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周 赛星" initials="周" lastIdx="4"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56" y="1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12-04T19:50:11.629" idx="1">
    <p:pos x="1600" y="1300"/>
    <p:text>对称多项式：把其中任意两个元互换，所得结果与原式相同。</p:text>
  </p:cm>
  <p:cm authorId="1" dt="2019-12-04T19:55:47.459" idx="2">
    <p:pos x="3072" y="1707"/>
    <p:text>前向安全性：指密钥被泄露，但是不会暴露以前的通讯内容。</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19-12-04T20:22:59.911" idx="4">
    <p:pos x="6020" y="2101"/>
    <p:text>𝑞是F的特征，F的元素个数一定是𝑞的幂。</p:tex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28620058-DC9E-4E3C-AF90-826659E23B79}" type="datetimeFigureOut">
              <a:rPr lang="zh-CN" altLang="en-US" smtClean="0"/>
              <a:t>2019/12/8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5CEED6-DED7-4639-A9B2-93764E2A903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28620058-DC9E-4E3C-AF90-826659E23B79}" type="datetimeFigureOut">
              <a:rPr lang="zh-CN" altLang="en-US" smtClean="0"/>
              <a:t>2019/12/8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5CEED6-DED7-4639-A9B2-93764E2A903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28620058-DC9E-4E3C-AF90-826659E23B79}" type="datetimeFigureOut">
              <a:rPr lang="zh-CN" altLang="en-US" smtClean="0"/>
              <a:t>2019/12/8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5CEED6-DED7-4639-A9B2-93764E2A903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28620058-DC9E-4E3C-AF90-826659E23B79}" type="datetimeFigureOut">
              <a:rPr lang="zh-CN" altLang="en-US" smtClean="0"/>
              <a:t>2019/12/8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5CEED6-DED7-4639-A9B2-93764E2A903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28620058-DC9E-4E3C-AF90-826659E23B79}" type="datetimeFigureOut">
              <a:rPr lang="zh-CN" altLang="en-US" smtClean="0"/>
              <a:t>2019/12/8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5CEED6-DED7-4639-A9B2-93764E2A903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28620058-DC9E-4E3C-AF90-826659E23B79}" type="datetimeFigureOut">
              <a:rPr lang="zh-CN" altLang="en-US" smtClean="0"/>
              <a:t>2019/12/8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5CEED6-DED7-4639-A9B2-93764E2A903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28620058-DC9E-4E3C-AF90-826659E23B79}" type="datetimeFigureOut">
              <a:rPr lang="zh-CN" altLang="en-US" smtClean="0"/>
              <a:t>2019/12/8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C5CEED6-DED7-4639-A9B2-93764E2A903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8620058-DC9E-4E3C-AF90-826659E23B79}" type="datetimeFigureOut">
              <a:rPr lang="zh-CN" altLang="en-US" smtClean="0"/>
              <a:t>2019/12/8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C5CEED6-DED7-4639-A9B2-93764E2A903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8620058-DC9E-4E3C-AF90-826659E23B79}" type="datetimeFigureOut">
              <a:rPr lang="zh-CN" altLang="en-US" smtClean="0"/>
              <a:t>2019/12/8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C5CEED6-DED7-4639-A9B2-93764E2A903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8620058-DC9E-4E3C-AF90-826659E23B79}" type="datetimeFigureOut">
              <a:rPr lang="zh-CN" altLang="en-US" smtClean="0"/>
              <a:t>2019/12/8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5CEED6-DED7-4639-A9B2-93764E2A903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8620058-DC9E-4E3C-AF90-826659E23B79}" type="datetimeFigureOut">
              <a:rPr lang="zh-CN" altLang="en-US" smtClean="0"/>
              <a:t>2019/12/8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5CEED6-DED7-4639-A9B2-93764E2A903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620058-DC9E-4E3C-AF90-826659E23B79}" type="datetimeFigureOut">
              <a:rPr lang="zh-CN" altLang="en-US" smtClean="0"/>
              <a:t>2019/12/8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5CEED6-DED7-4639-A9B2-93764E2A903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kns.cnki.net/KCMS/detail/detail.aspx?dbcode=CJFQ&amp;dbname=CJFDLAST2019&amp;filename=TXJS201905028&amp;v=MjMwMDV4WVM3RGgxVDNxVHJXTTFGckNVUkxPZVplWnJGeURuV3J6Tk1UWEJmYkc0SDlqTXFvOUhiSVI4ZVgxTH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comments" Target="../comments/commen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sz="4800" dirty="0"/>
              <a:t>基于对称多项式得无线传感器网络密钥管理方案</a:t>
            </a:r>
          </a:p>
        </p:txBody>
      </p:sp>
      <p:sp>
        <p:nvSpPr>
          <p:cNvPr id="3" name="副标题 2"/>
          <p:cNvSpPr>
            <a:spLocks noGrp="1"/>
          </p:cNvSpPr>
          <p:nvPr>
            <p:ph type="subTitle" idx="1"/>
          </p:nvPr>
        </p:nvSpPr>
        <p:spPr/>
        <p:txBody>
          <a:bodyPr/>
          <a:lstStyle/>
          <a:p>
            <a:r>
              <a:rPr lang="en-US" altLang="zh-CN" dirty="0">
                <a:hlinkClick r:id="rId2"/>
              </a:rPr>
              <a:t>https://kns.cnki.net/KCMS/detail/detail.aspx?dbcode=CJFQ&amp;dbname=CJFDLAST2019&amp;filename=TXJS201905028&amp;v=MjMwMDV4WVM3RGgxVDNxVHJXTTFGckNVUkxPZVplWnJGeURuV3J6Tk1UWEJmYkc0SDlqTXFvOUhiSVI4ZVgxTHU=</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77049" y="426128"/>
            <a:ext cx="10963922" cy="400110"/>
          </a:xfrm>
          <a:prstGeom prst="rect">
            <a:avLst/>
          </a:prstGeom>
          <a:noFill/>
        </p:spPr>
        <p:txBody>
          <a:bodyPr wrap="square" rtlCol="0">
            <a:spAutoFit/>
          </a:bodyPr>
          <a:lstStyle/>
          <a:p>
            <a:r>
              <a:rPr lang="zh-CN" altLang="en-US" sz="2000" b="1" dirty="0"/>
              <a:t>全局连通性：是指网络中任意两节点之间建立安全通信密钥的概率。</a:t>
            </a:r>
          </a:p>
        </p:txBody>
      </p:sp>
      <p:sp>
        <p:nvSpPr>
          <p:cNvPr id="3" name="文本框 2"/>
          <p:cNvSpPr txBox="1"/>
          <p:nvPr/>
        </p:nvSpPr>
        <p:spPr>
          <a:xfrm>
            <a:off x="710214" y="1180730"/>
            <a:ext cx="10111666" cy="1296637"/>
          </a:xfrm>
          <a:prstGeom prst="rect">
            <a:avLst/>
          </a:prstGeom>
          <a:noFill/>
        </p:spPr>
        <p:txBody>
          <a:bodyPr wrap="square" rtlCol="0">
            <a:spAutoFit/>
          </a:bodyPr>
          <a:lstStyle/>
          <a:p>
            <a:pPr>
              <a:lnSpc>
                <a:spcPct val="150000"/>
              </a:lnSpc>
            </a:pPr>
            <a:r>
              <a:rPr lang="zh-CN" altLang="en-US" dirty="0"/>
              <a:t>    与局部连通性类似，本方案采用二元对称多项式生成配对密钥，每个节点在预置基本信息后，在获知同区域内需要建立配对密钥的节点</a:t>
            </a:r>
            <a:r>
              <a:rPr lang="en-US" altLang="zh-CN" dirty="0"/>
              <a:t>ID</a:t>
            </a:r>
            <a:r>
              <a:rPr lang="zh-CN" altLang="en-US" dirty="0"/>
              <a:t>的前提下，可与其建立配对密钥，因此整个网络的全局连通率恒为一。</a:t>
            </a:r>
          </a:p>
        </p:txBody>
      </p:sp>
      <p:sp>
        <p:nvSpPr>
          <p:cNvPr id="4" name="文本框 3"/>
          <p:cNvSpPr txBox="1"/>
          <p:nvPr/>
        </p:nvSpPr>
        <p:spPr>
          <a:xfrm>
            <a:off x="577049" y="2631804"/>
            <a:ext cx="7031114" cy="400110"/>
          </a:xfrm>
          <a:prstGeom prst="rect">
            <a:avLst/>
          </a:prstGeom>
          <a:noFill/>
        </p:spPr>
        <p:txBody>
          <a:bodyPr wrap="square" rtlCol="0">
            <a:spAutoFit/>
          </a:bodyPr>
          <a:lstStyle/>
          <a:p>
            <a:r>
              <a:rPr lang="zh-CN" altLang="en-US" sz="2000" b="1" dirty="0"/>
              <a:t>通信开销</a:t>
            </a:r>
          </a:p>
        </p:txBody>
      </p:sp>
      <p:sp>
        <p:nvSpPr>
          <p:cNvPr id="6" name="文本框 5"/>
          <p:cNvSpPr txBox="1"/>
          <p:nvPr/>
        </p:nvSpPr>
        <p:spPr>
          <a:xfrm>
            <a:off x="514905" y="3186351"/>
            <a:ext cx="9072978" cy="369332"/>
          </a:xfrm>
          <a:prstGeom prst="rect">
            <a:avLst/>
          </a:prstGeom>
          <a:noFill/>
        </p:spPr>
        <p:txBody>
          <a:bodyPr wrap="square" rtlCol="0">
            <a:spAutoFit/>
          </a:bodyPr>
          <a:lstStyle/>
          <a:p>
            <a:r>
              <a:rPr lang="zh-CN" altLang="en-US" dirty="0"/>
              <a:t>       密钥管理过程中节点的开销主要包括密钥分配更新过程中的通信开销和计算开销。</a:t>
            </a: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6442" y="3624506"/>
            <a:ext cx="6942337" cy="309496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85926" y="426128"/>
            <a:ext cx="6809173" cy="400110"/>
          </a:xfrm>
          <a:prstGeom prst="rect">
            <a:avLst/>
          </a:prstGeom>
          <a:noFill/>
        </p:spPr>
        <p:txBody>
          <a:bodyPr wrap="square" rtlCol="0">
            <a:spAutoFit/>
          </a:bodyPr>
          <a:lstStyle/>
          <a:p>
            <a:r>
              <a:rPr lang="zh-CN" altLang="en-US" sz="2000" b="1" dirty="0"/>
              <a:t>抗攻击性：</a:t>
            </a: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926" y="959403"/>
            <a:ext cx="6020054" cy="2689319"/>
          </a:xfrm>
          <a:prstGeom prst="rect">
            <a:avLst/>
          </a:prstGeom>
        </p:spPr>
      </p:pic>
      <p:sp>
        <p:nvSpPr>
          <p:cNvPr id="7" name="文本框 6"/>
          <p:cNvSpPr txBox="1"/>
          <p:nvPr/>
        </p:nvSpPr>
        <p:spPr>
          <a:xfrm>
            <a:off x="585926" y="4083728"/>
            <a:ext cx="6020054" cy="2127634"/>
          </a:xfrm>
          <a:prstGeom prst="rect">
            <a:avLst/>
          </a:prstGeom>
          <a:noFill/>
        </p:spPr>
        <p:txBody>
          <a:bodyPr wrap="square" rtlCol="0">
            <a:spAutoFit/>
          </a:bodyPr>
          <a:lstStyle/>
          <a:p>
            <a:pPr>
              <a:lnSpc>
                <a:spcPct val="150000"/>
              </a:lnSpc>
            </a:pPr>
            <a:r>
              <a:rPr lang="en-US" altLang="zh-CN" dirty="0"/>
              <a:t>     PDKM</a:t>
            </a:r>
            <a:r>
              <a:rPr lang="zh-CN" altLang="en-US" dirty="0"/>
              <a:t>被恶意节点获得大于（</a:t>
            </a:r>
            <a:r>
              <a:rPr lang="en-US" altLang="zh-CN" dirty="0"/>
              <a:t>t+1</a:t>
            </a:r>
            <a:r>
              <a:rPr lang="zh-CN" altLang="en-US" dirty="0"/>
              <a:t>）个配对密钥多项式，即</a:t>
            </a:r>
            <a:r>
              <a:rPr lang="en-US" altLang="zh-CN" dirty="0"/>
              <a:t>t+1</a:t>
            </a:r>
            <a:r>
              <a:rPr lang="zh-CN" altLang="en-US" dirty="0"/>
              <a:t>个正常节点中的一元配对密钥多项式被获得，可能通过这些配对密钥多项式计算整个网络中生成配对密钥所用的二元对称多项式，从而使整个网络配对密钥管理崩溃，导致整个网络无法正常工作。</a:t>
            </a:r>
          </a:p>
        </p:txBody>
      </p:sp>
      <p:sp>
        <p:nvSpPr>
          <p:cNvPr id="10" name="文本框 9"/>
          <p:cNvSpPr txBox="1"/>
          <p:nvPr/>
        </p:nvSpPr>
        <p:spPr>
          <a:xfrm>
            <a:off x="6871314" y="5333560"/>
            <a:ext cx="5078029" cy="1296637"/>
          </a:xfrm>
          <a:prstGeom prst="rect">
            <a:avLst/>
          </a:prstGeom>
          <a:noFill/>
        </p:spPr>
        <p:txBody>
          <a:bodyPr wrap="square" rtlCol="0">
            <a:spAutoFit/>
          </a:bodyPr>
          <a:lstStyle/>
          <a:p>
            <a:pPr>
              <a:lnSpc>
                <a:spcPct val="150000"/>
              </a:lnSpc>
            </a:pPr>
            <a:r>
              <a:rPr lang="zh-CN" altLang="en-US" dirty="0"/>
              <a:t>虽然使用的二元多项式次数越高，抗攻击性越好，安全性越好，但是节点的储存开销及配对密钥多项式分配、更新时的通信开销也随之增大。</a:t>
            </a:r>
          </a:p>
        </p:txBody>
      </p:sp>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1314" y="959403"/>
            <a:ext cx="5113542" cy="434416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39192" y="470517"/>
            <a:ext cx="6604987" cy="408372"/>
          </a:xfrm>
          <a:prstGeom prst="rect">
            <a:avLst/>
          </a:prstGeom>
          <a:noFill/>
        </p:spPr>
        <p:txBody>
          <a:bodyPr wrap="square" rtlCol="0">
            <a:spAutoFit/>
          </a:bodyPr>
          <a:lstStyle/>
          <a:p>
            <a:r>
              <a:rPr lang="zh-CN" altLang="en-US" sz="2000" b="1" dirty="0"/>
              <a:t>动态性：是指网络中节点间的密钥能否进行动态更新。</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192" y="1092079"/>
            <a:ext cx="5912528" cy="397771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15879" y="1322590"/>
            <a:ext cx="10360241" cy="4323080"/>
          </a:xfrm>
          <a:prstGeom prst="rect">
            <a:avLst/>
          </a:prstGeom>
          <a:noFill/>
        </p:spPr>
        <p:txBody>
          <a:bodyPr wrap="square" rtlCol="0">
            <a:spAutoFit/>
          </a:bodyPr>
          <a:lstStyle/>
          <a:p>
            <a:pPr>
              <a:lnSpc>
                <a:spcPct val="250000"/>
              </a:lnSpc>
            </a:pPr>
            <a:r>
              <a:rPr lang="zh-CN" altLang="en-US" sz="2000" b="1" dirty="0"/>
              <a:t>本文设计了一个适用于无线传感器网络无需交互的密钥动态管理方案</a:t>
            </a:r>
            <a:r>
              <a:rPr lang="en-US" altLang="zh-CN" sz="2000" b="1" dirty="0"/>
              <a:t>—PDKM</a:t>
            </a:r>
          </a:p>
          <a:p>
            <a:pPr>
              <a:lnSpc>
                <a:spcPct val="250000"/>
              </a:lnSpc>
            </a:pPr>
            <a:r>
              <a:rPr lang="en-US" altLang="zh-CN" dirty="0"/>
              <a:t>1</a:t>
            </a:r>
            <a:r>
              <a:rPr lang="zh-CN" altLang="en-US" dirty="0"/>
              <a:t>）利用二元对称多项式特点，各节点在无需额外信息交互的前提下，均可与其他节点建立配对密钥。</a:t>
            </a:r>
            <a:endParaRPr lang="en-US" altLang="zh-CN" dirty="0"/>
          </a:p>
          <a:p>
            <a:pPr>
              <a:lnSpc>
                <a:spcPct val="250000"/>
              </a:lnSpc>
            </a:pPr>
            <a:r>
              <a:rPr lang="en-US" altLang="zh-CN" dirty="0"/>
              <a:t>2</a:t>
            </a:r>
            <a:r>
              <a:rPr lang="zh-CN" altLang="en-US" dirty="0"/>
              <a:t>）设计了节点的密钥更新方案。（具有前向和后向安全性，并以所建立的配对密钥为基础，分别为各节点生成了广播通信所需要的广播密钥。）</a:t>
            </a:r>
            <a:endParaRPr lang="en-US" altLang="zh-CN" dirty="0"/>
          </a:p>
          <a:p>
            <a:pPr>
              <a:lnSpc>
                <a:spcPct val="250000"/>
              </a:lnSpc>
            </a:pPr>
            <a:r>
              <a:rPr lang="en-US" altLang="zh-CN" dirty="0"/>
              <a:t>3</a:t>
            </a:r>
            <a:r>
              <a:rPr lang="zh-CN" altLang="en-US" dirty="0"/>
              <a:t>）对被俘获的恶意节点进行删除。</a:t>
            </a:r>
            <a:endParaRPr lang="en-US" altLang="zh-CN" dirty="0"/>
          </a:p>
          <a:p>
            <a:pPr>
              <a:lnSpc>
                <a:spcPct val="250000"/>
              </a:lnSpc>
            </a:pPr>
            <a:r>
              <a:rPr lang="en-US" altLang="zh-CN" dirty="0"/>
              <a:t>4</a:t>
            </a:r>
            <a:r>
              <a:rPr lang="zh-CN" altLang="en-US" dirty="0"/>
              <a:t>）配对密钥具有全连通性。</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82967" y="603682"/>
            <a:ext cx="11026066" cy="3805016"/>
          </a:xfrm>
          <a:prstGeom prst="rect">
            <a:avLst/>
          </a:prstGeom>
          <a:noFill/>
        </p:spPr>
        <p:txBody>
          <a:bodyPr wrap="square" rtlCol="0">
            <a:spAutoFit/>
          </a:bodyPr>
          <a:lstStyle/>
          <a:p>
            <a:r>
              <a:rPr lang="en-US" altLang="zh-CN" dirty="0"/>
              <a:t>				     </a:t>
            </a:r>
            <a:r>
              <a:rPr lang="zh-CN" altLang="en-US" sz="2800" b="1" dirty="0"/>
              <a:t>假设与定义</a:t>
            </a:r>
            <a:endParaRPr lang="en-US" altLang="zh-CN" sz="2800" b="1" dirty="0"/>
          </a:p>
          <a:p>
            <a:pPr>
              <a:lnSpc>
                <a:spcPct val="150000"/>
              </a:lnSpc>
            </a:pPr>
            <a:r>
              <a:rPr lang="en-US" altLang="zh-CN" b="1" dirty="0"/>
              <a:t>1</a:t>
            </a:r>
            <a:r>
              <a:rPr lang="zh-CN" altLang="en-US" b="1" dirty="0"/>
              <a:t>、前提假设</a:t>
            </a:r>
            <a:endParaRPr lang="en-US" altLang="zh-CN" b="1" dirty="0"/>
          </a:p>
          <a:p>
            <a:pPr>
              <a:lnSpc>
                <a:spcPct val="150000"/>
              </a:lnSpc>
            </a:pPr>
            <a:r>
              <a:rPr lang="en-US" altLang="zh-CN" dirty="0"/>
              <a:t>1·1</a:t>
            </a:r>
            <a:r>
              <a:rPr lang="zh-CN" altLang="en-US" dirty="0"/>
              <a:t>网络中各个节点都拥有唯一且确定的</a:t>
            </a:r>
            <a:r>
              <a:rPr lang="en-US" altLang="zh-CN" dirty="0"/>
              <a:t>ID</a:t>
            </a:r>
            <a:r>
              <a:rPr lang="zh-CN" altLang="en-US" dirty="0"/>
              <a:t>。</a:t>
            </a:r>
            <a:endParaRPr lang="en-US" altLang="zh-CN" dirty="0"/>
          </a:p>
          <a:p>
            <a:pPr>
              <a:lnSpc>
                <a:spcPct val="150000"/>
              </a:lnSpc>
            </a:pPr>
            <a:r>
              <a:rPr lang="en-US" altLang="zh-CN" dirty="0"/>
              <a:t>1·2</a:t>
            </a:r>
            <a:r>
              <a:rPr lang="zh-CN" altLang="en-US" dirty="0"/>
              <a:t>网络中每个节点与汇聚节点存在一跳或多条链路。</a:t>
            </a:r>
            <a:endParaRPr lang="en-US" altLang="zh-CN" dirty="0"/>
          </a:p>
          <a:p>
            <a:pPr>
              <a:lnSpc>
                <a:spcPct val="150000"/>
              </a:lnSpc>
            </a:pPr>
            <a:r>
              <a:rPr lang="en-US" altLang="zh-CN" dirty="0"/>
              <a:t>1·3</a:t>
            </a:r>
            <a:r>
              <a:rPr lang="zh-CN" altLang="en-US" dirty="0"/>
              <a:t>汇聚节点为计算能力、存储能力、能量供应等较强的节点。</a:t>
            </a:r>
            <a:endParaRPr lang="en-US" altLang="zh-CN" dirty="0"/>
          </a:p>
          <a:p>
            <a:pPr>
              <a:lnSpc>
                <a:spcPct val="150000"/>
              </a:lnSpc>
            </a:pPr>
            <a:r>
              <a:rPr lang="en-US" altLang="zh-CN" dirty="0"/>
              <a:t>1·4</a:t>
            </a:r>
            <a:r>
              <a:rPr lang="zh-CN" altLang="en-US" dirty="0"/>
              <a:t>网络中节点均可预置一些信息，这些信息只可以被使用不可被获取。</a:t>
            </a:r>
            <a:endParaRPr lang="en-US" altLang="zh-CN" dirty="0"/>
          </a:p>
          <a:p>
            <a:pPr>
              <a:lnSpc>
                <a:spcPct val="150000"/>
              </a:lnSpc>
            </a:pPr>
            <a:r>
              <a:rPr lang="en-US" altLang="zh-CN" b="1" dirty="0"/>
              <a:t>2</a:t>
            </a:r>
            <a:r>
              <a:rPr lang="zh-CN" altLang="en-US" b="1" dirty="0"/>
              <a:t>、符号定义</a:t>
            </a:r>
            <a:endParaRPr lang="en-US" altLang="zh-CN" b="1" dirty="0"/>
          </a:p>
          <a:p>
            <a:pPr>
              <a:lnSpc>
                <a:spcPct val="150000"/>
              </a:lnSpc>
            </a:pPr>
            <a:endParaRPr lang="en-US" altLang="zh-CN" b="1" dirty="0"/>
          </a:p>
          <a:p>
            <a:pPr>
              <a:lnSpc>
                <a:spcPct val="150000"/>
              </a:lnSpc>
            </a:pPr>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398" y="3642610"/>
            <a:ext cx="5280618" cy="3033398"/>
          </a:xfrm>
          <a:prstGeom prst="rect">
            <a:avLst/>
          </a:prstGeom>
        </p:spPr>
      </p:pic>
      <mc:AlternateContent xmlns:mc="http://schemas.openxmlformats.org/markup-compatibility/2006">
        <mc:Choice xmlns:a14="http://schemas.microsoft.com/office/drawing/2010/main" Requires="a14">
          <p:sp>
            <p:nvSpPr>
              <p:cNvPr id="6" name="文本框 5"/>
              <p:cNvSpPr txBox="1"/>
              <p:nvPr/>
            </p:nvSpPr>
            <p:spPr>
              <a:xfrm>
                <a:off x="6356412" y="3642610"/>
                <a:ext cx="5486400" cy="2575257"/>
              </a:xfrm>
              <a:prstGeom prst="rect">
                <a:avLst/>
              </a:prstGeom>
              <a:noFill/>
            </p:spPr>
            <p:txBody>
              <a:bodyPr wrap="square" rtlCol="0">
                <a:spAutoFit/>
              </a:bodyPr>
              <a:lstStyle/>
              <a:p>
                <a:pPr>
                  <a:lnSpc>
                    <a:spcPct val="150000"/>
                  </a:lnSpc>
                </a:pPr>
                <a:r>
                  <a:rPr lang="zh-CN" altLang="en-US" dirty="0"/>
                  <a:t>定义</a:t>
                </a:r>
                <a:r>
                  <a:rPr lang="en-US" altLang="zh-CN" dirty="0"/>
                  <a:t>1</a:t>
                </a:r>
                <a:r>
                  <a:rPr lang="zh-CN" altLang="en-US" dirty="0"/>
                  <a:t>：二元</a:t>
                </a:r>
                <a:r>
                  <a:rPr lang="en-US" altLang="zh-CN" dirty="0"/>
                  <a:t>t</a:t>
                </a:r>
                <a:r>
                  <a:rPr lang="zh-CN" altLang="en-US" dirty="0"/>
                  <a:t>次多项式定义在有限域</a:t>
                </a:r>
                <a14:m>
                  <m:oMath xmlns:m="http://schemas.openxmlformats.org/officeDocument/2006/math">
                    <m:sSub>
                      <m:sSubPr>
                        <m:ctrlPr>
                          <a:rPr lang="en-US" altLang="zh-CN" i="1" smtClean="0">
                            <a:latin typeface="Cambria Math" panose="02040503050406030204" pitchFamily="18" charset="0"/>
                          </a:rPr>
                        </m:ctrlPr>
                      </m:sSubPr>
                      <m:e>
                        <m:r>
                          <a:rPr lang="en-US" altLang="zh-CN" i="1" smtClean="0">
                            <a:latin typeface="Cambria Math" panose="02040503050406030204" pitchFamily="18" charset="0"/>
                          </a:rPr>
                          <m:t>𝐹</m:t>
                        </m:r>
                      </m:e>
                      <m:sub>
                        <m:r>
                          <a:rPr lang="en-US" altLang="zh-CN" i="1" smtClean="0">
                            <a:latin typeface="Cambria Math" panose="02040503050406030204" pitchFamily="18" charset="0"/>
                          </a:rPr>
                          <m:t>𝑞</m:t>
                        </m:r>
                      </m:sub>
                    </m:sSub>
                  </m:oMath>
                </a14:m>
                <a:r>
                  <a:rPr lang="en-US" altLang="zh-CN" dirty="0"/>
                  <a:t>(</a:t>
                </a:r>
                <a14:m>
                  <m:oMath xmlns:m="http://schemas.openxmlformats.org/officeDocument/2006/math">
                    <m:r>
                      <a:rPr lang="en-US" altLang="zh-CN" i="1" smtClean="0">
                        <a:latin typeface="Cambria Math" panose="02040503050406030204" pitchFamily="18" charset="0"/>
                      </a:rPr>
                      <m:t>𝑞</m:t>
                    </m:r>
                    <m:r>
                      <a:rPr lang="zh-CN" altLang="en-US" i="1">
                        <a:latin typeface="Cambria Math" panose="02040503050406030204" pitchFamily="18" charset="0"/>
                      </a:rPr>
                      <m:t>是</m:t>
                    </m:r>
                  </m:oMath>
                </a14:m>
                <a:r>
                  <a:rPr lang="zh-CN" altLang="en-US" dirty="0"/>
                  <a:t>一个素数</a:t>
                </a:r>
                <a:r>
                  <a:rPr lang="en-US" altLang="zh-CN" dirty="0"/>
                  <a:t>)</a:t>
                </a:r>
                <a:r>
                  <a:rPr lang="zh-CN" altLang="en-US" dirty="0"/>
                  <a:t>的二元</a:t>
                </a:r>
                <a:r>
                  <a:rPr lang="en-US" altLang="zh-CN" dirty="0"/>
                  <a:t>t</a:t>
                </a:r>
                <a:r>
                  <a:rPr lang="zh-CN" altLang="en-US" dirty="0"/>
                  <a:t>次多项式</a:t>
                </a:r>
                <a:r>
                  <a:rPr lang="en-US" altLang="zh-CN" dirty="0"/>
                  <a:t>f(</a:t>
                </a:r>
                <a:r>
                  <a:rPr lang="en-US" altLang="zh-CN" dirty="0" err="1"/>
                  <a:t>x,y</a:t>
                </a:r>
                <a:r>
                  <a:rPr lang="en-US" altLang="zh-CN" dirty="0"/>
                  <a:t>)</a:t>
                </a:r>
                <a:r>
                  <a:rPr lang="zh-CN" altLang="en-US" dirty="0"/>
                  <a:t>。本文中的</a:t>
                </a:r>
                <a:r>
                  <a:rPr lang="en-US" altLang="zh-CN" dirty="0"/>
                  <a:t>PDKM</a:t>
                </a:r>
                <a:r>
                  <a:rPr lang="zh-CN" altLang="en-US" dirty="0"/>
                  <a:t>基于对称多项式，故多项式</a:t>
                </a:r>
                <a:r>
                  <a:rPr lang="en-US" altLang="zh-CN" dirty="0">
                    <a:solidFill>
                      <a:srgbClr val="FF0000"/>
                    </a:solidFill>
                  </a:rPr>
                  <a:t>f(</a:t>
                </a:r>
                <a:r>
                  <a:rPr lang="en-US" altLang="zh-CN" dirty="0" err="1">
                    <a:solidFill>
                      <a:srgbClr val="FF0000"/>
                    </a:solidFill>
                  </a:rPr>
                  <a:t>x,y</a:t>
                </a:r>
                <a:r>
                  <a:rPr lang="en-US" altLang="zh-CN" dirty="0">
                    <a:solidFill>
                      <a:srgbClr val="FF0000"/>
                    </a:solidFill>
                  </a:rPr>
                  <a:t>)=f(</a:t>
                </a:r>
                <a:r>
                  <a:rPr lang="en-US" altLang="zh-CN" dirty="0" err="1">
                    <a:solidFill>
                      <a:srgbClr val="FF0000"/>
                    </a:solidFill>
                  </a:rPr>
                  <a:t>y,x</a:t>
                </a:r>
                <a:r>
                  <a:rPr lang="en-US" altLang="zh-CN" dirty="0">
                    <a:solidFill>
                      <a:srgbClr val="FF0000"/>
                    </a:solidFill>
                  </a:rPr>
                  <a:t>)</a:t>
                </a:r>
                <a:r>
                  <a:rPr lang="zh-CN" altLang="en-US" dirty="0">
                    <a:solidFill>
                      <a:srgbClr val="FF0000"/>
                    </a:solidFill>
                  </a:rPr>
                  <a:t>。</a:t>
                </a:r>
                <a:endParaRPr lang="en-US" altLang="zh-CN" dirty="0">
                  <a:solidFill>
                    <a:srgbClr val="FF0000"/>
                  </a:solidFill>
                </a:endParaRPr>
              </a:p>
              <a:p>
                <a:pPr>
                  <a:lnSpc>
                    <a:spcPct val="150000"/>
                  </a:lnSpc>
                </a:pPr>
                <a:r>
                  <a:rPr lang="zh-CN" altLang="en-US" dirty="0"/>
                  <a:t>定义</a:t>
                </a:r>
                <a:r>
                  <a:rPr lang="en-US" altLang="zh-CN" dirty="0"/>
                  <a:t>2</a:t>
                </a:r>
                <a:r>
                  <a:rPr lang="zh-CN" altLang="en-US" dirty="0"/>
                  <a:t>：配对密钥多项式   节点</a:t>
                </a:r>
                <a14:m>
                  <m:oMath xmlns:m="http://schemas.openxmlformats.org/officeDocument/2006/math">
                    <m:r>
                      <a:rPr lang="zh-CN" altLang="en-US" i="1" dirty="0" smtClean="0">
                        <a:latin typeface="Cambria Math" panose="02040503050406030204" pitchFamily="18" charset="0"/>
                      </a:rPr>
                      <m:t>𝑆</m:t>
                    </m:r>
                    <m:sSub>
                      <m:sSubPr>
                        <m:ctrlPr>
                          <a:rPr lang="zh-CN" altLang="en-US" i="1" dirty="0">
                            <a:latin typeface="Cambria Math" panose="02040503050406030204" pitchFamily="18" charset="0"/>
                          </a:rPr>
                        </m:ctrlPr>
                      </m:sSubPr>
                      <m:e>
                        <m:r>
                          <a:rPr lang="zh-CN" altLang="en-US" i="1" dirty="0">
                            <a:latin typeface="Cambria Math" panose="02040503050406030204" pitchFamily="18" charset="0"/>
                          </a:rPr>
                          <m:t>𝑁</m:t>
                        </m:r>
                      </m:e>
                      <m:sub>
                        <m:r>
                          <a:rPr lang="zh-CN" altLang="en-US" i="1" dirty="0">
                            <a:latin typeface="Cambria Math" panose="02040503050406030204" pitchFamily="18" charset="0"/>
                          </a:rPr>
                          <m:t>𝑖</m:t>
                        </m:r>
                      </m:sub>
                    </m:sSub>
                    <m:r>
                      <a:rPr lang="zh-CN" altLang="en-US" i="1" dirty="0" smtClean="0">
                        <a:latin typeface="Cambria Math" panose="02040503050406030204" pitchFamily="18" charset="0"/>
                      </a:rPr>
                      <m:t>用来</m:t>
                    </m:r>
                  </m:oMath>
                </a14:m>
                <a:r>
                  <a:rPr lang="zh-CN" altLang="en-US" dirty="0"/>
                  <a:t>计算与网络内其他节点间的配对密钥的</a:t>
                </a:r>
                <a:r>
                  <a:rPr lang="zh-CN" altLang="en-US" dirty="0">
                    <a:solidFill>
                      <a:srgbClr val="FF0000"/>
                    </a:solidFill>
                  </a:rPr>
                  <a:t>一元多项式</a:t>
                </a:r>
                <a:r>
                  <a:rPr lang="zh-CN" altLang="en-US" dirty="0"/>
                  <a:t>称为节点</a:t>
                </a:r>
                <a14:m>
                  <m:oMath xmlns:m="http://schemas.openxmlformats.org/officeDocument/2006/math">
                    <m:r>
                      <a:rPr lang="zh-CN" altLang="en-US" i="1" dirty="0" smtClean="0">
                        <a:latin typeface="Cambria Math" panose="02040503050406030204" pitchFamily="18" charset="0"/>
                      </a:rPr>
                      <m:t>𝑆</m:t>
                    </m:r>
                    <m:sSub>
                      <m:sSubPr>
                        <m:ctrlPr>
                          <a:rPr lang="zh-CN" altLang="en-US" i="1" dirty="0">
                            <a:latin typeface="Cambria Math" panose="02040503050406030204" pitchFamily="18" charset="0"/>
                          </a:rPr>
                        </m:ctrlPr>
                      </m:sSubPr>
                      <m:e>
                        <m:r>
                          <a:rPr lang="zh-CN" altLang="en-US" i="1" dirty="0">
                            <a:latin typeface="Cambria Math" panose="02040503050406030204" pitchFamily="18" charset="0"/>
                          </a:rPr>
                          <m:t>𝑁</m:t>
                        </m:r>
                      </m:e>
                      <m:sub>
                        <m:r>
                          <a:rPr lang="zh-CN" altLang="en-US" i="1" dirty="0">
                            <a:latin typeface="Cambria Math" panose="02040503050406030204" pitchFamily="18" charset="0"/>
                          </a:rPr>
                          <m:t>𝑖</m:t>
                        </m:r>
                      </m:sub>
                    </m:sSub>
                    <m:r>
                      <a:rPr lang="zh-CN" altLang="en-US" i="1" dirty="0">
                        <a:latin typeface="Cambria Math" panose="02040503050406030204" pitchFamily="18" charset="0"/>
                      </a:rPr>
                      <m:t>的</m:t>
                    </m:r>
                  </m:oMath>
                </a14:m>
                <a:r>
                  <a:rPr lang="zh-CN" altLang="en-US" dirty="0"/>
                  <a:t>配对密钥多项式。</a:t>
                </a:r>
              </a:p>
            </p:txBody>
          </p:sp>
        </mc:Choice>
        <mc:Fallback>
          <p:sp>
            <p:nvSpPr>
              <p:cNvPr id="6" name="文本框 5"/>
              <p:cNvSpPr txBox="1">
                <a:spLocks noRot="1" noChangeAspect="1" noMove="1" noResize="1" noEditPoints="1" noAdjustHandles="1" noChangeArrowheads="1" noChangeShapeType="1" noTextEdit="1"/>
              </p:cNvSpPr>
              <p:nvPr/>
            </p:nvSpPr>
            <p:spPr>
              <a:xfrm>
                <a:off x="6356412" y="3642610"/>
                <a:ext cx="5486400" cy="2575257"/>
              </a:xfrm>
              <a:prstGeom prst="rect">
                <a:avLst/>
              </a:prstGeom>
              <a:blipFill>
                <a:blip r:embed="rId3"/>
                <a:stretch>
                  <a:fillRect l="-1000" r="-333" b="-2844"/>
                </a:stretch>
              </a:blipFill>
            </p:spPr>
            <p:txBody>
              <a:bodyPr/>
              <a:lstStyle/>
              <a:p>
                <a:r>
                  <a:rPr lang="zh-CN" altLang="en-US">
                    <a:noFill/>
                  </a:rPr>
                  <a:t> </a:t>
                </a:r>
              </a:p>
            </p:txBody>
          </p:sp>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59293" y="355107"/>
            <a:ext cx="10919534" cy="738664"/>
          </a:xfrm>
          <a:prstGeom prst="rect">
            <a:avLst/>
          </a:prstGeom>
          <a:noFill/>
        </p:spPr>
        <p:txBody>
          <a:bodyPr wrap="square" rtlCol="0">
            <a:spAutoFit/>
          </a:bodyPr>
          <a:lstStyle/>
          <a:p>
            <a:r>
              <a:rPr lang="zh-CN" altLang="en-US" sz="2400" b="1" dirty="0"/>
              <a:t>一、配对密钥多项式分配</a:t>
            </a:r>
            <a:endParaRPr lang="en-US" altLang="zh-CN" sz="2400" b="1" dirty="0"/>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173" y="991289"/>
            <a:ext cx="6243340" cy="2526488"/>
          </a:xfrm>
          <a:prstGeom prst="rect">
            <a:avLst/>
          </a:prstGeom>
        </p:spPr>
      </p:pic>
      <mc:AlternateContent xmlns:mc="http://schemas.openxmlformats.org/markup-compatibility/2006">
        <mc:Choice xmlns:a14="http://schemas.microsoft.com/office/drawing/2010/main" Requires="a14">
          <p:sp>
            <p:nvSpPr>
              <p:cNvPr id="6" name="文本框 5"/>
              <p:cNvSpPr txBox="1"/>
              <p:nvPr/>
            </p:nvSpPr>
            <p:spPr>
              <a:xfrm>
                <a:off x="713173" y="3844031"/>
                <a:ext cx="6243340" cy="2585323"/>
              </a:xfrm>
              <a:prstGeom prst="rect">
                <a:avLst/>
              </a:prstGeom>
              <a:noFill/>
            </p:spPr>
            <p:txBody>
              <a:bodyPr wrap="square" rtlCol="0">
                <a:spAutoFit/>
              </a:bodyPr>
              <a:lstStyle/>
              <a:p>
                <a:r>
                  <a:rPr lang="zh-CN" altLang="en-US" b="1" dirty="0"/>
                  <a:t>预置信息阶段：（节点部署前）</a:t>
                </a:r>
                <a:endParaRPr lang="en-US" altLang="zh-CN" b="1" dirty="0"/>
              </a:p>
              <a:p>
                <a:r>
                  <a:rPr lang="zh-CN" altLang="en-US" dirty="0">
                    <a:solidFill>
                      <a:srgbClr val="FF0000"/>
                    </a:solidFill>
                  </a:rPr>
                  <a:t>为各节点生成及预置密钥管理所需要的信息</a:t>
                </a:r>
                <a:r>
                  <a:rPr lang="zh-CN" altLang="en-US" dirty="0"/>
                  <a:t>。</a:t>
                </a:r>
                <a:endParaRPr lang="en-US" altLang="zh-CN" dirty="0"/>
              </a:p>
              <a:p>
                <a:endParaRPr lang="en-US" altLang="zh-CN" dirty="0"/>
              </a:p>
              <a:p>
                <a:r>
                  <a:rPr lang="zh-CN" altLang="zh-CN" dirty="0"/>
                  <a:t>①</a:t>
                </a:r>
                <a:r>
                  <a:rPr lang="zh-CN" altLang="en-US" dirty="0"/>
                  <a:t>汇聚节点随机生成</a:t>
                </a:r>
                <a:r>
                  <a:rPr lang="en-US" altLang="zh-CN" dirty="0"/>
                  <a:t>2</a:t>
                </a:r>
                <a:r>
                  <a:rPr lang="zh-CN" altLang="en-US" dirty="0"/>
                  <a:t>个</a:t>
                </a:r>
                <a14:m>
                  <m:oMath xmlns:m="http://schemas.openxmlformats.org/officeDocument/2006/math">
                    <m:sSup>
                      <m:sSupPr>
                        <m:ctrlPr>
                          <a:rPr lang="zh-CN" altLang="en-US" i="1" smtClean="0">
                            <a:latin typeface="Cambria Math" panose="02040503050406030204" pitchFamily="18" charset="0"/>
                          </a:rPr>
                        </m:ctrlPr>
                      </m:sSupPr>
                      <m:e>
                        <m:r>
                          <a:rPr lang="zh-CN" altLang="en-US" i="1">
                            <a:latin typeface="Cambria Math" panose="02040503050406030204" pitchFamily="18" charset="0"/>
                          </a:rPr>
                          <m:t>𝑡</m:t>
                        </m:r>
                      </m:e>
                      <m:sup>
                        <m:r>
                          <a:rPr lang="zh-CN" altLang="en-US" i="0">
                            <a:latin typeface="Cambria Math" panose="02040503050406030204" pitchFamily="18" charset="0"/>
                          </a:rPr>
                          <m:t>′</m:t>
                        </m:r>
                      </m:sup>
                    </m:sSup>
                    <m:r>
                      <a:rPr lang="zh-CN" altLang="en-US" i="1" smtClean="0">
                        <a:latin typeface="Cambria Math" panose="02040503050406030204" pitchFamily="18" charset="0"/>
                      </a:rPr>
                      <m:t>次</m:t>
                    </m:r>
                  </m:oMath>
                </a14:m>
                <a:r>
                  <a:rPr lang="zh-CN" altLang="en-US" dirty="0"/>
                  <a:t>一元多项式。即：</a:t>
                </a:r>
                <a:endParaRPr lang="en-US" altLang="zh-CN" dirty="0"/>
              </a:p>
              <a:p>
                <a:endParaRPr lang="en-US" altLang="zh-CN" dirty="0"/>
              </a:p>
              <a:p>
                <a:endParaRPr lang="en-US" altLang="zh-CN" dirty="0"/>
              </a:p>
              <a:p>
                <a:endParaRPr lang="en-US" altLang="zh-CN" dirty="0"/>
              </a:p>
              <a:p>
                <a:r>
                  <a:rPr lang="zh-CN" altLang="zh-CN" dirty="0"/>
                  <a:t>②</a:t>
                </a:r>
                <a:r>
                  <a:rPr lang="zh-CN" altLang="en-US" dirty="0"/>
                  <a:t>利用两个多项式，给每个感知节点生成预置信息</a:t>
                </a:r>
                <a:r>
                  <a:rPr lang="en-US" altLang="zh-CN" dirty="0"/>
                  <a:t>p1(n1)</a:t>
                </a:r>
                <a:r>
                  <a:rPr lang="zh-CN" altLang="en-US" dirty="0"/>
                  <a:t>，</a:t>
                </a:r>
                <a:r>
                  <a:rPr lang="en-US" altLang="zh-CN" dirty="0"/>
                  <a:t>p2(n2), n1—</a:t>
                </a:r>
                <a:r>
                  <a:rPr lang="zh-CN" altLang="en-US" dirty="0"/>
                  <a:t>相应感知节点的</a:t>
                </a:r>
                <a:r>
                  <a:rPr lang="en-US" altLang="zh-CN" dirty="0"/>
                  <a:t>ID</a:t>
                </a:r>
                <a:r>
                  <a:rPr lang="zh-CN" altLang="en-US" dirty="0"/>
                  <a:t>。</a:t>
                </a:r>
              </a:p>
            </p:txBody>
          </p:sp>
        </mc:Choice>
        <mc:Fallback>
          <p:sp>
            <p:nvSpPr>
              <p:cNvPr id="6" name="文本框 5"/>
              <p:cNvSpPr txBox="1">
                <a:spLocks noRot="1" noChangeAspect="1" noMove="1" noResize="1" noEditPoints="1" noAdjustHandles="1" noChangeArrowheads="1" noChangeShapeType="1" noTextEdit="1"/>
              </p:cNvSpPr>
              <p:nvPr/>
            </p:nvSpPr>
            <p:spPr>
              <a:xfrm>
                <a:off x="713173" y="3844031"/>
                <a:ext cx="6243340" cy="2585323"/>
              </a:xfrm>
              <a:prstGeom prst="rect">
                <a:avLst/>
              </a:prstGeom>
              <a:blipFill>
                <a:blip r:embed="rId3"/>
                <a:stretch>
                  <a:fillRect l="-879" t="-1415" b="-2830"/>
                </a:stretch>
              </a:blipFill>
            </p:spPr>
            <p:txBody>
              <a:bodyPr/>
              <a:lstStyle/>
              <a:p>
                <a:r>
                  <a:rPr lang="zh-CN" altLang="en-US">
                    <a:noFill/>
                  </a:rPr>
                  <a:t> </a:t>
                </a:r>
              </a:p>
            </p:txBody>
          </p:sp>
        </mc:Fallback>
      </mc:AlternateContent>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95848" y="4197765"/>
            <a:ext cx="1879697" cy="1276416"/>
          </a:xfrm>
          <a:prstGeom prst="rect">
            <a:avLst/>
          </a:prstGeom>
        </p:spPr>
      </p:pic>
      <p:sp>
        <p:nvSpPr>
          <p:cNvPr id="9" name="文本框 8"/>
          <p:cNvSpPr txBox="1"/>
          <p:nvPr/>
        </p:nvSpPr>
        <p:spPr>
          <a:xfrm>
            <a:off x="7403977" y="171772"/>
            <a:ext cx="4438835" cy="646331"/>
          </a:xfrm>
          <a:prstGeom prst="rect">
            <a:avLst/>
          </a:prstGeom>
          <a:noFill/>
        </p:spPr>
        <p:txBody>
          <a:bodyPr wrap="square" rtlCol="0">
            <a:spAutoFit/>
          </a:bodyPr>
          <a:lstStyle/>
          <a:p>
            <a:r>
              <a:rPr lang="zh-CN" altLang="en-US" b="1" dirty="0"/>
              <a:t>配对密钥多项式生成阶段：</a:t>
            </a:r>
            <a:endParaRPr lang="en-US" altLang="zh-CN" b="1" dirty="0"/>
          </a:p>
          <a:p>
            <a:endParaRPr lang="en-US" altLang="zh-CN" b="1" dirty="0"/>
          </a:p>
        </p:txBody>
      </p:sp>
      <p:pic>
        <p:nvPicPr>
          <p:cNvPr id="15" name="图片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03977" y="596685"/>
            <a:ext cx="4554243" cy="613259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41538" y="461639"/>
            <a:ext cx="10706470" cy="1712135"/>
          </a:xfrm>
          <a:prstGeom prst="rect">
            <a:avLst/>
          </a:prstGeom>
          <a:noFill/>
        </p:spPr>
        <p:txBody>
          <a:bodyPr wrap="square" rtlCol="0">
            <a:spAutoFit/>
          </a:bodyPr>
          <a:lstStyle/>
          <a:p>
            <a:pPr>
              <a:lnSpc>
                <a:spcPct val="150000"/>
              </a:lnSpc>
            </a:pPr>
            <a:r>
              <a:rPr lang="zh-CN" altLang="en-US" b="1" dirty="0"/>
              <a:t>二、配对密钥多项式的更新</a:t>
            </a:r>
            <a:endParaRPr lang="en-US" altLang="zh-CN" b="1" dirty="0"/>
          </a:p>
          <a:p>
            <a:pPr>
              <a:lnSpc>
                <a:spcPct val="150000"/>
              </a:lnSpc>
            </a:pPr>
            <a:r>
              <a:rPr lang="zh-CN" altLang="en-US" dirty="0"/>
              <a:t>节点间的配对密钥由配对密钥多项式和</a:t>
            </a:r>
            <a:r>
              <a:rPr lang="en-US" altLang="zh-CN" dirty="0"/>
              <a:t>ID</a:t>
            </a:r>
            <a:r>
              <a:rPr lang="zh-CN" altLang="en-US" dirty="0"/>
              <a:t>共同产生，而节点</a:t>
            </a:r>
            <a:r>
              <a:rPr lang="en-US" altLang="zh-CN" dirty="0"/>
              <a:t>ID</a:t>
            </a:r>
            <a:r>
              <a:rPr lang="zh-CN" altLang="en-US" dirty="0"/>
              <a:t>不可变，因此只有通过更新网络中各节点的配对密钥多项式来实现对节点密钥的更新。</a:t>
            </a:r>
            <a:endParaRPr lang="en-US" altLang="zh-CN" dirty="0"/>
          </a:p>
          <a:p>
            <a:pPr>
              <a:lnSpc>
                <a:spcPct val="150000"/>
              </a:lnSpc>
            </a:pP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537" y="1728717"/>
            <a:ext cx="5024761" cy="4986010"/>
          </a:xfrm>
          <a:prstGeom prst="rect">
            <a:avLst/>
          </a:prstGeom>
        </p:spPr>
      </p:pic>
      <p:sp>
        <p:nvSpPr>
          <p:cNvPr id="6" name="文本框 5"/>
          <p:cNvSpPr txBox="1"/>
          <p:nvPr/>
        </p:nvSpPr>
        <p:spPr>
          <a:xfrm>
            <a:off x="6096000" y="1456547"/>
            <a:ext cx="5950998" cy="5174622"/>
          </a:xfrm>
          <a:prstGeom prst="rect">
            <a:avLst/>
          </a:prstGeom>
          <a:noFill/>
        </p:spPr>
        <p:txBody>
          <a:bodyPr wrap="square" rtlCol="0">
            <a:spAutoFit/>
          </a:bodyPr>
          <a:lstStyle/>
          <a:p>
            <a:pPr>
              <a:lnSpc>
                <a:spcPct val="150000"/>
              </a:lnSpc>
            </a:pPr>
            <a:r>
              <a:rPr lang="zh-CN" altLang="en-US" b="1" dirty="0"/>
              <a:t>预处理阶段：（节点部署前）</a:t>
            </a:r>
            <a:endParaRPr lang="en-US" altLang="zh-CN" b="1" dirty="0"/>
          </a:p>
          <a:p>
            <a:pPr>
              <a:lnSpc>
                <a:spcPct val="150000"/>
              </a:lnSpc>
            </a:pPr>
            <a:r>
              <a:rPr lang="zh-CN" altLang="en-US" dirty="0"/>
              <a:t>①汇聚节点随机生成若干组多项式：</a:t>
            </a:r>
            <a:endParaRPr lang="en-US" altLang="zh-CN" dirty="0"/>
          </a:p>
          <a:p>
            <a:endParaRPr lang="en-US" altLang="zh-CN" dirty="0"/>
          </a:p>
          <a:p>
            <a:endParaRPr lang="en-US" altLang="zh-CN" dirty="0"/>
          </a:p>
          <a:p>
            <a:pPr>
              <a:lnSpc>
                <a:spcPct val="150000"/>
              </a:lnSpc>
            </a:pPr>
            <a:r>
              <a:rPr lang="en-US" altLang="zh-CN" dirty="0"/>
              <a:t>②</a:t>
            </a:r>
            <a:r>
              <a:rPr lang="zh-CN" altLang="en-US" dirty="0"/>
              <a:t>为每个中继节点顺序预置</a:t>
            </a:r>
            <a:r>
              <a:rPr lang="en-US" altLang="zh-CN" dirty="0" err="1"/>
              <a:t>lr</a:t>
            </a:r>
            <a:r>
              <a:rPr lang="en-US" altLang="zh-CN" dirty="0"/>
              <a:t>/t</a:t>
            </a:r>
            <a:r>
              <a:rPr lang="zh-CN" altLang="en-US" dirty="0"/>
              <a:t>个随机生成的多项式组和最小组号，（组号从</a:t>
            </a:r>
            <a:r>
              <a:rPr lang="en-US" altLang="zh-CN" dirty="0"/>
              <a:t>0</a:t>
            </a:r>
            <a:r>
              <a:rPr lang="zh-CN" altLang="en-US" dirty="0"/>
              <a:t>开始依次累加）。</a:t>
            </a:r>
            <a:endParaRPr lang="en-US" altLang="zh-CN" dirty="0"/>
          </a:p>
          <a:p>
            <a:pPr>
              <a:lnSpc>
                <a:spcPct val="150000"/>
              </a:lnSpc>
            </a:pPr>
            <a:r>
              <a:rPr lang="zh-CN" altLang="en-US" dirty="0"/>
              <a:t>服务器为每个感知节点使用相同于中继节点的方式预置</a:t>
            </a:r>
            <a:r>
              <a:rPr lang="en-US" altLang="zh-CN" dirty="0"/>
              <a:t>ls/t</a:t>
            </a:r>
            <a:r>
              <a:rPr lang="zh-CN" altLang="en-US" dirty="0"/>
              <a:t>组多项式值。多项式值组为按顺序生成的多项式组以感知节点</a:t>
            </a:r>
            <a:r>
              <a:rPr lang="en-US" altLang="zh-CN" dirty="0"/>
              <a:t>ID</a:t>
            </a:r>
            <a:r>
              <a:rPr lang="zh-CN" altLang="en-US" dirty="0"/>
              <a:t>为变量值：</a:t>
            </a:r>
            <a:endParaRPr lang="en-US" altLang="zh-CN" dirty="0"/>
          </a:p>
          <a:p>
            <a:pPr>
              <a:lnSpc>
                <a:spcPct val="150000"/>
              </a:lnSpc>
            </a:pPr>
            <a:endParaRPr lang="en-US" altLang="zh-CN" dirty="0"/>
          </a:p>
          <a:p>
            <a:pPr>
              <a:lnSpc>
                <a:spcPct val="150000"/>
              </a:lnSpc>
            </a:pPr>
            <a:r>
              <a:rPr lang="en-US" altLang="zh-CN" dirty="0" err="1"/>
              <a:t>lr</a:t>
            </a:r>
            <a:r>
              <a:rPr lang="zh-CN" altLang="en-US" dirty="0"/>
              <a:t>：中继节点预计最长工作时间。</a:t>
            </a:r>
            <a:endParaRPr lang="en-US" altLang="zh-CN" dirty="0"/>
          </a:p>
          <a:p>
            <a:pPr>
              <a:lnSpc>
                <a:spcPct val="150000"/>
              </a:lnSpc>
            </a:pPr>
            <a:r>
              <a:rPr lang="en-US" altLang="zh-CN" dirty="0"/>
              <a:t>ls</a:t>
            </a:r>
            <a:r>
              <a:rPr lang="zh-CN" altLang="en-US" dirty="0"/>
              <a:t>：感知节点预计最长工作时间。</a:t>
            </a:r>
            <a:endParaRPr lang="en-US" altLang="zh-CN" dirty="0"/>
          </a:p>
          <a:p>
            <a:pPr>
              <a:lnSpc>
                <a:spcPct val="150000"/>
              </a:lnSpc>
            </a:pPr>
            <a:r>
              <a:rPr lang="en-US" altLang="zh-CN" dirty="0"/>
              <a:t>t</a:t>
            </a:r>
            <a:r>
              <a:rPr lang="zh-CN" altLang="en-US" dirty="0"/>
              <a:t>：进行更新的时间间隔。</a:t>
            </a: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2230" y="2388245"/>
            <a:ext cx="3280875" cy="453626"/>
          </a:xfrm>
          <a:prstGeom prst="rect">
            <a:avLst/>
          </a:prstGeom>
        </p:spPr>
      </p:pic>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42230" y="4976330"/>
            <a:ext cx="4888923" cy="42512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70517" y="363984"/>
            <a:ext cx="11176986" cy="923330"/>
          </a:xfrm>
          <a:prstGeom prst="rect">
            <a:avLst/>
          </a:prstGeom>
          <a:noFill/>
        </p:spPr>
        <p:txBody>
          <a:bodyPr wrap="square" rtlCol="0">
            <a:spAutoFit/>
          </a:bodyPr>
          <a:lstStyle/>
          <a:p>
            <a:endParaRPr lang="en-US" altLang="zh-CN" b="1" dirty="0"/>
          </a:p>
          <a:p>
            <a:r>
              <a:rPr lang="zh-CN" altLang="en-US" b="1" dirty="0"/>
              <a:t>分布式更新阶段：</a:t>
            </a:r>
            <a:endParaRPr lang="en-US" altLang="zh-CN" b="1" dirty="0"/>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517" y="1083128"/>
            <a:ext cx="5734974" cy="4496133"/>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516" y="5579261"/>
            <a:ext cx="5734973" cy="55134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10465" y="213820"/>
            <a:ext cx="10875146" cy="677108"/>
          </a:xfrm>
          <a:prstGeom prst="rect">
            <a:avLst/>
          </a:prstGeom>
          <a:noFill/>
        </p:spPr>
        <p:txBody>
          <a:bodyPr wrap="square" rtlCol="0">
            <a:spAutoFit/>
          </a:bodyPr>
          <a:lstStyle/>
          <a:p>
            <a:r>
              <a:rPr lang="zh-CN" altLang="en-US" sz="2000" b="1" dirty="0"/>
              <a:t>三、指定节点的删除</a:t>
            </a:r>
            <a:endParaRPr lang="en-US" altLang="zh-CN" sz="2000" b="1" dirty="0"/>
          </a:p>
          <a:p>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465" y="695417"/>
            <a:ext cx="6341029" cy="1620578"/>
          </a:xfrm>
          <a:prstGeom prst="rect">
            <a:avLst/>
          </a:prstGeom>
        </p:spPr>
      </p:pic>
      <p:sp>
        <p:nvSpPr>
          <p:cNvPr id="6" name="文本框 5"/>
          <p:cNvSpPr txBox="1"/>
          <p:nvPr/>
        </p:nvSpPr>
        <p:spPr>
          <a:xfrm>
            <a:off x="510465" y="2610503"/>
            <a:ext cx="5379868" cy="646331"/>
          </a:xfrm>
          <a:prstGeom prst="rect">
            <a:avLst/>
          </a:prstGeom>
          <a:noFill/>
        </p:spPr>
        <p:txBody>
          <a:bodyPr wrap="square" rtlCol="0">
            <a:spAutoFit/>
          </a:bodyPr>
          <a:lstStyle/>
          <a:p>
            <a:r>
              <a:rPr lang="zh-CN" altLang="en-US" b="1" dirty="0"/>
              <a:t>初始化阶段：</a:t>
            </a:r>
            <a:endParaRPr lang="en-US" altLang="zh-CN" b="1" dirty="0"/>
          </a:p>
          <a:p>
            <a:endParaRPr lang="zh-CN" altLang="en-US" dirty="0"/>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465" y="3054283"/>
            <a:ext cx="4798382" cy="3675742"/>
          </a:xfrm>
          <a:prstGeom prst="rect">
            <a:avLst/>
          </a:prstGeom>
        </p:spPr>
      </p:pic>
      <p:sp>
        <p:nvSpPr>
          <p:cNvPr id="11" name="文本框 10"/>
          <p:cNvSpPr txBox="1"/>
          <p:nvPr/>
        </p:nvSpPr>
        <p:spPr>
          <a:xfrm>
            <a:off x="7004482" y="292963"/>
            <a:ext cx="2237172" cy="646331"/>
          </a:xfrm>
          <a:prstGeom prst="rect">
            <a:avLst/>
          </a:prstGeom>
          <a:noFill/>
        </p:spPr>
        <p:txBody>
          <a:bodyPr wrap="square" rtlCol="0">
            <a:spAutoFit/>
          </a:bodyPr>
          <a:lstStyle/>
          <a:p>
            <a:r>
              <a:rPr lang="zh-CN" altLang="en-US" b="1" dirty="0"/>
              <a:t>广播阶段：</a:t>
            </a:r>
            <a:endParaRPr lang="en-US" altLang="zh-CN" b="1" dirty="0"/>
          </a:p>
          <a:p>
            <a:endParaRPr lang="zh-CN" altLang="en-US" b="1" dirty="0"/>
          </a:p>
        </p:txBody>
      </p:sp>
      <p:pic>
        <p:nvPicPr>
          <p:cNvPr id="13" name="图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04482" y="689400"/>
            <a:ext cx="5051394" cy="1828124"/>
          </a:xfrm>
          <a:prstGeom prst="rect">
            <a:avLst/>
          </a:prstGeom>
        </p:spPr>
      </p:pic>
      <p:sp>
        <p:nvSpPr>
          <p:cNvPr id="14" name="文本框 13"/>
          <p:cNvSpPr txBox="1"/>
          <p:nvPr/>
        </p:nvSpPr>
        <p:spPr>
          <a:xfrm>
            <a:off x="5437572" y="2581213"/>
            <a:ext cx="2880805" cy="646331"/>
          </a:xfrm>
          <a:prstGeom prst="rect">
            <a:avLst/>
          </a:prstGeom>
          <a:noFill/>
        </p:spPr>
        <p:txBody>
          <a:bodyPr wrap="square" rtlCol="0">
            <a:spAutoFit/>
          </a:bodyPr>
          <a:lstStyle/>
          <a:p>
            <a:r>
              <a:rPr lang="zh-CN" altLang="en-US" b="1" dirty="0"/>
              <a:t>配对密钥多项式建立阶段：</a:t>
            </a:r>
            <a:endParaRPr lang="en-US" altLang="zh-CN" b="1" dirty="0"/>
          </a:p>
          <a:p>
            <a:endParaRPr lang="zh-CN" altLang="en-US" dirty="0"/>
          </a:p>
        </p:txBody>
      </p:sp>
      <p:pic>
        <p:nvPicPr>
          <p:cNvPr id="16" name="图片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90718" y="3054283"/>
            <a:ext cx="4558848" cy="2618548"/>
          </a:xfrm>
          <a:prstGeom prst="rect">
            <a:avLst/>
          </a:prstGeom>
        </p:spPr>
      </p:pic>
      <p:pic>
        <p:nvPicPr>
          <p:cNvPr id="18" name="图片 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90717" y="5672831"/>
            <a:ext cx="4558847" cy="1185169"/>
          </a:xfrm>
          <a:prstGeom prst="rect">
            <a:avLst/>
          </a:prstGeom>
        </p:spPr>
      </p:pic>
      <p:sp>
        <p:nvSpPr>
          <p:cNvPr id="19" name="文本框 18"/>
          <p:cNvSpPr txBox="1"/>
          <p:nvPr/>
        </p:nvSpPr>
        <p:spPr>
          <a:xfrm>
            <a:off x="10262586" y="4208380"/>
            <a:ext cx="1793290" cy="2127634"/>
          </a:xfrm>
          <a:prstGeom prst="rect">
            <a:avLst/>
          </a:prstGeom>
          <a:noFill/>
        </p:spPr>
        <p:txBody>
          <a:bodyPr wrap="square" rtlCol="0">
            <a:spAutoFit/>
          </a:bodyPr>
          <a:lstStyle/>
          <a:p>
            <a:pPr>
              <a:lnSpc>
                <a:spcPct val="150000"/>
              </a:lnSpc>
            </a:pPr>
            <a:r>
              <a:rPr lang="zh-CN" altLang="en-US" dirty="0"/>
              <a:t>删除其实就是普通节点在与删除节点配对密钥时多项式</a:t>
            </a:r>
            <a:r>
              <a:rPr lang="en-US" altLang="zh-CN" dirty="0"/>
              <a:t>g1(x)</a:t>
            </a:r>
            <a:r>
              <a:rPr lang="zh-CN" altLang="en-US" dirty="0"/>
              <a:t>，</a:t>
            </a:r>
            <a:r>
              <a:rPr lang="en-US" altLang="zh-CN" dirty="0"/>
              <a:t>g2(y)</a:t>
            </a:r>
            <a:r>
              <a:rPr lang="zh-CN" altLang="en-US" dirty="0"/>
              <a:t>结果为</a:t>
            </a:r>
            <a:r>
              <a:rPr lang="en-US" altLang="zh-CN" dirty="0"/>
              <a:t>0</a:t>
            </a:r>
            <a:r>
              <a:rPr lang="zh-CN" altLang="en-US" dirty="0"/>
              <a:t>。</a:t>
            </a:r>
            <a:endParaRPr lang="en-US" altLang="zh-C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14905" y="603683"/>
            <a:ext cx="6995604" cy="646331"/>
          </a:xfrm>
          <a:prstGeom prst="rect">
            <a:avLst/>
          </a:prstGeom>
          <a:noFill/>
        </p:spPr>
        <p:txBody>
          <a:bodyPr wrap="square" rtlCol="0">
            <a:spAutoFit/>
          </a:bodyPr>
          <a:lstStyle/>
          <a:p>
            <a:r>
              <a:rPr lang="zh-CN" altLang="en-US" b="1" dirty="0"/>
              <a:t>组广播密钥动态管理：（为减少能量、通信信道以及时间上的浪费）</a:t>
            </a:r>
            <a:endParaRPr lang="en-US" altLang="zh-CN" b="1" dirty="0"/>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437" y="1767261"/>
            <a:ext cx="5290853" cy="3323477"/>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7246" y="1337636"/>
            <a:ext cx="5308846" cy="418272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06425" y="475615"/>
            <a:ext cx="10730230" cy="706755"/>
          </a:xfrm>
          <a:prstGeom prst="rect">
            <a:avLst/>
          </a:prstGeom>
          <a:noFill/>
        </p:spPr>
        <p:txBody>
          <a:bodyPr wrap="square" rtlCol="0">
            <a:spAutoFit/>
          </a:bodyPr>
          <a:lstStyle/>
          <a:p>
            <a:r>
              <a:rPr lang="zh-CN" altLang="en-US" sz="2000" b="1"/>
              <a:t>局部连通性：指网络中每个节点与邻居节点间可以直接建立配对密钥的概率。</a:t>
            </a:r>
          </a:p>
          <a:p>
            <a:endParaRPr lang="zh-CN" altLang="en-US" sz="2000"/>
          </a:p>
        </p:txBody>
      </p:sp>
      <p:sp>
        <p:nvSpPr>
          <p:cNvPr id="5" name="文本框 4"/>
          <p:cNvSpPr txBox="1"/>
          <p:nvPr/>
        </p:nvSpPr>
        <p:spPr>
          <a:xfrm>
            <a:off x="606425" y="979183"/>
            <a:ext cx="11142345" cy="1296637"/>
          </a:xfrm>
          <a:prstGeom prst="rect">
            <a:avLst/>
          </a:prstGeom>
          <a:noFill/>
        </p:spPr>
        <p:txBody>
          <a:bodyPr wrap="square" rtlCol="0">
            <a:spAutoFit/>
          </a:bodyPr>
          <a:lstStyle/>
          <a:p>
            <a:pPr>
              <a:lnSpc>
                <a:spcPct val="150000"/>
              </a:lnSpc>
            </a:pPr>
            <a:r>
              <a:rPr lang="en-US" altLang="zh-CN" dirty="0"/>
              <a:t>    </a:t>
            </a:r>
            <a:r>
              <a:rPr lang="zh-CN" altLang="en-US" dirty="0"/>
              <a:t>在本方案中，网络各节点使用自己以及对方的</a:t>
            </a:r>
            <a:r>
              <a:rPr lang="en-US" altLang="zh-CN" dirty="0"/>
              <a:t>ID</a:t>
            </a:r>
            <a:r>
              <a:rPr lang="zh-CN" altLang="en-US" dirty="0"/>
              <a:t>通过对称多项式建立配对密钥，因此只要知道同区域中对方的</a:t>
            </a:r>
            <a:r>
              <a:rPr lang="en-US" altLang="zh-CN" dirty="0"/>
              <a:t>ID</a:t>
            </a:r>
            <a:r>
              <a:rPr lang="zh-CN" altLang="en-US" dirty="0"/>
              <a:t>，均可计算出相应的配对密钥，网络的局部连通率为</a:t>
            </a:r>
            <a:r>
              <a:rPr lang="en-US" altLang="zh-CN" dirty="0"/>
              <a:t>1</a:t>
            </a:r>
            <a:r>
              <a:rPr lang="zh-CN" altLang="en-US" dirty="0"/>
              <a:t>。</a:t>
            </a:r>
            <a:endParaRPr lang="en-US" altLang="zh-CN" dirty="0"/>
          </a:p>
          <a:p>
            <a:pPr>
              <a:lnSpc>
                <a:spcPct val="150000"/>
              </a:lnSpc>
            </a:pP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424" y="2088472"/>
            <a:ext cx="6158359" cy="3727126"/>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905</Words>
  <Application>Microsoft Office PowerPoint</Application>
  <PresentationFormat>宽屏</PresentationFormat>
  <Paragraphs>56</Paragraphs>
  <Slides>12</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12</vt:i4>
      </vt:variant>
    </vt:vector>
  </HeadingPairs>
  <TitlesOfParts>
    <vt:vector size="17" baseType="lpstr">
      <vt:lpstr>等线</vt:lpstr>
      <vt:lpstr>等线 Light</vt:lpstr>
      <vt:lpstr>Arial</vt:lpstr>
      <vt:lpstr>Cambria Math</vt:lpstr>
      <vt:lpstr>Office 主题​​</vt:lpstr>
      <vt:lpstr>基于对称多项式得无线传感器网络密钥管理方案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基于对称多项式得无线传感器网络密钥管理方案</dc:title>
  <dc:creator>周 赛星</dc:creator>
  <cp:lastModifiedBy>周 赛星</cp:lastModifiedBy>
  <cp:revision>63</cp:revision>
  <dcterms:created xsi:type="dcterms:W3CDTF">2019-12-04T11:36:00Z</dcterms:created>
  <dcterms:modified xsi:type="dcterms:W3CDTF">2019-12-08T09:25:09Z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2052-11.1.0.9305</vt:lpwstr>
  </property>
</Properties>
</file>