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92" r:id="rId3"/>
    <p:sldId id="286" r:id="rId5"/>
    <p:sldId id="287" r:id="rId6"/>
    <p:sldId id="291" r:id="rId7"/>
    <p:sldId id="294" r:id="rId8"/>
    <p:sldId id="295" r:id="rId9"/>
    <p:sldId id="288" r:id="rId10"/>
    <p:sldId id="289" r:id="rId11"/>
    <p:sldId id="290" r:id="rId12"/>
    <p:sldId id="293" r:id="rId13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30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667635" y="963295"/>
            <a:ext cx="6786245" cy="49682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zh-CN" altLang="en-US" sz="2200" b="1" noProof="1">
                <a:sym typeface="+mn-ea"/>
              </a:rPr>
              <a:t>绘制长方形的两种方法</a:t>
            </a:r>
            <a:endParaRPr lang="en-US" altLang="zh-CN" sz="2200" b="1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zh-CN" altLang="en-US" sz="1600" b="1" noProof="1">
                <a:sym typeface="+mn-ea"/>
              </a:rPr>
              <a:t>方法</a:t>
            </a:r>
            <a:r>
              <a:rPr lang="en-US" altLang="zh-CN" sz="1600" b="1" noProof="1">
                <a:sym typeface="+mn-ea"/>
              </a:rPr>
              <a:t>1 	</a:t>
            </a:r>
            <a:r>
              <a:rPr lang="en-US" altLang="zh-CN" sz="1800" noProof="1">
                <a:sym typeface="+mn-ea"/>
              </a:rPr>
              <a:t>cxt.rect(x,y,w,h)	//</a:t>
            </a:r>
            <a:r>
              <a:rPr lang="zh-CN" altLang="en-US" sz="1800" noProof="1">
                <a:sym typeface="+mn-ea"/>
              </a:rPr>
              <a:t>绘制长方形路径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800" noProof="1">
                <a:sym typeface="+mn-ea"/>
              </a:rPr>
              <a:t>	cxt.fill()		//</a:t>
            </a:r>
            <a:r>
              <a:rPr lang="zh-CN" altLang="en-US" sz="1800" noProof="1">
                <a:sym typeface="+mn-ea"/>
              </a:rPr>
              <a:t>绘制实心长方形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800" noProof="1">
                <a:sym typeface="+mn-ea"/>
              </a:rPr>
              <a:t>	cxt.stroke()		//</a:t>
            </a:r>
            <a:r>
              <a:rPr lang="zh-CN" altLang="en-US" sz="1800" noProof="1">
                <a:sym typeface="+mn-ea"/>
              </a:rPr>
              <a:t>绘制空心长方形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zh-CN" altLang="en-US" sz="1600" b="1" noProof="1">
                <a:sym typeface="+mn-ea"/>
              </a:rPr>
              <a:t>方法</a:t>
            </a:r>
            <a:r>
              <a:rPr lang="en-US" altLang="zh-CN" sz="1600" b="1" noProof="1">
                <a:sym typeface="+mn-ea"/>
              </a:rPr>
              <a:t>2 	</a:t>
            </a:r>
            <a:r>
              <a:rPr lang="en-US" altLang="zh-CN" sz="1800" noProof="1">
                <a:sym typeface="+mn-ea"/>
              </a:rPr>
              <a:t>cxt.fillRect(x,y,w,h)	//</a:t>
            </a:r>
            <a:r>
              <a:rPr lang="zh-CN" altLang="en-US" sz="1800" noProof="1">
                <a:sym typeface="+mn-ea"/>
              </a:rPr>
              <a:t>绘制实心长方形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600" b="1" noProof="1">
                <a:sym typeface="+mn-ea"/>
              </a:rPr>
              <a:t>	</a:t>
            </a:r>
            <a:r>
              <a:rPr lang="en-US" altLang="zh-CN" sz="1800" noProof="1">
                <a:sym typeface="+mn-ea"/>
              </a:rPr>
              <a:t>cxt.strokeRect(x,y,w,h)	//</a:t>
            </a:r>
            <a:r>
              <a:rPr lang="zh-CN" altLang="en-US" sz="1800" noProof="1">
                <a:sym typeface="+mn-ea"/>
              </a:rPr>
              <a:t>绘制空心长方形</a:t>
            </a:r>
            <a:endParaRPr lang="en-US" altLang="zh-CN" sz="1800" noProof="1">
              <a:sym typeface="+mn-ea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881944" y="1484784"/>
            <a:ext cx="8424936" cy="42484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1800" noProof="1">
              <a:sym typeface="+mn-ea"/>
            </a:endParaRPr>
          </a:p>
          <a:p>
            <a:pPr marL="0" indent="0" rtl="0">
              <a:buNone/>
            </a:pPr>
            <a:r>
              <a:rPr lang="en-US" altLang="zh-CN" sz="1800" noProof="1">
                <a:sym typeface="+mn-ea"/>
              </a:rPr>
              <a:t> cxt.createImageData(w,h)	</a:t>
            </a:r>
            <a:r>
              <a:rPr lang="zh-CN" altLang="en-US" sz="1800" noProof="1">
                <a:sym typeface="+mn-ea"/>
              </a:rPr>
              <a:t>创建</a:t>
            </a:r>
            <a:r>
              <a:rPr lang="en-US" altLang="zh-CN" sz="1800" noProof="1">
                <a:sym typeface="+mn-ea"/>
              </a:rPr>
              <a:t>w*h</a:t>
            </a:r>
            <a:r>
              <a:rPr lang="zh-CN" altLang="en-US" sz="1800" noProof="1">
                <a:sym typeface="+mn-ea"/>
              </a:rPr>
              <a:t>的区域来存储像素点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cxt.getImageData(x,y,w,h)	</a:t>
            </a:r>
            <a:r>
              <a:rPr lang="zh-CN" altLang="en-US" sz="1800" noProof="1">
                <a:sym typeface="+mn-ea"/>
              </a:rPr>
              <a:t>从</a:t>
            </a:r>
            <a:r>
              <a:rPr lang="en-US" altLang="zh-CN" sz="1800" noProof="1">
                <a:sym typeface="+mn-ea"/>
              </a:rPr>
              <a:t>x,y</a:t>
            </a:r>
            <a:r>
              <a:rPr lang="zh-CN" altLang="en-US" sz="1800" noProof="1">
                <a:sym typeface="+mn-ea"/>
              </a:rPr>
              <a:t>点开始获取</a:t>
            </a:r>
            <a:r>
              <a:rPr lang="en-US" altLang="zh-CN" sz="1800" noProof="1">
                <a:sym typeface="+mn-ea"/>
              </a:rPr>
              <a:t>w*h</a:t>
            </a:r>
            <a:r>
              <a:rPr lang="zh-CN" altLang="en-US" sz="1800" noProof="1">
                <a:sym typeface="+mn-ea"/>
              </a:rPr>
              <a:t>区域的像素点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cxt.putImageData(</a:t>
            </a:r>
            <a:r>
              <a:rPr lang="zh-CN" altLang="en-US" sz="1800" noProof="1">
                <a:sym typeface="+mn-ea"/>
              </a:rPr>
              <a:t>数据</a:t>
            </a:r>
            <a:r>
              <a:rPr lang="en-US" altLang="zh-CN" sz="1800" noProof="1">
                <a:sym typeface="+mn-ea"/>
              </a:rPr>
              <a:t>,x,y)	</a:t>
            </a:r>
            <a:r>
              <a:rPr lang="zh-CN" altLang="en-US" sz="1800" noProof="1">
                <a:sym typeface="+mn-ea"/>
              </a:rPr>
              <a:t>从</a:t>
            </a:r>
            <a:r>
              <a:rPr lang="en-US" altLang="zh-CN" sz="1800" noProof="1">
                <a:sym typeface="+mn-ea"/>
              </a:rPr>
              <a:t>x,y</a:t>
            </a:r>
            <a:r>
              <a:rPr lang="zh-CN" altLang="en-US" sz="1800" noProof="1">
                <a:sym typeface="+mn-ea"/>
              </a:rPr>
              <a:t>点开始往画布里填充数据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cxt.translate(x,y)		</a:t>
            </a:r>
            <a:r>
              <a:rPr lang="zh-CN" altLang="en-US" sz="1800" noProof="1">
                <a:sym typeface="+mn-ea"/>
              </a:rPr>
              <a:t>改变画布的起始点位置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cxt.rotate(</a:t>
            </a:r>
            <a:r>
              <a:rPr lang="zh-CN" altLang="en-US" sz="1800" noProof="1">
                <a:sym typeface="+mn-ea"/>
              </a:rPr>
              <a:t>角度</a:t>
            </a:r>
            <a:r>
              <a:rPr lang="en-US" altLang="zh-CN" sz="1800" noProof="1">
                <a:sym typeface="+mn-ea"/>
              </a:rPr>
              <a:t>)		</a:t>
            </a:r>
            <a:r>
              <a:rPr lang="zh-CN" altLang="en-US" sz="1800" noProof="1">
                <a:sym typeface="+mn-ea"/>
              </a:rPr>
              <a:t>围绕画布起点旋转指定角度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cxt.scale(x,y)			</a:t>
            </a:r>
            <a:endParaRPr lang="en-US" altLang="zh-CN" sz="1800" noProof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37828" y="836712"/>
            <a:ext cx="10513168" cy="496855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zh-CN" altLang="en-US" sz="2200" b="1" noProof="1">
                <a:sym typeface="+mn-ea"/>
              </a:rPr>
              <a:t>绘制圆形</a:t>
            </a:r>
            <a:endParaRPr lang="en-US" altLang="zh-CN" sz="2200" b="1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b="1" noProof="1">
                <a:sym typeface="+mn-ea"/>
              </a:rPr>
              <a:t>	</a:t>
            </a:r>
            <a:r>
              <a:rPr lang="en-US" altLang="zh-CN" sz="2100" noProof="1">
                <a:sym typeface="+mn-ea"/>
              </a:rPr>
              <a:t>cxt.arc(x,y,r,</a:t>
            </a:r>
            <a:r>
              <a:rPr lang="zh-CN" altLang="en-US" sz="2100" noProof="1">
                <a:sym typeface="+mn-ea"/>
              </a:rPr>
              <a:t>起始角度</a:t>
            </a:r>
            <a:r>
              <a:rPr lang="en-US" altLang="zh-CN" sz="2100" noProof="1">
                <a:sym typeface="+mn-ea"/>
              </a:rPr>
              <a:t>,</a:t>
            </a:r>
            <a:r>
              <a:rPr lang="zh-CN" altLang="en-US" sz="2100" noProof="1">
                <a:sym typeface="+mn-ea"/>
              </a:rPr>
              <a:t>终止角度</a:t>
            </a:r>
            <a:r>
              <a:rPr lang="en-US" altLang="zh-CN" sz="2100" noProof="1">
                <a:sym typeface="+mn-ea"/>
              </a:rPr>
              <a:t>,</a:t>
            </a:r>
            <a:r>
              <a:rPr lang="zh-CN" altLang="en-US" sz="2100" noProof="1">
                <a:sym typeface="+mn-ea"/>
              </a:rPr>
              <a:t>方向</a:t>
            </a:r>
            <a:r>
              <a:rPr lang="en-US" altLang="zh-CN" sz="2100" noProof="1">
                <a:sym typeface="+mn-ea"/>
              </a:rPr>
              <a:t>)</a:t>
            </a:r>
            <a:br>
              <a:rPr lang="en-US" altLang="zh-CN" sz="2000" b="1" noProof="1">
                <a:sym typeface="+mn-ea"/>
              </a:rPr>
            </a:br>
            <a:r>
              <a:rPr lang="en-US" altLang="zh-CN" sz="2000" b="1" noProof="1">
                <a:sym typeface="+mn-ea"/>
              </a:rPr>
              <a:t>	</a:t>
            </a:r>
            <a:endParaRPr lang="en-US" altLang="zh-CN" sz="2000" b="1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zh-CN" altLang="en-US" sz="2000" b="1" noProof="1">
                <a:sym typeface="+mn-ea"/>
              </a:rPr>
              <a:t>绘制线段</a:t>
            </a:r>
            <a:endParaRPr lang="en-US" altLang="zh-CN" sz="2000" b="1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b="1" noProof="1">
                <a:sym typeface="+mn-ea"/>
              </a:rPr>
              <a:t>	</a:t>
            </a:r>
            <a:r>
              <a:rPr lang="en-US" altLang="zh-CN" sz="2000" noProof="1">
                <a:sym typeface="+mn-ea"/>
              </a:rPr>
              <a:t>cxt.beginPath()	//</a:t>
            </a:r>
            <a:r>
              <a:rPr lang="zh-CN" altLang="en-US" sz="2000" noProof="1">
                <a:sym typeface="+mn-ea"/>
              </a:rPr>
              <a:t>断开和上次路径的联系  </a:t>
            </a:r>
            <a:endParaRPr lang="en-US" altLang="zh-CN" sz="20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noProof="1">
                <a:sym typeface="+mn-ea"/>
              </a:rPr>
              <a:t>	cxt.moveTo(x0,y0)  </a:t>
            </a:r>
            <a:endParaRPr lang="en-US" altLang="zh-CN" sz="20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noProof="1">
                <a:sym typeface="+mn-ea"/>
              </a:rPr>
              <a:t>	cxt.lineTo(x1,y1)</a:t>
            </a:r>
            <a:endParaRPr lang="en-US" altLang="zh-CN" sz="20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noProof="1">
                <a:sym typeface="+mn-ea"/>
              </a:rPr>
              <a:t>	cxt.lineTo(x2,y2)	</a:t>
            </a:r>
            <a:endParaRPr lang="en-US" altLang="zh-CN" sz="20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2000" noProof="1">
                <a:sym typeface="+mn-ea"/>
              </a:rPr>
              <a:t>	cxt.closePath()	//</a:t>
            </a:r>
            <a:r>
              <a:rPr lang="zh-CN" altLang="en-US" sz="2000" noProof="1">
                <a:sym typeface="+mn-ea"/>
              </a:rPr>
              <a:t>闭合本次路径</a:t>
            </a:r>
            <a:r>
              <a:rPr lang="en-US" altLang="zh-CN" sz="2000" noProof="1">
                <a:latin typeface="Salesforce Sans"/>
                <a:sym typeface="+mn-ea"/>
              </a:rPr>
              <a:t>	</a:t>
            </a:r>
            <a:endParaRPr lang="en-US" altLang="zh-CN" sz="2000" noProof="1">
              <a:latin typeface="Salesforce Sans"/>
              <a:sym typeface="+mn-ea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89236" y="1207547"/>
            <a:ext cx="9577064" cy="446449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zh-CN" altLang="en-US" sz="2200" b="1" noProof="1">
                <a:sym typeface="+mn-ea"/>
              </a:rPr>
              <a:t>绘制二次贝塞尔曲线</a:t>
            </a:r>
            <a:r>
              <a:rPr lang="en-US" altLang="zh-CN" sz="2200" b="1" noProof="1">
                <a:sym typeface="+mn-ea"/>
              </a:rPr>
              <a:t>		</a:t>
            </a:r>
            <a:endParaRPr lang="en-US" altLang="zh-CN" sz="2200" b="1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2200" b="1" noProof="1">
                <a:sym typeface="+mn-ea"/>
              </a:rPr>
              <a:t>	</a:t>
            </a:r>
            <a:r>
              <a:rPr lang="zh-CN" altLang="en-US" sz="1800" noProof="1">
                <a:sym typeface="+mn-ea"/>
              </a:rPr>
              <a:t>二次贝塞尔曲线有一个控制点  </a:t>
            </a:r>
            <a:r>
              <a:rPr lang="en-US" altLang="zh-CN" sz="1800" noProof="1">
                <a:sym typeface="+mn-ea"/>
              </a:rPr>
              <a:t>x0,y0</a:t>
            </a:r>
            <a:r>
              <a:rPr lang="zh-CN" altLang="en-US" sz="1800" noProof="1">
                <a:sym typeface="+mn-ea"/>
              </a:rPr>
              <a:t>表示 控制点的坐标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b="1" noProof="1">
                <a:sym typeface="+mn-ea"/>
              </a:rPr>
              <a:t>	</a:t>
            </a:r>
            <a:r>
              <a:rPr lang="en-US" altLang="zh-CN" sz="1800" noProof="1">
                <a:sym typeface="+mn-ea"/>
              </a:rPr>
              <a:t>cxt.</a:t>
            </a:r>
            <a:r>
              <a:rPr lang="en-US" altLang="zh-CN" sz="1800" dirty="0" err="1"/>
              <a:t>quadraticCurveTo</a:t>
            </a:r>
            <a:r>
              <a:rPr lang="en-US" altLang="zh-CN" sz="1800" dirty="0"/>
              <a:t>(x0,y0,x1,y1)</a:t>
            </a:r>
            <a:r>
              <a:rPr lang="en-US" altLang="zh-CN" sz="1800" noProof="1">
                <a:sym typeface="+mn-ea"/>
              </a:rPr>
              <a:t>	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zh-CN" altLang="en-US" sz="2000" b="1" noProof="1">
                <a:sym typeface="+mn-ea"/>
              </a:rPr>
              <a:t>绘制三次贝塞尔曲线</a:t>
            </a:r>
            <a:r>
              <a:rPr lang="en-US" altLang="zh-CN" sz="2000" b="1" noProof="1">
                <a:sym typeface="+mn-ea"/>
              </a:rPr>
              <a:t>		</a:t>
            </a:r>
            <a:endParaRPr lang="en-US" altLang="zh-CN" sz="2000" b="1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2000" b="1" noProof="1">
                <a:sym typeface="+mn-ea"/>
              </a:rPr>
              <a:t>	</a:t>
            </a:r>
            <a:r>
              <a:rPr lang="zh-CN" altLang="en-US" sz="1800" noProof="1">
                <a:sym typeface="+mn-ea"/>
              </a:rPr>
              <a:t>三次贝塞尔曲线有两个控制点  </a:t>
            </a:r>
            <a:r>
              <a:rPr lang="en-US" altLang="zh-CN" sz="1800" noProof="1">
                <a:sym typeface="+mn-ea"/>
              </a:rPr>
              <a:t> x0,y0    x1,y1 </a:t>
            </a:r>
            <a:r>
              <a:rPr lang="zh-CN" altLang="en-US" sz="1800" noProof="1">
                <a:sym typeface="+mn-ea"/>
              </a:rPr>
              <a:t>分别表示两个控制点的坐标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	cxt.</a:t>
            </a:r>
            <a:r>
              <a:rPr lang="en-US" altLang="zh-CN" sz="1800" dirty="0" err="1"/>
              <a:t>quadraticCurveTo</a:t>
            </a:r>
            <a:r>
              <a:rPr lang="en-US" altLang="zh-CN" sz="1800" dirty="0"/>
              <a:t>(x0,y0,x1,y1,x2,y2)</a:t>
            </a:r>
            <a:endParaRPr lang="en-US" altLang="zh-CN" sz="1800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080895" y="1579245"/>
            <a:ext cx="8514715" cy="396049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zh-CN" altLang="en-US" sz="2200" b="1" noProof="1">
                <a:sym typeface="+mn-ea"/>
              </a:rPr>
              <a:t>绘制图片</a:t>
            </a:r>
            <a:endParaRPr lang="en-US" altLang="zh-CN" sz="2200" b="1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b="1" noProof="1">
                <a:sym typeface="+mn-ea"/>
              </a:rPr>
              <a:t>	</a:t>
            </a:r>
            <a:r>
              <a:rPr lang="en-US" altLang="zh-CN" sz="2000" noProof="1">
                <a:sym typeface="+mn-ea"/>
              </a:rPr>
              <a:t>cxt.drawImage(</a:t>
            </a:r>
            <a:r>
              <a:rPr lang="zh-CN" altLang="en-US" sz="2000" noProof="1">
                <a:sym typeface="+mn-ea"/>
              </a:rPr>
              <a:t>图片节点</a:t>
            </a:r>
            <a:r>
              <a:rPr lang="en-US" altLang="zh-CN" sz="2000" noProof="1">
                <a:sym typeface="+mn-ea"/>
              </a:rPr>
              <a:t>,x,y,w,h)	</a:t>
            </a:r>
            <a:endParaRPr lang="en-US" altLang="zh-CN" sz="20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noProof="1">
                <a:sym typeface="+mn-ea"/>
              </a:rPr>
              <a:t>	cxt.drawImage(</a:t>
            </a:r>
            <a:r>
              <a:rPr lang="zh-CN" altLang="en-US" sz="2000" noProof="1">
                <a:sym typeface="+mn-ea"/>
              </a:rPr>
              <a:t>图片节点</a:t>
            </a:r>
            <a:r>
              <a:rPr lang="en-US" altLang="zh-CN" sz="2000" noProof="1">
                <a:sym typeface="+mn-ea"/>
              </a:rPr>
              <a:t>,sx,sy,sw,sh,x,y,w,h)    </a:t>
            </a:r>
            <a:r>
              <a:rPr lang="zh-CN" altLang="en-US" sz="2000" noProof="1">
                <a:sym typeface="+mn-ea"/>
              </a:rPr>
              <a:t>裁切图片</a:t>
            </a:r>
            <a:endParaRPr lang="en-US" altLang="zh-CN" sz="20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zh-CN" altLang="en-US" sz="2000" b="1" noProof="1">
                <a:sym typeface="+mn-ea"/>
              </a:rPr>
              <a:t>绘制视频</a:t>
            </a:r>
            <a:endParaRPr lang="en-US" altLang="zh-CN" sz="2000" b="1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b="1" noProof="1">
                <a:sym typeface="+mn-ea"/>
              </a:rPr>
              <a:t>	</a:t>
            </a:r>
            <a:r>
              <a:rPr lang="en-US" altLang="zh-CN" sz="2000" noProof="1">
                <a:sym typeface="+mn-ea"/>
              </a:rPr>
              <a:t>cxt.drawImage(</a:t>
            </a:r>
            <a:r>
              <a:rPr lang="zh-CN" altLang="en-US" sz="2000" noProof="1">
                <a:sym typeface="+mn-ea"/>
              </a:rPr>
              <a:t>视频节点</a:t>
            </a:r>
            <a:r>
              <a:rPr lang="en-US" altLang="zh-CN" sz="2000" noProof="1">
                <a:sym typeface="+mn-ea"/>
              </a:rPr>
              <a:t>,x,y,w,h)	</a:t>
            </a:r>
            <a:endParaRPr lang="en-US" altLang="zh-CN" sz="1600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77788" y="1052736"/>
            <a:ext cx="11017224" cy="40324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zh-CN" altLang="en-US" sz="2200" b="1" noProof="1">
                <a:sym typeface="+mn-ea"/>
              </a:rPr>
              <a:t>绘制文字</a:t>
            </a:r>
            <a:endParaRPr lang="en-US" altLang="zh-CN" sz="2200" b="1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b="1" noProof="1">
                <a:sym typeface="+mn-ea"/>
              </a:rPr>
              <a:t>	</a:t>
            </a:r>
            <a:r>
              <a:rPr lang="en-US" altLang="zh-CN" sz="1800" noProof="1">
                <a:sym typeface="+mn-ea"/>
              </a:rPr>
              <a:t>cxt.font = </a:t>
            </a:r>
            <a:r>
              <a:rPr lang="zh-CN" altLang="en-US" sz="1800" noProof="1">
                <a:sym typeface="+mn-ea"/>
              </a:rPr>
              <a:t>’</a:t>
            </a:r>
            <a:r>
              <a:rPr lang="en-US" altLang="zh-CN" sz="1800" noProof="1">
                <a:sym typeface="+mn-ea"/>
              </a:rPr>
              <a:t>20px  </a:t>
            </a:r>
            <a:r>
              <a:rPr lang="zh-CN" altLang="en-US" sz="1800" noProof="1">
                <a:sym typeface="+mn-ea"/>
              </a:rPr>
              <a:t>微软雅黑’</a:t>
            </a:r>
            <a:r>
              <a:rPr lang="en-US" altLang="zh-CN" sz="1800" noProof="1">
                <a:sym typeface="+mn-ea"/>
              </a:rPr>
              <a:t>		</a:t>
            </a:r>
            <a:r>
              <a:rPr lang="en-US" altLang="zh-CN" sz="1400" noProof="1">
                <a:sym typeface="+mn-ea"/>
              </a:rPr>
              <a:t>//</a:t>
            </a:r>
            <a:r>
              <a:rPr lang="zh-CN" altLang="en-US" sz="1400" noProof="1">
                <a:sym typeface="+mn-ea"/>
              </a:rPr>
              <a:t>设置字体大小和字体系列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800" noProof="1">
                <a:latin typeface="Salesforce Sans"/>
                <a:sym typeface="+mn-ea"/>
              </a:rPr>
              <a:t>	</a:t>
            </a:r>
            <a:r>
              <a:rPr lang="en-US" altLang="zh-CN" sz="1800" noProof="1">
                <a:sym typeface="+mn-ea"/>
              </a:rPr>
              <a:t>cxt.textAlign = </a:t>
            </a:r>
            <a:r>
              <a:rPr lang="en-US" altLang="zh-CN" sz="2000" noProof="1">
                <a:sym typeface="+mn-ea"/>
              </a:rPr>
              <a:t>left/right/center	</a:t>
            </a:r>
            <a:r>
              <a:rPr lang="en-US" altLang="zh-CN" sz="1600" noProof="1">
                <a:sym typeface="+mn-ea"/>
              </a:rPr>
              <a:t>//</a:t>
            </a:r>
            <a:r>
              <a:rPr lang="zh-CN" altLang="en-US" sz="1600" noProof="1">
                <a:sym typeface="+mn-ea"/>
              </a:rPr>
              <a:t>设置文本相对于起始点的位置</a:t>
            </a:r>
            <a:endParaRPr lang="en-US" altLang="zh-CN" sz="20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noProof="1">
                <a:sym typeface="+mn-ea"/>
              </a:rPr>
              <a:t>	cxt.textBaseLine = top/bottom/hanging/middle	</a:t>
            </a:r>
            <a:r>
              <a:rPr lang="en-US" altLang="zh-CN" sz="1600" noProof="1">
                <a:sym typeface="+mn-ea"/>
              </a:rPr>
              <a:t>//</a:t>
            </a:r>
            <a:r>
              <a:rPr lang="zh-CN" altLang="en-US" sz="1600" noProof="1">
                <a:sym typeface="+mn-ea"/>
              </a:rPr>
              <a:t>设置文本的相对于基线的竖直位置</a:t>
            </a:r>
            <a:endParaRPr lang="en-US" altLang="zh-CN" sz="16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noProof="1">
                <a:sym typeface="+mn-ea"/>
              </a:rPr>
              <a:t>	cxt.fillText(</a:t>
            </a:r>
            <a:r>
              <a:rPr lang="zh-CN" altLang="en-US" sz="2000" noProof="1">
                <a:sym typeface="+mn-ea"/>
              </a:rPr>
              <a:t>文字</a:t>
            </a:r>
            <a:r>
              <a:rPr lang="en-US" altLang="zh-CN" sz="2000" noProof="1">
                <a:sym typeface="+mn-ea"/>
              </a:rPr>
              <a:t>,x,y)		</a:t>
            </a:r>
            <a:r>
              <a:rPr lang="en-US" altLang="zh-CN" sz="1800" noProof="1">
                <a:sym typeface="+mn-ea"/>
              </a:rPr>
              <a:t>//</a:t>
            </a:r>
            <a:r>
              <a:rPr lang="zh-CN" altLang="en-US" sz="1800" noProof="1">
                <a:sym typeface="+mn-ea"/>
              </a:rPr>
              <a:t>在</a:t>
            </a:r>
            <a:r>
              <a:rPr lang="en-US" altLang="zh-CN" sz="1800" noProof="1">
                <a:sym typeface="+mn-ea"/>
              </a:rPr>
              <a:t>x,y</a:t>
            </a:r>
            <a:r>
              <a:rPr lang="zh-CN" altLang="en-US" sz="1800" noProof="1">
                <a:sym typeface="+mn-ea"/>
              </a:rPr>
              <a:t>处绘制文字</a:t>
            </a:r>
            <a:endParaRPr lang="en-US" altLang="zh-CN" sz="2000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172325" y="1358295"/>
            <a:ext cx="7272808" cy="40324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zh-CN" altLang="en-US" sz="2200" b="1" noProof="1">
                <a:sym typeface="+mn-ea"/>
              </a:rPr>
              <a:t>绘制文字阴影</a:t>
            </a:r>
            <a:endParaRPr lang="en-US" altLang="zh-CN" sz="2200" b="1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2000" b="1" noProof="1">
                <a:sym typeface="+mn-ea"/>
              </a:rPr>
              <a:t>	</a:t>
            </a:r>
            <a:r>
              <a:rPr lang="en-US" altLang="zh-CN" sz="1800" noProof="1">
                <a:sym typeface="+mn-ea"/>
              </a:rPr>
              <a:t>cxt.shadowOffsetX = </a:t>
            </a:r>
            <a:r>
              <a:rPr lang="zh-CN" altLang="en-US" sz="1800" noProof="1">
                <a:sym typeface="+mn-ea"/>
              </a:rPr>
              <a:t>数值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800" noProof="1">
                <a:sym typeface="+mn-ea"/>
              </a:rPr>
              <a:t>	cxt.shaodowOffsetY = </a:t>
            </a:r>
            <a:r>
              <a:rPr lang="zh-CN" altLang="en-US" sz="1800" noProof="1">
                <a:sym typeface="+mn-ea"/>
              </a:rPr>
              <a:t>数值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800" noProof="1">
                <a:sym typeface="+mn-ea"/>
              </a:rPr>
              <a:t>	cxt.shadowColor = </a:t>
            </a:r>
            <a:r>
              <a:rPr lang="zh-CN" altLang="en-US" sz="1800" noProof="1">
                <a:sym typeface="+mn-ea"/>
              </a:rPr>
              <a:t>颜色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800" noProof="1">
                <a:sym typeface="+mn-ea"/>
              </a:rPr>
              <a:t>	cxt.shadowBlur = </a:t>
            </a:r>
            <a:r>
              <a:rPr lang="zh-CN" altLang="en-US" sz="1800" noProof="1">
                <a:sym typeface="+mn-ea"/>
              </a:rPr>
              <a:t>数值    </a:t>
            </a:r>
            <a:r>
              <a:rPr lang="en-US" altLang="zh-CN" sz="1800" noProof="1">
                <a:sym typeface="+mn-ea"/>
              </a:rPr>
              <a:t>0-1   </a:t>
            </a:r>
            <a:endParaRPr lang="en-US" altLang="zh-CN" sz="1800" noProof="1">
              <a:sym typeface="+mn-ea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sz="1800" noProof="1">
                <a:sym typeface="+mn-ea"/>
              </a:rPr>
              <a:t>	cxt.measureText(</a:t>
            </a:r>
            <a:r>
              <a:rPr lang="zh-CN" altLang="en-US" sz="1800" noProof="1">
                <a:sym typeface="+mn-ea"/>
              </a:rPr>
              <a:t>文本</a:t>
            </a:r>
            <a:r>
              <a:rPr lang="en-US" altLang="zh-CN" sz="1800" noProof="1">
                <a:sym typeface="+mn-ea"/>
              </a:rPr>
              <a:t>) 		</a:t>
            </a:r>
            <a:r>
              <a:rPr lang="zh-CN" altLang="en-US" sz="1800" noProof="1">
                <a:sym typeface="+mn-ea"/>
              </a:rPr>
              <a:t>测量文本的宽度</a:t>
            </a:r>
            <a:endParaRPr lang="en-US" altLang="zh-CN" sz="2000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95120" y="1404620"/>
            <a:ext cx="8208645" cy="416306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cxt.strokeStyle = </a:t>
            </a:r>
            <a:r>
              <a:rPr lang="zh-CN" altLang="en-US" sz="1800" noProof="1">
                <a:sym typeface="+mn-ea"/>
              </a:rPr>
              <a:t>颜色    </a:t>
            </a:r>
            <a:r>
              <a:rPr lang="en-US" altLang="zh-CN" sz="1800" noProof="1">
                <a:sym typeface="+mn-ea"/>
              </a:rPr>
              <a:t>	</a:t>
            </a:r>
            <a:r>
              <a:rPr lang="zh-CN" altLang="en-US" sz="1800" noProof="1">
                <a:sym typeface="+mn-ea"/>
              </a:rPr>
              <a:t>设置绘制空心图形画笔的颜色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cxt.fillStyle = </a:t>
            </a:r>
            <a:r>
              <a:rPr lang="zh-CN" altLang="en-US" sz="1800" noProof="1">
                <a:sym typeface="+mn-ea"/>
              </a:rPr>
              <a:t>颜色</a:t>
            </a:r>
            <a:r>
              <a:rPr lang="en-US" altLang="zh-CN" sz="1800" noProof="1">
                <a:sym typeface="+mn-ea"/>
              </a:rPr>
              <a:t>		</a:t>
            </a:r>
            <a:r>
              <a:rPr lang="zh-CN" altLang="en-US" sz="1800" noProof="1">
                <a:sym typeface="+mn-ea"/>
              </a:rPr>
              <a:t>设置绘制实心图形画笔的颜色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cxt.lineWidth = </a:t>
            </a:r>
            <a:r>
              <a:rPr lang="zh-CN" altLang="en-US" sz="1800" noProof="1">
                <a:sym typeface="+mn-ea"/>
              </a:rPr>
              <a:t>数值</a:t>
            </a:r>
            <a:r>
              <a:rPr lang="en-US" altLang="zh-CN" sz="1800" noProof="1">
                <a:sym typeface="+mn-ea"/>
              </a:rPr>
              <a:t>		</a:t>
            </a:r>
            <a:r>
              <a:rPr lang="zh-CN" altLang="en-US" sz="1800" noProof="1">
                <a:sym typeface="+mn-ea"/>
              </a:rPr>
              <a:t>设置画笔的宽度值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cxt.lineCap = butt/round/square 	</a:t>
            </a:r>
            <a:r>
              <a:rPr lang="zh-CN" altLang="en-US" sz="1800" noProof="1">
                <a:sym typeface="+mn-ea"/>
              </a:rPr>
              <a:t>设置线段的两端样式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	butt</a:t>
            </a:r>
            <a:r>
              <a:rPr lang="zh-CN" altLang="en-US" sz="1800" noProof="1">
                <a:sym typeface="+mn-ea"/>
              </a:rPr>
              <a:t>为默认值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cxt.lineJoin = miter/round/bevel	</a:t>
            </a:r>
            <a:r>
              <a:rPr lang="zh-CN" altLang="en-US" sz="1800" noProof="1">
                <a:sym typeface="+mn-ea"/>
              </a:rPr>
              <a:t>设置两个线段连接处的样式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	miter</a:t>
            </a:r>
            <a:r>
              <a:rPr lang="zh-CN" altLang="en-US" sz="1800" noProof="1">
                <a:sym typeface="+mn-ea"/>
              </a:rPr>
              <a:t>为默认值</a:t>
            </a:r>
            <a:endParaRPr lang="en-US" altLang="zh-CN" sz="1800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989956" y="1484784"/>
            <a:ext cx="8352928" cy="42484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var color = cxt.createLinearGradient(x1,y1,x2,y2)	</a:t>
            </a:r>
            <a:r>
              <a:rPr lang="zh-CN" altLang="en-US" sz="1800" noProof="1">
                <a:sym typeface="+mn-ea"/>
              </a:rPr>
              <a:t>创建线性渐变 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	x1,y1  </a:t>
            </a:r>
            <a:r>
              <a:rPr lang="zh-CN" altLang="en-US" sz="1800" noProof="1">
                <a:sym typeface="+mn-ea"/>
              </a:rPr>
              <a:t>为渐变的起点    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	x2,y2	</a:t>
            </a:r>
            <a:r>
              <a:rPr lang="zh-CN" altLang="en-US" sz="1800" noProof="1">
                <a:sym typeface="+mn-ea"/>
              </a:rPr>
              <a:t>为渐变的终点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color.addColorStop(0,</a:t>
            </a:r>
            <a:r>
              <a:rPr lang="zh-CN" altLang="en-US" sz="1800" noProof="1">
                <a:sym typeface="+mn-ea"/>
              </a:rPr>
              <a:t>颜色</a:t>
            </a:r>
            <a:r>
              <a:rPr lang="en-US" altLang="zh-CN" sz="1800" noProof="1">
                <a:sym typeface="+mn-ea"/>
              </a:rPr>
              <a:t>1)	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color.addColorStop(0.5,</a:t>
            </a:r>
            <a:r>
              <a:rPr lang="zh-CN" altLang="en-US" sz="1800" noProof="1">
                <a:sym typeface="+mn-ea"/>
              </a:rPr>
              <a:t>颜色</a:t>
            </a:r>
            <a:r>
              <a:rPr lang="en-US" altLang="zh-CN" sz="1800" noProof="1">
                <a:sym typeface="+mn-ea"/>
              </a:rPr>
              <a:t>2)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color.addColorStop(1,</a:t>
            </a:r>
            <a:r>
              <a:rPr lang="zh-CN" altLang="en-US" sz="1800" noProof="1">
                <a:sym typeface="+mn-ea"/>
              </a:rPr>
              <a:t>颜色</a:t>
            </a:r>
            <a:r>
              <a:rPr lang="en-US" altLang="zh-CN" sz="1800" noProof="1">
                <a:sym typeface="+mn-ea"/>
              </a:rPr>
              <a:t>3)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cxt.fillStyle = color		//</a:t>
            </a:r>
            <a:r>
              <a:rPr lang="zh-CN" altLang="en-US" sz="1800" noProof="1">
                <a:sym typeface="+mn-ea"/>
              </a:rPr>
              <a:t>让画笔应用该线性渐变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endParaRPr lang="en-US" altLang="zh-CN" sz="1800" noProof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412875" y="1484630"/>
            <a:ext cx="9251950" cy="424878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var color = cxt.createRadialGradient(x1,y1,r1,x2,y2,r2)		</a:t>
            </a:r>
            <a:r>
              <a:rPr lang="zh-CN" altLang="en-US" sz="1800" noProof="1">
                <a:sym typeface="+mn-ea"/>
              </a:rPr>
              <a:t>创建径向渐变 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	x1,y1,r1	</a:t>
            </a:r>
            <a:r>
              <a:rPr lang="zh-CN" altLang="en-US" sz="1800" noProof="1">
                <a:sym typeface="+mn-ea"/>
              </a:rPr>
              <a:t>为渐变的起始圆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	x2,y2,r2	</a:t>
            </a:r>
            <a:r>
              <a:rPr lang="zh-CN" altLang="en-US" sz="1800" noProof="1">
                <a:sym typeface="+mn-ea"/>
              </a:rPr>
              <a:t>为渐变的终止圆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color.addColorStop(0,</a:t>
            </a:r>
            <a:r>
              <a:rPr lang="zh-CN" altLang="en-US" sz="1800" noProof="1">
                <a:sym typeface="+mn-ea"/>
              </a:rPr>
              <a:t>颜色</a:t>
            </a:r>
            <a:r>
              <a:rPr lang="en-US" altLang="zh-CN" sz="1800" noProof="1">
                <a:sym typeface="+mn-ea"/>
              </a:rPr>
              <a:t>1)	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color.addColorStop(0.5,</a:t>
            </a:r>
            <a:r>
              <a:rPr lang="zh-CN" altLang="en-US" sz="1800" noProof="1">
                <a:sym typeface="+mn-ea"/>
              </a:rPr>
              <a:t>颜色</a:t>
            </a:r>
            <a:r>
              <a:rPr lang="en-US" altLang="zh-CN" sz="1800" noProof="1">
                <a:sym typeface="+mn-ea"/>
              </a:rPr>
              <a:t>2)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color.addColorStop(1,</a:t>
            </a:r>
            <a:r>
              <a:rPr lang="zh-CN" altLang="en-US" sz="1800" noProof="1">
                <a:sym typeface="+mn-ea"/>
              </a:rPr>
              <a:t>颜色</a:t>
            </a:r>
            <a:r>
              <a:rPr lang="en-US" altLang="zh-CN" sz="1800" noProof="1">
                <a:sym typeface="+mn-ea"/>
              </a:rPr>
              <a:t>3)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r>
              <a:rPr lang="en-US" altLang="zh-CN" sz="1800" noProof="1">
                <a:sym typeface="+mn-ea"/>
              </a:rPr>
              <a:t>cxt.fillStyle = color		//</a:t>
            </a:r>
            <a:r>
              <a:rPr lang="zh-CN" altLang="en-US" sz="1800" noProof="1">
                <a:sym typeface="+mn-ea"/>
              </a:rPr>
              <a:t>让画笔应用该径性渐变</a:t>
            </a:r>
            <a:endParaRPr lang="en-US" altLang="zh-CN" sz="1800" noProof="1">
              <a:sym typeface="+mn-ea"/>
            </a:endParaRPr>
          </a:p>
          <a:p>
            <a:pPr marL="109855" indent="0">
              <a:buNone/>
            </a:pPr>
            <a:endParaRPr lang="en-US" altLang="zh-CN" sz="1800" noProof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0</TotalTime>
  <Words>1754</Words>
  <Application>WPS 演示</Application>
  <PresentationFormat>自定义</PresentationFormat>
  <Paragraphs>88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Salesforce Sans</vt:lpstr>
      <vt:lpstr>Segoe Print</vt:lpstr>
      <vt:lpstr>微软雅黑</vt:lpstr>
      <vt:lpstr>幼圆</vt:lpstr>
      <vt:lpstr>书本经典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开班典礼</dc:title>
  <dc:creator>李 永豪</dc:creator>
  <cp:lastModifiedBy>Administrator</cp:lastModifiedBy>
  <cp:revision>872</cp:revision>
  <dcterms:created xsi:type="dcterms:W3CDTF">2018-07-17T07:17:00Z</dcterms:created>
  <dcterms:modified xsi:type="dcterms:W3CDTF">2019-09-06T13:42:49Z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2052-10.8.0.5715</vt:lpwstr>
  </property>
</Properties>
</file>