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7"/>
  </p:notesMasterIdLst>
  <p:handoutMasterIdLst>
    <p:handoutMasterId r:id="rId18"/>
  </p:handoutMasterIdLst>
  <p:sldIdLst>
    <p:sldId id="267" r:id="rId5"/>
    <p:sldId id="286" r:id="rId6"/>
    <p:sldId id="282" r:id="rId7"/>
    <p:sldId id="284" r:id="rId8"/>
    <p:sldId id="283" r:id="rId9"/>
    <p:sldId id="285" r:id="rId10"/>
    <p:sldId id="288" r:id="rId11"/>
    <p:sldId id="289" r:id="rId12"/>
    <p:sldId id="287" r:id="rId13"/>
    <p:sldId id="292" r:id="rId14"/>
    <p:sldId id="293" r:id="rId15"/>
    <p:sldId id="291" r:id="rId1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永豪" initials="李" lastIdx="3" clrIdx="0">
    <p:extLst>
      <p:ext uri="{19B8F6BF-5375-455C-9EA6-DF929625EA0E}">
        <p15:presenceInfo xmlns:p15="http://schemas.microsoft.com/office/powerpoint/2012/main" userId="3cb0dde3bbb52c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99" d="100"/>
          <a:sy n="99" d="100"/>
        </p:scale>
        <p:origin x="96" y="42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5T22:26:38.953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8-11-16T18:36:29.039" idx="3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2019/5/30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0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3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30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2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2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7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4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00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222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71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2019/5/30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2019/5/30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2060848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开班典礼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7908" y="1988840"/>
            <a:ext cx="8280920" cy="2952328"/>
          </a:xfrm>
        </p:spPr>
        <p:txBody>
          <a:bodyPr rtlCol="0"/>
          <a:lstStyle/>
          <a:p>
            <a:pPr lvl="1"/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原始值和引用值的区别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???</a:t>
            </a:r>
            <a:r>
              <a:rPr lang="en-US" altLang="zh-CN" dirty="0">
                <a:sym typeface="Salesforce Sans"/>
              </a:rPr>
              <a:t>	</a:t>
            </a:r>
          </a:p>
          <a:p>
            <a:pPr lvl="2"/>
            <a:r>
              <a:rPr lang="zh-CN" altLang="en-US" dirty="0">
                <a:sym typeface="Salesforce Sans"/>
              </a:rPr>
              <a:t>数据的储存位置不同</a:t>
            </a:r>
            <a:endParaRPr lang="en-US" altLang="zh-CN" dirty="0">
              <a:sym typeface="Salesforce Sans"/>
            </a:endParaRPr>
          </a:p>
          <a:p>
            <a:pPr lvl="3"/>
            <a:r>
              <a:rPr lang="zh-CN" altLang="en-US" dirty="0">
                <a:sym typeface="Salesforce Sans"/>
              </a:rPr>
              <a:t>原始值储存在栈区</a:t>
            </a:r>
            <a:r>
              <a:rPr lang="en-US" altLang="zh-CN" dirty="0">
                <a:sym typeface="Salesforce Sans"/>
              </a:rPr>
              <a:t>     </a:t>
            </a:r>
            <a:r>
              <a:rPr lang="zh-CN" altLang="en-US" dirty="0">
                <a:sym typeface="Salesforce Sans"/>
              </a:rPr>
              <a:t>举个栗子  </a:t>
            </a:r>
            <a:r>
              <a:rPr lang="en-US" altLang="zh-CN" dirty="0">
                <a:sym typeface="Salesforce Sans"/>
              </a:rPr>
              <a:t>a = 2	</a:t>
            </a:r>
            <a:r>
              <a:rPr lang="zh-CN" altLang="en-US" dirty="0">
                <a:sym typeface="Salesforce Sans"/>
              </a:rPr>
              <a:t>数字</a:t>
            </a:r>
            <a:r>
              <a:rPr lang="en-US" altLang="zh-CN" dirty="0">
                <a:sym typeface="Salesforce Sans"/>
              </a:rPr>
              <a:t>2</a:t>
            </a:r>
            <a:r>
              <a:rPr lang="zh-CN" altLang="en-US" dirty="0">
                <a:sym typeface="Salesforce Sans"/>
              </a:rPr>
              <a:t>就储存在栈区</a:t>
            </a:r>
            <a:endParaRPr lang="en-US" altLang="zh-CN" dirty="0">
              <a:sym typeface="Salesforce Sans"/>
            </a:endParaRPr>
          </a:p>
          <a:p>
            <a:pPr lvl="3"/>
            <a:r>
              <a:rPr lang="zh-CN" altLang="en-US" dirty="0">
                <a:sym typeface="Salesforce Sans"/>
              </a:rPr>
              <a:t>引用值储存在堆区</a:t>
            </a:r>
            <a:r>
              <a:rPr lang="en-US" altLang="zh-CN" dirty="0">
                <a:sym typeface="Salesforce Sans"/>
              </a:rPr>
              <a:t>     </a:t>
            </a:r>
            <a:r>
              <a:rPr lang="zh-CN" altLang="en-US" dirty="0">
                <a:sym typeface="Salesforce Sans"/>
              </a:rPr>
              <a:t>举个栗子  </a:t>
            </a:r>
            <a:r>
              <a:rPr lang="en-US" altLang="zh-CN" dirty="0">
                <a:sym typeface="Salesforce Sans"/>
              </a:rPr>
              <a:t>b = [1,3]   </a:t>
            </a:r>
            <a:r>
              <a:rPr lang="zh-CN" altLang="en-US" dirty="0">
                <a:sym typeface="Salesforce Sans"/>
              </a:rPr>
              <a:t>数组</a:t>
            </a:r>
            <a:r>
              <a:rPr lang="en-US" altLang="zh-CN" dirty="0">
                <a:sym typeface="Salesforce Sans"/>
              </a:rPr>
              <a:t>[1,3]</a:t>
            </a:r>
            <a:r>
              <a:rPr lang="zh-CN" altLang="en-US" dirty="0">
                <a:sym typeface="Salesforce Sans"/>
              </a:rPr>
              <a:t>就储存在堆区</a:t>
            </a:r>
            <a:endParaRPr lang="en-US" altLang="zh-CN" dirty="0">
              <a:sym typeface="Salesforce Sans"/>
            </a:endParaRPr>
          </a:p>
          <a:p>
            <a:pPr lvl="3"/>
            <a:endParaRPr lang="en-US" altLang="zh-CN" dirty="0">
              <a:sym typeface="Salesforce Sans"/>
            </a:endParaRPr>
          </a:p>
          <a:p>
            <a:pPr lvl="2"/>
            <a:r>
              <a:rPr lang="zh-CN" altLang="en-US" dirty="0">
                <a:sym typeface="Salesforce Sans"/>
              </a:rPr>
              <a:t>数据在操作时不同</a:t>
            </a:r>
            <a:endParaRPr lang="en-US" altLang="zh-CN" dirty="0">
              <a:sym typeface="Salesforce Sans"/>
            </a:endParaRPr>
          </a:p>
          <a:p>
            <a:pPr lvl="3"/>
            <a:r>
              <a:rPr lang="zh-CN" altLang="en-US" dirty="0">
                <a:sym typeface="Salesforce Sans"/>
              </a:rPr>
              <a:t>原始值操作的是值</a:t>
            </a:r>
            <a:endParaRPr lang="en-US" altLang="zh-CN" dirty="0">
              <a:sym typeface="Salesforce Sans"/>
            </a:endParaRPr>
          </a:p>
          <a:p>
            <a:pPr lvl="3"/>
            <a:r>
              <a:rPr lang="zh-CN" altLang="en-US" dirty="0">
                <a:sym typeface="Salesforce Sans"/>
              </a:rPr>
              <a:t>引用值操作的是值的地址</a:t>
            </a:r>
            <a:endParaRPr lang="en-US" altLang="zh-CN" dirty="0">
              <a:sym typeface="Salesforce Sans"/>
            </a:endParaRPr>
          </a:p>
          <a:p>
            <a:pPr lvl="2"/>
            <a:endParaRPr lang="en-US" altLang="zh-CN" dirty="0">
              <a:sym typeface="Salesforce Sans"/>
            </a:endParaRPr>
          </a:p>
          <a:p>
            <a:pPr lvl="2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2992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3C67750-9362-4CBF-937F-E19867891235}"/>
              </a:ext>
            </a:extLst>
          </p:cNvPr>
          <p:cNvGrpSpPr/>
          <p:nvPr/>
        </p:nvGrpSpPr>
        <p:grpSpPr>
          <a:xfrm>
            <a:off x="2405515" y="1602081"/>
            <a:ext cx="2237680" cy="3582114"/>
            <a:chOff x="2277988" y="1988840"/>
            <a:chExt cx="2237680" cy="358211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2FC4937-637B-4511-B87B-63B5265CEB1E}"/>
                </a:ext>
              </a:extLst>
            </p:cNvPr>
            <p:cNvGrpSpPr/>
            <p:nvPr/>
          </p:nvGrpSpPr>
          <p:grpSpPr>
            <a:xfrm>
              <a:off x="2277988" y="1988840"/>
              <a:ext cx="2237680" cy="2497852"/>
              <a:chOff x="2205980" y="1844824"/>
              <a:chExt cx="2237680" cy="249785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00BDA65-05A7-4243-AA1D-143197391D83}"/>
                  </a:ext>
                </a:extLst>
              </p:cNvPr>
              <p:cNvSpPr/>
              <p:nvPr/>
            </p:nvSpPr>
            <p:spPr>
              <a:xfrm>
                <a:off x="2205980" y="1844824"/>
                <a:ext cx="2232248" cy="36004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417795-B0A3-4ECD-8E95-B01B60E2B1EF}"/>
                  </a:ext>
                </a:extLst>
              </p:cNvPr>
              <p:cNvSpPr/>
              <p:nvPr/>
            </p:nvSpPr>
            <p:spPr>
              <a:xfrm>
                <a:off x="2205980" y="2195571"/>
                <a:ext cx="2232248" cy="36933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FFB2E6-38D3-481B-A912-5FDF504B76A2}"/>
                  </a:ext>
                </a:extLst>
              </p:cNvPr>
              <p:cNvSpPr/>
              <p:nvPr/>
            </p:nvSpPr>
            <p:spPr>
              <a:xfrm>
                <a:off x="2207089" y="2582331"/>
                <a:ext cx="2232248" cy="36004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867F63-B620-46F9-A50D-52997D9E6D1F}"/>
                  </a:ext>
                </a:extLst>
              </p:cNvPr>
              <p:cNvSpPr/>
              <p:nvPr/>
            </p:nvSpPr>
            <p:spPr>
              <a:xfrm>
                <a:off x="2205980" y="2929086"/>
                <a:ext cx="2232248" cy="36004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A6CC8F-459C-4FE8-9267-9A8D5C7CF7CF}"/>
                  </a:ext>
                </a:extLst>
              </p:cNvPr>
              <p:cNvSpPr/>
              <p:nvPr/>
            </p:nvSpPr>
            <p:spPr>
              <a:xfrm>
                <a:off x="2211412" y="3275841"/>
                <a:ext cx="2232248" cy="36004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4A3A18-5CBA-437B-A832-FEE8613ED7D4}"/>
                  </a:ext>
                </a:extLst>
              </p:cNvPr>
              <p:cNvSpPr/>
              <p:nvPr/>
            </p:nvSpPr>
            <p:spPr>
              <a:xfrm>
                <a:off x="2205980" y="3635881"/>
                <a:ext cx="2232248" cy="36004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8BCE08B-3F7D-4088-B9BA-2EDE2EF1C224}"/>
                  </a:ext>
                </a:extLst>
              </p:cNvPr>
              <p:cNvSpPr/>
              <p:nvPr/>
            </p:nvSpPr>
            <p:spPr>
              <a:xfrm>
                <a:off x="2205980" y="3982636"/>
                <a:ext cx="2232248" cy="36004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038F5D-7852-4BF6-ACD3-98A74F2D84FF}"/>
                </a:ext>
              </a:extLst>
            </p:cNvPr>
            <p:cNvSpPr/>
            <p:nvPr/>
          </p:nvSpPr>
          <p:spPr>
            <a:xfrm>
              <a:off x="2277988" y="4490834"/>
              <a:ext cx="2232248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C6A6A3-53FC-44B9-B0EB-29B45AF8DD28}"/>
                </a:ext>
              </a:extLst>
            </p:cNvPr>
            <p:cNvSpPr/>
            <p:nvPr/>
          </p:nvSpPr>
          <p:spPr>
            <a:xfrm>
              <a:off x="2277988" y="4850874"/>
              <a:ext cx="2232248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19FD1FF-2268-4DBD-97C1-C752943DD93E}"/>
                </a:ext>
              </a:extLst>
            </p:cNvPr>
            <p:cNvSpPr/>
            <p:nvPr/>
          </p:nvSpPr>
          <p:spPr>
            <a:xfrm>
              <a:off x="2277988" y="5210914"/>
              <a:ext cx="2232248" cy="3600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102AE1-1D2A-4A5E-B315-A3DBF883CECE}"/>
              </a:ext>
            </a:extLst>
          </p:cNvPr>
          <p:cNvGrpSpPr/>
          <p:nvPr/>
        </p:nvGrpSpPr>
        <p:grpSpPr>
          <a:xfrm>
            <a:off x="7087347" y="1602081"/>
            <a:ext cx="2237680" cy="3582114"/>
            <a:chOff x="2277988" y="1988840"/>
            <a:chExt cx="2237680" cy="3582114"/>
          </a:xfrm>
          <a:solidFill>
            <a:srgbClr val="FFC000"/>
          </a:solidFill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CBA0E91-169E-4479-BEFB-6EE2DC75FBB2}"/>
                </a:ext>
              </a:extLst>
            </p:cNvPr>
            <p:cNvGrpSpPr/>
            <p:nvPr/>
          </p:nvGrpSpPr>
          <p:grpSpPr>
            <a:xfrm>
              <a:off x="2277988" y="1988840"/>
              <a:ext cx="2237680" cy="2497852"/>
              <a:chOff x="2205980" y="1844824"/>
              <a:chExt cx="2237680" cy="2497852"/>
            </a:xfrm>
            <a:grpFill/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E2A987-CEB9-47CD-9802-2973EB1C8B86}"/>
                  </a:ext>
                </a:extLst>
              </p:cNvPr>
              <p:cNvSpPr/>
              <p:nvPr/>
            </p:nvSpPr>
            <p:spPr>
              <a:xfrm>
                <a:off x="2205980" y="1844824"/>
                <a:ext cx="223224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DD29534-7099-4D0E-BBE6-C693A9656C33}"/>
                  </a:ext>
                </a:extLst>
              </p:cNvPr>
              <p:cNvSpPr/>
              <p:nvPr/>
            </p:nvSpPr>
            <p:spPr>
              <a:xfrm>
                <a:off x="2205980" y="2204864"/>
                <a:ext cx="223224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0DF9F-0447-4EE0-8723-282074AE5F0C}"/>
                  </a:ext>
                </a:extLst>
              </p:cNvPr>
              <p:cNvSpPr/>
              <p:nvPr/>
            </p:nvSpPr>
            <p:spPr>
              <a:xfrm>
                <a:off x="2207089" y="2582331"/>
                <a:ext cx="223224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E766E47-7102-46C4-BB60-2C90BFE80396}"/>
                  </a:ext>
                </a:extLst>
              </p:cNvPr>
              <p:cNvSpPr/>
              <p:nvPr/>
            </p:nvSpPr>
            <p:spPr>
              <a:xfrm>
                <a:off x="2205980" y="2929086"/>
                <a:ext cx="223224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AC7FD27-49BB-4887-8ED6-E59BEC17EDBC}"/>
                  </a:ext>
                </a:extLst>
              </p:cNvPr>
              <p:cNvSpPr/>
              <p:nvPr/>
            </p:nvSpPr>
            <p:spPr>
              <a:xfrm>
                <a:off x="2211412" y="3275841"/>
                <a:ext cx="223224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A777CC5-C5BD-49E0-A3F6-740BCA325777}"/>
                  </a:ext>
                </a:extLst>
              </p:cNvPr>
              <p:cNvSpPr/>
              <p:nvPr/>
            </p:nvSpPr>
            <p:spPr>
              <a:xfrm>
                <a:off x="2205980" y="3635881"/>
                <a:ext cx="223224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1F3C055-5A5D-4121-A865-F1F972698EBA}"/>
                  </a:ext>
                </a:extLst>
              </p:cNvPr>
              <p:cNvSpPr/>
              <p:nvPr/>
            </p:nvSpPr>
            <p:spPr>
              <a:xfrm>
                <a:off x="2205980" y="3982636"/>
                <a:ext cx="2232248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C219E11-EEE9-46B9-8A7F-C81A7EB6314C}"/>
                </a:ext>
              </a:extLst>
            </p:cNvPr>
            <p:cNvSpPr/>
            <p:nvPr/>
          </p:nvSpPr>
          <p:spPr>
            <a:xfrm>
              <a:off x="2277988" y="4490834"/>
              <a:ext cx="2232248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E98CDD-9443-43DA-AD13-E31CB67434BF}"/>
                </a:ext>
              </a:extLst>
            </p:cNvPr>
            <p:cNvSpPr/>
            <p:nvPr/>
          </p:nvSpPr>
          <p:spPr>
            <a:xfrm>
              <a:off x="2277988" y="4850874"/>
              <a:ext cx="2232248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31422DB-ED36-4BB3-BD2B-B840D363D830}"/>
                </a:ext>
              </a:extLst>
            </p:cNvPr>
            <p:cNvSpPr/>
            <p:nvPr/>
          </p:nvSpPr>
          <p:spPr>
            <a:xfrm>
              <a:off x="2277988" y="5210914"/>
              <a:ext cx="2232248" cy="3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98EB8EF4-9395-4E46-9A37-377C11669BEC}"/>
              </a:ext>
            </a:extLst>
          </p:cNvPr>
          <p:cNvSpPr txBox="1"/>
          <p:nvPr/>
        </p:nvSpPr>
        <p:spPr>
          <a:xfrm>
            <a:off x="1400119" y="1664547"/>
            <a:ext cx="94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s1001</a:t>
            </a:r>
            <a:endParaRPr lang="zh-CN" altLang="en-US" dirty="0">
              <a:latin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A30657D-24C1-4371-B840-8B0F07DA54ED}"/>
              </a:ext>
            </a:extLst>
          </p:cNvPr>
          <p:cNvSpPr txBox="1"/>
          <p:nvPr/>
        </p:nvSpPr>
        <p:spPr>
          <a:xfrm>
            <a:off x="1382520" y="2003521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s1002</a:t>
            </a:r>
            <a:endParaRPr lang="zh-CN" altLang="en-US" dirty="0">
              <a:latin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120B7E-3FCF-48E3-89D3-1650C64D127E}"/>
              </a:ext>
            </a:extLst>
          </p:cNvPr>
          <p:cNvSpPr txBox="1"/>
          <p:nvPr/>
        </p:nvSpPr>
        <p:spPr>
          <a:xfrm>
            <a:off x="1400673" y="2339588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s1003</a:t>
            </a:r>
            <a:endParaRPr lang="zh-CN" altLang="en-US" dirty="0">
              <a:latin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F5614C9-2745-4F16-AE78-8300B97D9D7C}"/>
              </a:ext>
            </a:extLst>
          </p:cNvPr>
          <p:cNvSpPr txBox="1"/>
          <p:nvPr/>
        </p:nvSpPr>
        <p:spPr>
          <a:xfrm>
            <a:off x="1400119" y="2663766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s1004</a:t>
            </a:r>
            <a:endParaRPr lang="zh-CN" altLang="en-US" dirty="0">
              <a:latin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29FC785-F9F9-4AE3-883B-1F1B287F3370}"/>
              </a:ext>
            </a:extLst>
          </p:cNvPr>
          <p:cNvSpPr txBox="1"/>
          <p:nvPr/>
        </p:nvSpPr>
        <p:spPr>
          <a:xfrm>
            <a:off x="1401198" y="2987944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s1005</a:t>
            </a:r>
            <a:endParaRPr lang="zh-CN" altLang="en-US" dirty="0"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41B8E0E-0B86-41F9-9BEF-A57CAE0C64CF}"/>
              </a:ext>
            </a:extLst>
          </p:cNvPr>
          <p:cNvSpPr txBox="1"/>
          <p:nvPr/>
        </p:nvSpPr>
        <p:spPr>
          <a:xfrm>
            <a:off x="1401900" y="3393138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s1006</a:t>
            </a:r>
            <a:endParaRPr lang="zh-CN" altLang="en-US" dirty="0">
              <a:latin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3A44F08-95AC-4378-B051-B80384CBC76F}"/>
              </a:ext>
            </a:extLst>
          </p:cNvPr>
          <p:cNvSpPr txBox="1"/>
          <p:nvPr/>
        </p:nvSpPr>
        <p:spPr>
          <a:xfrm>
            <a:off x="1400671" y="3753178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s1007</a:t>
            </a:r>
            <a:endParaRPr lang="zh-CN" altLang="en-US" dirty="0"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9C45517-37ED-4920-A8E3-F94EED0E3310}"/>
              </a:ext>
            </a:extLst>
          </p:cNvPr>
          <p:cNvSpPr txBox="1"/>
          <p:nvPr/>
        </p:nvSpPr>
        <p:spPr>
          <a:xfrm>
            <a:off x="1400119" y="4092324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s1008</a:t>
            </a:r>
            <a:endParaRPr lang="zh-CN" altLang="en-US" dirty="0">
              <a:latin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18FBBEF-4B9E-4CB2-8EAC-9948287FB7C1}"/>
              </a:ext>
            </a:extLst>
          </p:cNvPr>
          <p:cNvSpPr txBox="1"/>
          <p:nvPr/>
        </p:nvSpPr>
        <p:spPr>
          <a:xfrm>
            <a:off x="1406129" y="4468489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s1009</a:t>
            </a:r>
            <a:endParaRPr lang="zh-CN" altLang="en-US" dirty="0">
              <a:latin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551F941-5DFB-4E5F-8615-A1C50EAD8AAF}"/>
              </a:ext>
            </a:extLst>
          </p:cNvPr>
          <p:cNvSpPr txBox="1"/>
          <p:nvPr/>
        </p:nvSpPr>
        <p:spPr>
          <a:xfrm>
            <a:off x="1400670" y="4824155"/>
            <a:ext cx="84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s1010</a:t>
            </a:r>
            <a:endParaRPr lang="zh-CN" altLang="en-US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BB7F125-071C-4EE9-B861-74350708341E}"/>
              </a:ext>
            </a:extLst>
          </p:cNvPr>
          <p:cNvSpPr txBox="1"/>
          <p:nvPr/>
        </p:nvSpPr>
        <p:spPr>
          <a:xfrm>
            <a:off x="3070076" y="1129532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栈区 </a:t>
            </a:r>
            <a:r>
              <a:rPr lang="en-US" altLang="zh-CN" dirty="0">
                <a:latin typeface="+mn-ea"/>
              </a:rPr>
              <a:t>stack</a:t>
            </a:r>
            <a:endParaRPr lang="zh-CN" altLang="en-US" dirty="0"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F79F6F-E72F-47E5-9867-DA9B3339F3A6}"/>
              </a:ext>
            </a:extLst>
          </p:cNvPr>
          <p:cNvSpPr txBox="1"/>
          <p:nvPr/>
        </p:nvSpPr>
        <p:spPr>
          <a:xfrm>
            <a:off x="7678588" y="11295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堆区 </a:t>
            </a:r>
            <a:r>
              <a:rPr lang="en-US" altLang="zh-CN" dirty="0">
                <a:latin typeface="+mn-ea"/>
              </a:rPr>
              <a:t>heap</a:t>
            </a:r>
            <a:endParaRPr lang="zh-CN" altLang="en-US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957416-B485-42FB-BB2B-7003697A80A2}"/>
              </a:ext>
            </a:extLst>
          </p:cNvPr>
          <p:cNvSpPr txBox="1"/>
          <p:nvPr/>
        </p:nvSpPr>
        <p:spPr>
          <a:xfrm>
            <a:off x="6195926" y="1634045"/>
            <a:ext cx="9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h1001</a:t>
            </a:r>
            <a:endParaRPr lang="zh-CN" altLang="en-US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F55E45-DFA5-44FE-9B94-F38ED6E49946}"/>
              </a:ext>
            </a:extLst>
          </p:cNvPr>
          <p:cNvSpPr txBox="1"/>
          <p:nvPr/>
        </p:nvSpPr>
        <p:spPr>
          <a:xfrm>
            <a:off x="6195926" y="1978343"/>
            <a:ext cx="9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h1002</a:t>
            </a:r>
            <a:endParaRPr lang="zh-CN" altLang="en-US" dirty="0">
              <a:latin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A99C6B5-40BA-4B53-A04F-6FD5D978E2D5}"/>
              </a:ext>
            </a:extLst>
          </p:cNvPr>
          <p:cNvSpPr txBox="1"/>
          <p:nvPr/>
        </p:nvSpPr>
        <p:spPr>
          <a:xfrm>
            <a:off x="6177774" y="2322258"/>
            <a:ext cx="90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h1003</a:t>
            </a:r>
            <a:endParaRPr lang="zh-CN" altLang="en-US" dirty="0"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905A33-E739-4BA4-8659-A8BC0AC57EA7}"/>
              </a:ext>
            </a:extLst>
          </p:cNvPr>
          <p:cNvSpPr txBox="1"/>
          <p:nvPr/>
        </p:nvSpPr>
        <p:spPr>
          <a:xfrm>
            <a:off x="6178883" y="2646989"/>
            <a:ext cx="9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h1004</a:t>
            </a:r>
            <a:endParaRPr lang="zh-CN" altLang="en-US" dirty="0">
              <a:latin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40032B6-F8B2-4DE3-8309-B0BF2DD38C3E}"/>
              </a:ext>
            </a:extLst>
          </p:cNvPr>
          <p:cNvSpPr txBox="1"/>
          <p:nvPr/>
        </p:nvSpPr>
        <p:spPr>
          <a:xfrm>
            <a:off x="6204212" y="2979906"/>
            <a:ext cx="90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h1005</a:t>
            </a:r>
            <a:endParaRPr lang="zh-CN" altLang="en-US" dirty="0">
              <a:latin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2FD6692-58B1-460A-AEB1-FE6FD6A7CA9B}"/>
              </a:ext>
            </a:extLst>
          </p:cNvPr>
          <p:cNvSpPr txBox="1"/>
          <p:nvPr/>
        </p:nvSpPr>
        <p:spPr>
          <a:xfrm>
            <a:off x="6113317" y="3375808"/>
            <a:ext cx="9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h1006</a:t>
            </a:r>
            <a:endParaRPr lang="zh-CN" altLang="en-US" dirty="0">
              <a:latin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D237D06-7DC8-41AB-93FD-CDD1CDDE469F}"/>
              </a:ext>
            </a:extLst>
          </p:cNvPr>
          <p:cNvSpPr txBox="1"/>
          <p:nvPr/>
        </p:nvSpPr>
        <p:spPr>
          <a:xfrm>
            <a:off x="6139969" y="3735848"/>
            <a:ext cx="10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h1007</a:t>
            </a:r>
            <a:endParaRPr lang="zh-CN" altLang="en-US" dirty="0">
              <a:latin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23F8C02-C681-4F82-92E0-E762411D07FB}"/>
              </a:ext>
            </a:extLst>
          </p:cNvPr>
          <p:cNvSpPr txBox="1"/>
          <p:nvPr/>
        </p:nvSpPr>
        <p:spPr>
          <a:xfrm>
            <a:off x="6195926" y="4074994"/>
            <a:ext cx="8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h1008</a:t>
            </a:r>
            <a:endParaRPr lang="zh-CN" altLang="en-US" dirty="0">
              <a:latin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F324A81-3C85-4479-B779-C715AB51B879}"/>
              </a:ext>
            </a:extLst>
          </p:cNvPr>
          <p:cNvSpPr txBox="1"/>
          <p:nvPr/>
        </p:nvSpPr>
        <p:spPr>
          <a:xfrm>
            <a:off x="6195926" y="4451159"/>
            <a:ext cx="89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h1009</a:t>
            </a:r>
            <a:endParaRPr lang="zh-CN" altLang="en-US" dirty="0">
              <a:latin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296754C-F4E2-43D7-BE8A-95FE639978DC}"/>
              </a:ext>
            </a:extLst>
          </p:cNvPr>
          <p:cNvSpPr txBox="1"/>
          <p:nvPr/>
        </p:nvSpPr>
        <p:spPr>
          <a:xfrm>
            <a:off x="6112087" y="4806825"/>
            <a:ext cx="9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h1010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7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916832"/>
            <a:ext cx="8640960" cy="3024336"/>
          </a:xfrm>
        </p:spPr>
        <p:txBody>
          <a:bodyPr rtlCol="0">
            <a:normAutofit/>
          </a:bodyPr>
          <a:lstStyle/>
          <a:p>
            <a:pPr marL="301752" lvl="1" indent="0">
              <a:buNone/>
            </a:pP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console.log		</a:t>
            </a:r>
            <a:r>
              <a:rPr lang="zh-CN" altLang="en-US" dirty="0">
                <a:sym typeface="Salesforce Sans"/>
              </a:rPr>
              <a:t>功能</a:t>
            </a:r>
            <a:r>
              <a:rPr lang="en-US" altLang="zh-CN" dirty="0">
                <a:sym typeface="Salesforce Sans"/>
              </a:rPr>
              <a:t>:</a:t>
            </a:r>
            <a:r>
              <a:rPr lang="zh-CN" altLang="en-US" dirty="0">
                <a:sym typeface="Salesforce Sans"/>
              </a:rPr>
              <a:t>方便开发人员调试程序</a:t>
            </a:r>
            <a:endParaRPr lang="en-US" altLang="zh-CN" dirty="0">
              <a:sym typeface="Salesforce Sans"/>
            </a:endParaRPr>
          </a:p>
          <a:p>
            <a:pPr lvl="2"/>
            <a:r>
              <a:rPr lang="zh-CN" altLang="en-US" dirty="0">
                <a:sym typeface="Salesforce Sans"/>
              </a:rPr>
              <a:t>在控制台中打印数据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举个栗子</a:t>
            </a:r>
            <a:r>
              <a:rPr lang="en-US" altLang="zh-CN" dirty="0">
                <a:sym typeface="Salesforce Sans"/>
              </a:rPr>
              <a:t>	console.log(2)</a:t>
            </a:r>
          </a:p>
          <a:p>
            <a:pPr marL="603504" lvl="2" indent="0">
              <a:buNone/>
            </a:pPr>
            <a:endParaRPr lang="en-US" altLang="zh-CN" dirty="0">
              <a:sym typeface="Salesforce Sans"/>
            </a:endParaRPr>
          </a:p>
          <a:p>
            <a:pPr marL="603504" lvl="2" indent="0">
              <a:buNone/>
            </a:pPr>
            <a:endParaRPr lang="en-US" altLang="zh-CN" dirty="0">
              <a:sym typeface="Salesforce Sans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数据类型的检测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typeof</a:t>
            </a:r>
            <a:r>
              <a:rPr lang="en-US" altLang="zh-CN" dirty="0">
                <a:latin typeface="Salesforce Sans"/>
                <a:sym typeface="Salesforce Sans"/>
              </a:rPr>
              <a:t> (</a:t>
            </a:r>
            <a:r>
              <a:rPr lang="zh-CN" altLang="en-US" dirty="0">
                <a:latin typeface="Salesforce Sans"/>
                <a:sym typeface="Salesforce Sans"/>
              </a:rPr>
              <a:t>要检测的数据</a:t>
            </a:r>
            <a:r>
              <a:rPr lang="en-US" altLang="zh-CN" dirty="0">
                <a:latin typeface="Salesforce Sans"/>
                <a:sym typeface="Salesforce Sans"/>
              </a:rPr>
              <a:t>)	</a:t>
            </a:r>
            <a:r>
              <a:rPr lang="zh-CN" altLang="en-US" dirty="0">
                <a:latin typeface="Salesforce Sans"/>
                <a:sym typeface="Salesforce Sans"/>
              </a:rPr>
              <a:t>检测出的数据类型是以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字符串</a:t>
            </a:r>
            <a:r>
              <a:rPr lang="zh-CN" altLang="en-US" dirty="0">
                <a:latin typeface="Salesforce Sans"/>
                <a:sym typeface="Salesforce Sans"/>
              </a:rPr>
              <a:t>形式呈现的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0167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628800"/>
            <a:ext cx="9751060" cy="3816424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系统班上课的流程 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solidFill>
                  <a:srgbClr val="FF0000"/>
                </a:solidFill>
                <a:latin typeface="Salesforce Sans"/>
                <a:sym typeface="Salesforce Sans"/>
              </a:rPr>
              <a:t>每周</a:t>
            </a:r>
            <a:r>
              <a:rPr lang="en-US" altLang="zh-CN" dirty="0">
                <a:solidFill>
                  <a:srgbClr val="FF0000"/>
                </a:solidFill>
                <a:latin typeface="Salesforce Sans"/>
                <a:sym typeface="Salesforce Sans"/>
              </a:rPr>
              <a:t>1 2 4 5 6</a:t>
            </a:r>
          </a:p>
          <a:p>
            <a:pPr lvl="1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晚上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8</a:t>
            </a:r>
            <a:r>
              <a:rPr lang="en-US" altLang="zh-CN" dirty="0">
                <a:latin typeface="Salesforce Sans"/>
                <a:sym typeface="Salesforce Sans"/>
              </a:rPr>
              <a:t>: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30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上课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			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如果有事情不能赶上直播课  要记得请假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	</a:t>
            </a: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8:30-10:30   </a:t>
            </a:r>
            <a:r>
              <a:rPr lang="zh-CN" altLang="en-US" dirty="0">
                <a:latin typeface="Salesforce Sans"/>
                <a:sym typeface="Salesforce Sans"/>
              </a:rPr>
              <a:t>讲解知识点  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课上不要跟着敲代码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晚上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10</a:t>
            </a:r>
            <a:r>
              <a:rPr lang="en-US" altLang="zh-CN" dirty="0">
                <a:latin typeface="Salesforce Sans"/>
                <a:sym typeface="Salesforce Sans"/>
              </a:rPr>
              <a:t>: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30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左右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	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下课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		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课后自己写作业</a:t>
            </a: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关于作业的格式</a:t>
            </a: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优 </a:t>
            </a:r>
            <a:r>
              <a:rPr lang="en-US" altLang="zh-CN" dirty="0">
                <a:latin typeface="Salesforce Sans"/>
                <a:sym typeface="Salesforce Sans"/>
              </a:rPr>
              <a:t>- </a:t>
            </a:r>
            <a:r>
              <a:rPr lang="zh-CN" altLang="en-US" dirty="0">
                <a:latin typeface="Salesforce Sans"/>
                <a:sym typeface="Salesforce Sans"/>
              </a:rPr>
              <a:t>第几章</a:t>
            </a:r>
            <a:r>
              <a:rPr lang="en-US" altLang="zh-CN" dirty="0">
                <a:latin typeface="Salesforce Sans"/>
                <a:sym typeface="Salesforce Sans"/>
              </a:rPr>
              <a:t> - </a:t>
            </a:r>
            <a:r>
              <a:rPr lang="zh-CN" altLang="en-US" dirty="0">
                <a:latin typeface="Salesforce Sans"/>
                <a:sym typeface="Salesforce Sans"/>
              </a:rPr>
              <a:t>网名     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举个栗子 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 优</a:t>
            </a:r>
            <a:r>
              <a:rPr lang="en-US" altLang="zh-CN" dirty="0">
                <a:latin typeface="Salesforce Sans"/>
                <a:sym typeface="Salesforce Sans"/>
              </a:rPr>
              <a:t> - </a:t>
            </a:r>
            <a:r>
              <a:rPr lang="zh-CN" altLang="en-US" dirty="0">
                <a:latin typeface="Salesforce Sans"/>
                <a:sym typeface="Salesforce Sans"/>
              </a:rPr>
              <a:t>第二章 </a:t>
            </a:r>
            <a:r>
              <a:rPr lang="en-US" altLang="zh-CN" dirty="0">
                <a:latin typeface="Salesforce Sans"/>
                <a:sym typeface="Salesforce Sans"/>
              </a:rPr>
              <a:t>- </a:t>
            </a:r>
            <a:r>
              <a:rPr lang="zh-CN" altLang="en-US" dirty="0">
                <a:latin typeface="Salesforce Sans"/>
                <a:sym typeface="Salesforce Sans"/>
              </a:rPr>
              <a:t>海文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问题 </a:t>
            </a:r>
            <a:r>
              <a:rPr lang="en-US" altLang="zh-CN" dirty="0">
                <a:latin typeface="Salesforce Sans"/>
                <a:sym typeface="Salesforce Sans"/>
              </a:rPr>
              <a:t>- </a:t>
            </a:r>
            <a:r>
              <a:rPr lang="zh-CN" altLang="en-US" dirty="0">
                <a:latin typeface="Salesforce Sans"/>
                <a:sym typeface="Salesforce Sans"/>
              </a:rPr>
              <a:t>第几章</a:t>
            </a:r>
            <a:r>
              <a:rPr lang="en-US" altLang="zh-CN" dirty="0">
                <a:latin typeface="Salesforce Sans"/>
                <a:sym typeface="Salesforce Sans"/>
              </a:rPr>
              <a:t> - </a:t>
            </a:r>
            <a:r>
              <a:rPr lang="zh-CN" altLang="en-US" dirty="0">
                <a:latin typeface="Salesforce Sans"/>
                <a:sym typeface="Salesforce Sans"/>
              </a:rPr>
              <a:t>网名   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304764"/>
            <a:ext cx="9289032" cy="4248472"/>
          </a:xfrm>
        </p:spPr>
        <p:txBody>
          <a:bodyPr rtlCol="0"/>
          <a:lstStyle/>
          <a:p>
            <a:r>
              <a:rPr lang="zh-CN" altLang="en-US" dirty="0">
                <a:sym typeface="Salesforce Sans"/>
              </a:rPr>
              <a:t>浏览器的组成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Shell	</a:t>
            </a:r>
            <a:r>
              <a:rPr lang="zh-CN" altLang="en-US" dirty="0">
                <a:sym typeface="Salesforce Sans"/>
              </a:rPr>
              <a:t>外壳部分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内核部分</a:t>
            </a:r>
            <a:endParaRPr lang="en-US" altLang="zh-CN" dirty="0"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r>
              <a:rPr lang="zh-CN" altLang="en-US" dirty="0">
                <a:sym typeface="Salesforce Sans"/>
              </a:rPr>
              <a:t>浏览器内核的组成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渲染引擎</a:t>
            </a:r>
            <a:endParaRPr lang="en-US" altLang="zh-CN" dirty="0">
              <a:sym typeface="Salesforce Sans"/>
            </a:endParaRPr>
          </a:p>
          <a:p>
            <a:pPr lvl="2"/>
            <a:r>
              <a:rPr lang="zh-CN" altLang="en-US" dirty="0"/>
              <a:t>渲染引擎负责网页中内容的显示</a:t>
            </a:r>
            <a:endParaRPr lang="en-US" altLang="zh-CN" dirty="0"/>
          </a:p>
          <a:p>
            <a:pPr lvl="1"/>
            <a:r>
              <a:rPr lang="en-US" altLang="zh-CN" dirty="0">
                <a:sym typeface="Salesforce Sans"/>
              </a:rPr>
              <a:t>Js</a:t>
            </a:r>
            <a:r>
              <a:rPr lang="zh-CN" altLang="en-US" dirty="0">
                <a:sym typeface="Salesforce Sans"/>
              </a:rPr>
              <a:t>引擎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2"/>
            <a:r>
              <a:rPr lang="en-US" altLang="zh-CN" dirty="0"/>
              <a:t>JS</a:t>
            </a:r>
            <a:r>
              <a:rPr lang="zh-CN" altLang="en-US" dirty="0"/>
              <a:t>引擎创建一个环境，在这个环境中</a:t>
            </a:r>
            <a:r>
              <a:rPr lang="en-US" altLang="zh-CN" dirty="0"/>
              <a:t>Js</a:t>
            </a:r>
            <a:r>
              <a:rPr lang="zh-CN" altLang="en-US" dirty="0"/>
              <a:t>引擎可以解释、编译和执行</a:t>
            </a:r>
            <a:r>
              <a:rPr lang="en-US" altLang="zh-CN" dirty="0"/>
              <a:t>JS</a:t>
            </a:r>
            <a:r>
              <a:rPr lang="zh-CN" altLang="en-US" dirty="0"/>
              <a:t>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5940" y="1124744"/>
            <a:ext cx="7704856" cy="4176464"/>
          </a:xfrm>
        </p:spPr>
        <p:txBody>
          <a:bodyPr rtlCol="0"/>
          <a:lstStyle/>
          <a:p>
            <a:endParaRPr lang="en-US" altLang="zh-CN" dirty="0">
              <a:sym typeface="Salesforce Sans"/>
            </a:endParaRPr>
          </a:p>
          <a:p>
            <a:endParaRPr lang="en-US" altLang="zh-CN" dirty="0">
              <a:sym typeface="Salesforce Sans"/>
            </a:endParaRPr>
          </a:p>
          <a:p>
            <a:r>
              <a:rPr lang="zh-CN" altLang="en-US" dirty="0">
                <a:sym typeface="Salesforce Sans"/>
              </a:rPr>
              <a:t>浏览器内核大分类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谷歌浏览器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	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大部分手机浏览器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weikit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/blink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内核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火狐浏览器</a:t>
            </a:r>
            <a:r>
              <a:rPr lang="en-US" altLang="zh-CN" dirty="0">
                <a:sym typeface="Salesforce Sans"/>
              </a:rPr>
              <a:t>				Gecko</a:t>
            </a:r>
            <a:r>
              <a:rPr lang="zh-CN" altLang="en-US" dirty="0">
                <a:sym typeface="Salesforce Sans"/>
              </a:rPr>
              <a:t>内核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Opera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浏览器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			Presto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内核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IE</a:t>
            </a:r>
            <a:r>
              <a:rPr lang="zh-CN" altLang="en-US" dirty="0">
                <a:sym typeface="Salesforce Sans"/>
              </a:rPr>
              <a:t>浏览器</a:t>
            </a:r>
            <a:r>
              <a:rPr lang="en-US" altLang="zh-CN" dirty="0">
                <a:sym typeface="Salesforce Sans"/>
              </a:rPr>
              <a:t>				Trident</a:t>
            </a:r>
            <a:r>
              <a:rPr lang="zh-CN" altLang="en-US" dirty="0">
                <a:sym typeface="Salesforce Sans"/>
              </a:rPr>
              <a:t>内核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Safari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浏览器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			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webkit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内核</a:t>
            </a:r>
          </a:p>
        </p:txBody>
      </p:sp>
    </p:spTree>
    <p:extLst>
      <p:ext uri="{BB962C8B-B14F-4D97-AF65-F5344CB8AC3E}">
        <p14:creationId xmlns:p14="http://schemas.microsoft.com/office/powerpoint/2010/main" val="37584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9916" y="1412776"/>
            <a:ext cx="8208912" cy="3744416"/>
          </a:xfrm>
        </p:spPr>
        <p:txBody>
          <a:bodyPr rtlCol="0"/>
          <a:lstStyle/>
          <a:p>
            <a:r>
              <a:rPr lang="en-US" altLang="zh-CN" b="1" dirty="0">
                <a:sym typeface="Salesforce Sans"/>
              </a:rPr>
              <a:t>JS</a:t>
            </a:r>
            <a:r>
              <a:rPr lang="zh-CN" altLang="en-US" b="1" dirty="0">
                <a:sym typeface="Salesforce Sans"/>
              </a:rPr>
              <a:t>的特点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弱类型语言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解释性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单线程</a:t>
            </a:r>
            <a:r>
              <a:rPr lang="en-US" altLang="zh-CN" dirty="0">
                <a:sym typeface="Salesforce Sans"/>
              </a:rPr>
              <a:t>	</a:t>
            </a:r>
          </a:p>
          <a:p>
            <a:pPr marL="301752" lvl="1" indent="0">
              <a:buNone/>
            </a:pPr>
            <a:endParaRPr lang="en-US" altLang="zh-CN" dirty="0">
              <a:sym typeface="Salesforce Sans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JS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的三大组成部分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ECMAScript		</a:t>
            </a:r>
            <a:r>
              <a:rPr lang="zh-CN" altLang="en-US" dirty="0">
                <a:sym typeface="Salesforce Sans"/>
              </a:rPr>
              <a:t>简称</a:t>
            </a:r>
            <a:r>
              <a:rPr lang="en-US" altLang="zh-CN" dirty="0">
                <a:sym typeface="Salesforce Sans"/>
              </a:rPr>
              <a:t>ES</a:t>
            </a:r>
            <a:r>
              <a:rPr lang="zh-CN" altLang="en-US" dirty="0">
                <a:sym typeface="Salesforce Sans"/>
              </a:rPr>
              <a:t>是</a:t>
            </a:r>
            <a:r>
              <a:rPr lang="en-US" altLang="zh-CN" dirty="0">
                <a:sym typeface="Salesforce Sans"/>
              </a:rPr>
              <a:t>JS</a:t>
            </a:r>
            <a:r>
              <a:rPr lang="zh-CN" altLang="en-US" dirty="0">
                <a:sym typeface="Salesforce Sans"/>
              </a:rPr>
              <a:t>的基本语法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DOM		Document Object Model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文档对象模型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BOM		Browser Object Model  </a:t>
            </a:r>
            <a:r>
              <a:rPr lang="zh-CN" altLang="en-US" dirty="0">
                <a:sym typeface="Salesforce Sans"/>
              </a:rPr>
              <a:t>浏览器对象模型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341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9896" y="2384884"/>
            <a:ext cx="9289032" cy="2088232"/>
          </a:xfrm>
        </p:spPr>
        <p:txBody>
          <a:bodyPr rtlCol="0"/>
          <a:lstStyle/>
          <a:p>
            <a:r>
              <a:rPr lang="en-US" altLang="zh-CN" b="1" dirty="0">
                <a:sym typeface="Salesforce Sans"/>
              </a:rPr>
              <a:t>JS</a:t>
            </a:r>
            <a:r>
              <a:rPr lang="zh-CN" altLang="en-US" b="1" dirty="0">
                <a:sym typeface="Salesforce Sans"/>
              </a:rPr>
              <a:t>文件的引入方式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外链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为符合结构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样式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行为相分离的</a:t>
            </a:r>
            <a:r>
              <a:rPr lang="en-US" altLang="zh-CN" dirty="0">
                <a:sym typeface="Salesforce Sans"/>
              </a:rPr>
              <a:t>W3C</a:t>
            </a:r>
            <a:r>
              <a:rPr lang="zh-CN" altLang="en-US" dirty="0">
                <a:sym typeface="Salesforce Sans"/>
              </a:rPr>
              <a:t>标准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一般是外链</a:t>
            </a:r>
            <a:r>
              <a:rPr lang="en-US" altLang="zh-CN" dirty="0" err="1">
                <a:sym typeface="Salesforce Sans"/>
              </a:rPr>
              <a:t>js</a:t>
            </a:r>
            <a:r>
              <a:rPr lang="zh-CN" altLang="en-US" dirty="0">
                <a:sym typeface="Salesforce Sans"/>
              </a:rPr>
              <a:t>文件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内嵌</a:t>
            </a:r>
            <a:r>
              <a:rPr lang="en-US" altLang="zh-CN" dirty="0">
                <a:sym typeface="Salesforce Sans"/>
              </a:rPr>
              <a:t>	 </a:t>
            </a:r>
          </a:p>
          <a:p>
            <a:pPr lvl="1"/>
            <a:r>
              <a:rPr lang="zh-CN" altLang="en-US" dirty="0">
                <a:sym typeface="Salesforce Sans"/>
              </a:rPr>
              <a:t>行内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不推荐</a:t>
            </a: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603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5940" y="1196752"/>
            <a:ext cx="7632848" cy="4824536"/>
          </a:xfrm>
        </p:spPr>
        <p:txBody>
          <a:bodyPr rtlCol="0"/>
          <a:lstStyle/>
          <a:p>
            <a:pPr lvl="1"/>
            <a:r>
              <a:rPr lang="zh-CN" altLang="en-US" dirty="0">
                <a:sym typeface="Salesforce Sans"/>
              </a:rPr>
              <a:t>什么是变量</a:t>
            </a:r>
            <a:endParaRPr lang="en-US" altLang="zh-CN" dirty="0">
              <a:sym typeface="Salesforce Sans"/>
            </a:endParaRPr>
          </a:p>
          <a:p>
            <a:pPr lvl="2"/>
            <a:r>
              <a:rPr lang="zh-CN" altLang="en-US" dirty="0">
                <a:sym typeface="Salesforce Sans"/>
              </a:rPr>
              <a:t>值是可以变化的量</a:t>
            </a:r>
            <a:r>
              <a:rPr lang="en-US" altLang="zh-CN" dirty="0">
                <a:sym typeface="Salesforce Sans"/>
              </a:rPr>
              <a:t>		</a:t>
            </a:r>
          </a:p>
          <a:p>
            <a:pPr lvl="2"/>
            <a:r>
              <a:rPr lang="zh-CN" altLang="en-US" dirty="0">
                <a:sym typeface="Salesforce Sans"/>
              </a:rPr>
              <a:t>用处</a:t>
            </a:r>
            <a:r>
              <a:rPr lang="en-US" altLang="zh-CN" dirty="0">
                <a:sym typeface="Salesforce Sans"/>
              </a:rPr>
              <a:t>:</a:t>
            </a:r>
            <a:r>
              <a:rPr lang="zh-CN" altLang="en-US" dirty="0">
                <a:sym typeface="Salesforce Sans"/>
              </a:rPr>
              <a:t>能够储存</a:t>
            </a:r>
            <a:r>
              <a:rPr lang="en-US" altLang="zh-CN" dirty="0">
                <a:sym typeface="Salesforce Sans"/>
              </a:rPr>
              <a:t>JS</a:t>
            </a:r>
            <a:r>
              <a:rPr lang="zh-CN" altLang="en-US" dirty="0">
                <a:sym typeface="Salesforce Sans"/>
              </a:rPr>
              <a:t>中不同数据类型的值以供</a:t>
            </a:r>
            <a:r>
              <a:rPr lang="en-US" altLang="zh-CN" dirty="0">
                <a:sym typeface="Salesforce Sans"/>
              </a:rPr>
              <a:t>JS</a:t>
            </a:r>
            <a:r>
              <a:rPr lang="zh-CN" altLang="en-US" dirty="0">
                <a:sym typeface="Salesforce Sans"/>
              </a:rPr>
              <a:t>程序使用</a:t>
            </a:r>
            <a:endParaRPr lang="en-US" altLang="zh-CN" dirty="0">
              <a:sym typeface="Salesforce Sans"/>
            </a:endParaRPr>
          </a:p>
          <a:p>
            <a:pPr marL="603504" lvl="2" indent="0">
              <a:buNone/>
            </a:pP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变量如何声明</a:t>
            </a:r>
            <a:endParaRPr lang="en-US" altLang="zh-CN" dirty="0">
              <a:sym typeface="Salesforce Sans"/>
            </a:endParaRPr>
          </a:p>
          <a:p>
            <a:pPr lvl="2"/>
            <a:r>
              <a:rPr lang="en-US" altLang="zh-CN" dirty="0">
                <a:sym typeface="Salesforce Sans"/>
              </a:rPr>
              <a:t>var a	</a:t>
            </a:r>
            <a:r>
              <a:rPr lang="zh-CN" altLang="en-US" dirty="0">
                <a:sym typeface="Salesforce Sans"/>
              </a:rPr>
              <a:t>声明一个变量  变量名为</a:t>
            </a:r>
            <a:r>
              <a:rPr lang="en-US" altLang="zh-CN" dirty="0">
                <a:sym typeface="Salesforce Sans"/>
              </a:rPr>
              <a:t>a</a:t>
            </a:r>
          </a:p>
          <a:p>
            <a:pPr marL="603504" lvl="2" indent="0">
              <a:buNone/>
            </a:pP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变量名的规则</a:t>
            </a:r>
            <a:endParaRPr lang="en-US" altLang="zh-CN" dirty="0">
              <a:sym typeface="Salesforce Sans"/>
            </a:endParaRPr>
          </a:p>
          <a:p>
            <a:pPr lvl="2"/>
            <a:r>
              <a:rPr lang="zh-CN" altLang="en-US" dirty="0"/>
              <a:t>变量名必须以英文字母、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/>
              <a:t>$ 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2"/>
            <a:r>
              <a:rPr lang="zh-CN" altLang="en-US" dirty="0"/>
              <a:t>变量名可以包括英文字母、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zh-CN" altLang="en-US" dirty="0"/>
              <a:t>、数字</a:t>
            </a:r>
            <a:endParaRPr lang="en-US" altLang="zh-CN" dirty="0"/>
          </a:p>
          <a:p>
            <a:pPr lvl="2"/>
            <a:r>
              <a:rPr lang="zh-CN" altLang="en-US" dirty="0"/>
              <a:t>不可以用系统的关键字、保留字作为变量名</a:t>
            </a:r>
            <a:endParaRPr lang="en-US" altLang="zh-CN" dirty="0">
              <a:sym typeface="Salesforce Sans"/>
            </a:endParaRPr>
          </a:p>
          <a:p>
            <a:pPr lvl="2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210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908720"/>
            <a:ext cx="8784976" cy="5040560"/>
          </a:xfrm>
        </p:spPr>
        <p:txBody>
          <a:bodyPr rtlCol="0"/>
          <a:lstStyle/>
          <a:p>
            <a:pPr lvl="1"/>
            <a:r>
              <a:rPr lang="zh-CN" altLang="en-US" dirty="0">
                <a:sym typeface="Salesforce Sans"/>
              </a:rPr>
              <a:t>关键字</a:t>
            </a:r>
            <a:endParaRPr lang="en-US" altLang="zh-CN" dirty="0">
              <a:sym typeface="Salesforce Sans"/>
            </a:endParaRPr>
          </a:p>
          <a:p>
            <a:pPr lvl="2"/>
            <a:r>
              <a:rPr lang="en-US" altLang="zh-CN" dirty="0">
                <a:sym typeface="Salesforce Sans"/>
              </a:rPr>
              <a:t>JS</a:t>
            </a:r>
            <a:r>
              <a:rPr lang="zh-CN" altLang="en-US" dirty="0">
                <a:sym typeface="Salesforce Sans"/>
              </a:rPr>
              <a:t>语法中已经存在的单词</a:t>
            </a:r>
            <a:endParaRPr lang="en-US" altLang="zh-CN" dirty="0">
              <a:sym typeface="Salesforce Sans"/>
            </a:endParaRPr>
          </a:p>
          <a:p>
            <a:pPr lvl="2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marL="301752" lvl="1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保留字</a:t>
            </a:r>
            <a:endParaRPr lang="en-US" altLang="zh-CN" dirty="0">
              <a:sym typeface="Salesforce Sans"/>
            </a:endParaRPr>
          </a:p>
          <a:p>
            <a:pPr lvl="2"/>
            <a:r>
              <a:rPr lang="en-US" altLang="zh-CN" dirty="0">
                <a:sym typeface="Salesforce Sans"/>
              </a:rPr>
              <a:t>JS</a:t>
            </a:r>
            <a:r>
              <a:rPr lang="zh-CN" altLang="en-US" dirty="0">
                <a:sym typeface="Salesforce Sans"/>
              </a:rPr>
              <a:t>语法中现在不存在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但是以后会成为关键字的单词</a:t>
            </a:r>
            <a:r>
              <a:rPr lang="en-US" altLang="zh-CN" dirty="0">
                <a:sym typeface="Salesforce Sans"/>
              </a:rPr>
              <a:t>(</a:t>
            </a:r>
            <a:r>
              <a:rPr lang="zh-CN" altLang="en-US" dirty="0">
                <a:sym typeface="Salesforce Sans"/>
              </a:rPr>
              <a:t>替补关键词</a:t>
            </a:r>
            <a:r>
              <a:rPr lang="en-US" altLang="zh-CN" dirty="0">
                <a:sym typeface="Salesforce Sans"/>
              </a:rPr>
              <a:t>)</a:t>
            </a: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6C5912-6CEA-4F96-916B-18D93C7F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980728"/>
            <a:ext cx="4968552" cy="18722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C4EDAD-9AA1-409F-967D-A87F44D3A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56" y="3501008"/>
            <a:ext cx="6912768" cy="21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268760"/>
            <a:ext cx="9145016" cy="4608512"/>
          </a:xfrm>
        </p:spPr>
        <p:txBody>
          <a:bodyPr rtlCol="0"/>
          <a:lstStyle/>
          <a:p>
            <a:pPr lvl="1"/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JS</a:t>
            </a:r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中的数据类型</a:t>
            </a:r>
            <a:endParaRPr lang="en-US" altLang="zh-CN" b="1" dirty="0">
              <a:solidFill>
                <a:srgbClr val="FF0000"/>
              </a:solidFill>
              <a:sym typeface="Salesforce Sans"/>
            </a:endParaRPr>
          </a:p>
          <a:p>
            <a:pPr lvl="2"/>
            <a:r>
              <a:rPr lang="zh-CN" altLang="en-US" dirty="0">
                <a:sym typeface="Salesforce Sans"/>
              </a:rPr>
              <a:t>原始值</a:t>
            </a:r>
            <a:r>
              <a:rPr lang="en-US" altLang="zh-CN" dirty="0">
                <a:sym typeface="Salesforce Sans"/>
              </a:rPr>
              <a:t>		</a:t>
            </a:r>
          </a:p>
          <a:p>
            <a:pPr lvl="3"/>
            <a:r>
              <a:rPr lang="en-US" altLang="zh-CN" dirty="0">
                <a:sym typeface="Salesforce Sans"/>
              </a:rPr>
              <a:t>number		</a:t>
            </a:r>
            <a:r>
              <a:rPr lang="zh-CN" altLang="en-US" dirty="0">
                <a:sym typeface="Salesforce Sans"/>
              </a:rPr>
              <a:t>数字类型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举个栗子  </a:t>
            </a:r>
            <a:r>
              <a:rPr lang="en-US" altLang="zh-CN" dirty="0">
                <a:sym typeface="Salesforce Sans"/>
              </a:rPr>
              <a:t>1 -1 5</a:t>
            </a:r>
          </a:p>
          <a:p>
            <a:pPr lvl="3"/>
            <a:r>
              <a:rPr lang="en-US" altLang="zh-CN" dirty="0">
                <a:sym typeface="Salesforce Sans"/>
              </a:rPr>
              <a:t>string	   	</a:t>
            </a:r>
            <a:r>
              <a:rPr lang="zh-CN" altLang="en-US" dirty="0">
                <a:sym typeface="Salesforce Sans"/>
              </a:rPr>
              <a:t>字符串类型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举个栗子</a:t>
            </a:r>
            <a:r>
              <a:rPr lang="en-US" altLang="zh-CN" dirty="0">
                <a:sym typeface="Salesforce Sans"/>
              </a:rPr>
              <a:t>	“heaven”</a:t>
            </a:r>
          </a:p>
          <a:p>
            <a:pPr lvl="3"/>
            <a:r>
              <a:rPr lang="en-US" altLang="zh-CN" dirty="0" err="1">
                <a:sym typeface="Salesforce Sans"/>
              </a:rPr>
              <a:t>boolean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布尔类型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只有两个值</a:t>
            </a:r>
            <a:r>
              <a:rPr lang="en-US" altLang="zh-CN" dirty="0">
                <a:sym typeface="Salesforce Sans"/>
              </a:rPr>
              <a:t>true</a:t>
            </a:r>
            <a:r>
              <a:rPr lang="zh-CN" altLang="en-US" dirty="0">
                <a:sym typeface="Salesforce Sans"/>
              </a:rPr>
              <a:t>和</a:t>
            </a:r>
            <a:r>
              <a:rPr lang="en-US" altLang="zh-CN" dirty="0">
                <a:sym typeface="Salesforce Sans"/>
              </a:rPr>
              <a:t>false</a:t>
            </a:r>
          </a:p>
          <a:p>
            <a:pPr lvl="3"/>
            <a:r>
              <a:rPr lang="en-US" altLang="zh-CN" dirty="0">
                <a:sym typeface="Salesforce Sans"/>
              </a:rPr>
              <a:t>null		</a:t>
            </a:r>
            <a:r>
              <a:rPr lang="zh-CN" altLang="en-US" dirty="0">
                <a:sym typeface="Salesforce Sans"/>
              </a:rPr>
              <a:t>空对象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只有一个值</a:t>
            </a:r>
            <a:r>
              <a:rPr lang="en-US" altLang="zh-CN" dirty="0">
                <a:sym typeface="Salesforce Sans"/>
              </a:rPr>
              <a:t>null</a:t>
            </a:r>
          </a:p>
          <a:p>
            <a:pPr lvl="3"/>
            <a:r>
              <a:rPr lang="en-US" altLang="zh-CN" dirty="0">
                <a:sym typeface="Salesforce Sans"/>
              </a:rPr>
              <a:t>undefined	</a:t>
            </a:r>
            <a:r>
              <a:rPr lang="zh-CN" altLang="en-US" dirty="0">
                <a:sym typeface="Salesforce Sans"/>
              </a:rPr>
              <a:t>未定义的值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只有一个值</a:t>
            </a:r>
            <a:r>
              <a:rPr lang="en-US" altLang="zh-CN" dirty="0">
                <a:sym typeface="Salesforce Sans"/>
              </a:rPr>
              <a:t>undefined</a:t>
            </a:r>
          </a:p>
          <a:p>
            <a:pPr marL="905256" lvl="3" indent="0">
              <a:buNone/>
            </a:pPr>
            <a:endParaRPr lang="en-US" altLang="zh-CN" dirty="0">
              <a:sym typeface="Salesforce Sans"/>
            </a:endParaRPr>
          </a:p>
          <a:p>
            <a:pPr lvl="2"/>
            <a:r>
              <a:rPr lang="zh-CN" altLang="en-US" dirty="0">
                <a:sym typeface="Salesforce Sans"/>
              </a:rPr>
              <a:t>引用值</a:t>
            </a:r>
            <a:r>
              <a:rPr lang="en-US" altLang="zh-CN" dirty="0">
                <a:sym typeface="Salesforce Sans"/>
              </a:rPr>
              <a:t>		 </a:t>
            </a:r>
          </a:p>
          <a:p>
            <a:pPr lvl="3"/>
            <a:r>
              <a:rPr lang="en-US" altLang="zh-CN" dirty="0">
                <a:sym typeface="Salesforce Sans"/>
              </a:rPr>
              <a:t>{}		</a:t>
            </a:r>
            <a:r>
              <a:rPr lang="zh-CN" altLang="en-US" dirty="0">
                <a:sym typeface="Salesforce Sans"/>
              </a:rPr>
              <a:t>普通对象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举个栗子</a:t>
            </a:r>
            <a:r>
              <a:rPr lang="en-US" altLang="zh-CN" dirty="0">
                <a:sym typeface="Salesforce Sans"/>
              </a:rPr>
              <a:t>  {name:</a:t>
            </a:r>
            <a:r>
              <a:rPr lang="zh-CN" altLang="en-US" dirty="0">
                <a:sym typeface="Salesforce Sans"/>
              </a:rPr>
              <a:t>“</a:t>
            </a:r>
            <a:r>
              <a:rPr lang="en-US" altLang="zh-CN" dirty="0">
                <a:sym typeface="Salesforce Sans"/>
              </a:rPr>
              <a:t>heaven</a:t>
            </a:r>
            <a:r>
              <a:rPr lang="zh-CN" altLang="en-US" dirty="0">
                <a:sym typeface="Salesforce Sans"/>
              </a:rPr>
              <a:t>”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“</a:t>
            </a:r>
            <a:r>
              <a:rPr lang="en-US" altLang="zh-CN" dirty="0">
                <a:sym typeface="Salesforce Sans"/>
              </a:rPr>
              <a:t>age</a:t>
            </a:r>
            <a:r>
              <a:rPr lang="zh-CN" altLang="en-US" dirty="0">
                <a:sym typeface="Salesforce Sans"/>
              </a:rPr>
              <a:t>”</a:t>
            </a:r>
            <a:r>
              <a:rPr lang="en-US" altLang="zh-CN" dirty="0">
                <a:sym typeface="Salesforce Sans"/>
              </a:rPr>
              <a:t>:28}</a:t>
            </a:r>
          </a:p>
          <a:p>
            <a:pPr lvl="3"/>
            <a:r>
              <a:rPr lang="en-US" altLang="zh-CN" dirty="0">
                <a:sym typeface="Salesforce Sans"/>
              </a:rPr>
              <a:t>[]		</a:t>
            </a:r>
            <a:r>
              <a:rPr lang="zh-CN" altLang="en-US" dirty="0">
                <a:sym typeface="Salesforce Sans"/>
              </a:rPr>
              <a:t>数组对象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举个栗子</a:t>
            </a:r>
            <a:r>
              <a:rPr lang="en-US" altLang="zh-CN" dirty="0">
                <a:sym typeface="Salesforce Sans"/>
              </a:rPr>
              <a:t>	 [1,2,false,</a:t>
            </a:r>
            <a:r>
              <a:rPr lang="zh-CN" altLang="en-US" dirty="0">
                <a:sym typeface="Salesforce Sans"/>
              </a:rPr>
              <a:t>“</a:t>
            </a:r>
            <a:r>
              <a:rPr lang="en-US" altLang="zh-CN" dirty="0">
                <a:sym typeface="Salesforce Sans"/>
              </a:rPr>
              <a:t>heaven</a:t>
            </a:r>
            <a:r>
              <a:rPr lang="zh-CN" altLang="en-US" dirty="0">
                <a:sym typeface="Salesforce Sans"/>
              </a:rPr>
              <a:t>”</a:t>
            </a:r>
            <a:r>
              <a:rPr lang="en-US" altLang="zh-CN" dirty="0">
                <a:sym typeface="Salesforce Sans"/>
              </a:rPr>
              <a:t>]</a:t>
            </a:r>
          </a:p>
          <a:p>
            <a:pPr lvl="3"/>
            <a:r>
              <a:rPr lang="en-US" altLang="zh-CN" dirty="0">
                <a:sym typeface="Salesforce Sans"/>
              </a:rPr>
              <a:t>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unction  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函数对象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	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举个栗子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function (){}</a:t>
            </a:r>
            <a:endParaRPr lang="en-US" altLang="zh-CN" dirty="0">
              <a:sym typeface="Salesforce Sans"/>
            </a:endParaRPr>
          </a:p>
          <a:p>
            <a:pPr lvl="3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未完待续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5777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1402</TotalTime>
  <Words>126</Words>
  <Application>Microsoft Office PowerPoint</Application>
  <PresentationFormat>自定义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Salesforce Sans</vt:lpstr>
      <vt:lpstr>宋体</vt:lpstr>
      <vt:lpstr>幼圆</vt:lpstr>
      <vt:lpstr>Arial</vt:lpstr>
      <vt:lpstr>Constantia</vt:lpstr>
      <vt:lpstr>书本经典 16x9</vt:lpstr>
      <vt:lpstr>开班典礼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529</cp:revision>
  <dcterms:created xsi:type="dcterms:W3CDTF">2018-09-18T04:29:53Z</dcterms:created>
  <dcterms:modified xsi:type="dcterms:W3CDTF">2019-05-30T14:21:30Z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