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327" r:id="rId6"/>
    <p:sldId id="329" r:id="rId7"/>
    <p:sldId id="347" r:id="rId8"/>
    <p:sldId id="346" r:id="rId9"/>
    <p:sldId id="349" r:id="rId10"/>
    <p:sldId id="352" r:id="rId11"/>
    <p:sldId id="353" r:id="rId12"/>
    <p:sldId id="354" r:id="rId13"/>
    <p:sldId id="359" r:id="rId14"/>
    <p:sldId id="360" r:id="rId15"/>
    <p:sldId id="361" r:id="rId16"/>
    <p:sldId id="357" r:id="rId17"/>
    <p:sldId id="355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永豪" initials="李" lastIdx="2" clrIdx="0">
    <p:extLst>
      <p:ext uri="{19B8F6BF-5375-455C-9EA6-DF929625EA0E}">
        <p15:presenceInfo xmlns:p15="http://schemas.microsoft.com/office/powerpoint/2012/main" userId="3cb0dde3bbb52c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2019/1/10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48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35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9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8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1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0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8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71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53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4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2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2019/1/10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构造函数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&amp;&amp;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原型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340768"/>
            <a:ext cx="7488832" cy="460851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对象属性的继承</a:t>
            </a:r>
            <a:r>
              <a:rPr lang="en-US" altLang="zh-CN" sz="2200" dirty="0"/>
              <a:t>	</a:t>
            </a:r>
          </a:p>
          <a:p>
            <a:pPr lvl="1"/>
            <a:r>
              <a:rPr lang="zh-CN" altLang="en-US" sz="1800" dirty="0"/>
              <a:t>原型链</a:t>
            </a:r>
            <a:endParaRPr lang="en-US" altLang="zh-CN" sz="1800" dirty="0"/>
          </a:p>
          <a:p>
            <a:pPr lvl="2"/>
            <a:r>
              <a:rPr lang="zh-CN" altLang="en-US" sz="1600" dirty="0"/>
              <a:t>继承了太多多余的属性</a:t>
            </a:r>
            <a:endParaRPr lang="en-US" altLang="zh-CN" sz="1600" dirty="0"/>
          </a:p>
          <a:p>
            <a:pPr lvl="1"/>
            <a:r>
              <a:rPr lang="zh-CN" altLang="en-US" sz="1800" dirty="0"/>
              <a:t>借用构造函数</a:t>
            </a:r>
            <a:endParaRPr lang="en-US" altLang="zh-CN" sz="1800" dirty="0"/>
          </a:p>
          <a:p>
            <a:pPr lvl="2"/>
            <a:r>
              <a:rPr lang="zh-CN" altLang="en-US" sz="1600" dirty="0"/>
              <a:t>构造函数内部会多执行一次借用构造函数</a:t>
            </a:r>
            <a:endParaRPr lang="en-US" altLang="zh-CN" sz="1600" dirty="0"/>
          </a:p>
          <a:p>
            <a:pPr lvl="2"/>
            <a:r>
              <a:rPr lang="zh-CN" altLang="en-US" sz="1600" dirty="0"/>
              <a:t>不能继承借用构造函数</a:t>
            </a:r>
            <a:endParaRPr lang="en-US" altLang="zh-CN" sz="1600" dirty="0"/>
          </a:p>
          <a:p>
            <a:pPr lvl="1"/>
            <a:r>
              <a:rPr lang="zh-CN" altLang="en-US" sz="1800" dirty="0"/>
              <a:t>共享原型</a:t>
            </a:r>
            <a:endParaRPr lang="en-US" altLang="zh-CN" sz="1800" dirty="0"/>
          </a:p>
          <a:p>
            <a:pPr lvl="2"/>
            <a:r>
              <a:rPr lang="zh-CN" altLang="en-US" sz="1600" dirty="0"/>
              <a:t>不能随意更改自己的原型</a:t>
            </a:r>
            <a:endParaRPr lang="en-US" altLang="zh-CN" sz="1600" dirty="0"/>
          </a:p>
          <a:p>
            <a:pPr lvl="1"/>
            <a:r>
              <a:rPr lang="zh-CN" altLang="en-US" sz="1800" dirty="0"/>
              <a:t>圣杯模式</a:t>
            </a:r>
            <a:endParaRPr lang="en-US" altLang="zh-CN" sz="1800" dirty="0"/>
          </a:p>
          <a:p>
            <a:r>
              <a:rPr lang="zh-CN" altLang="en-US" sz="2200" dirty="0"/>
              <a:t>对象的克隆</a:t>
            </a:r>
            <a:endParaRPr lang="en-US" altLang="zh-CN" sz="2200" dirty="0"/>
          </a:p>
          <a:p>
            <a:pPr lvl="1"/>
            <a:r>
              <a:rPr lang="zh-CN" altLang="en-US" sz="1800" dirty="0"/>
              <a:t>封装克隆对象的</a:t>
            </a:r>
            <a:r>
              <a:rPr lang="en-US" altLang="zh-CN" sz="1800" dirty="0"/>
              <a:t>clone</a:t>
            </a:r>
            <a:r>
              <a:rPr lang="zh-CN" altLang="en-US" sz="1800" dirty="0"/>
              <a:t>方法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154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980728"/>
            <a:ext cx="7992888" cy="5184576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检测数据类型的方法</a:t>
            </a:r>
            <a:endParaRPr lang="en-US" altLang="zh-CN" sz="2200" dirty="0"/>
          </a:p>
          <a:p>
            <a:pPr lvl="1"/>
            <a:r>
              <a:rPr lang="en-US" altLang="zh-CN" sz="1800" dirty="0" err="1"/>
              <a:t>typeof</a:t>
            </a:r>
            <a:r>
              <a:rPr lang="en-US" altLang="zh-CN" sz="1800" dirty="0"/>
              <a:t> </a:t>
            </a:r>
            <a:r>
              <a:rPr lang="zh-CN" altLang="en-US" sz="1800" dirty="0"/>
              <a:t>要检测的数据</a:t>
            </a:r>
            <a:endParaRPr lang="en-US" altLang="zh-CN" sz="1800" dirty="0"/>
          </a:p>
          <a:p>
            <a:pPr lvl="1"/>
            <a:r>
              <a:rPr lang="en-US" altLang="zh-CN" sz="1800" dirty="0"/>
              <a:t>A </a:t>
            </a:r>
            <a:r>
              <a:rPr lang="en-US" altLang="zh-CN" sz="1800" dirty="0" err="1"/>
              <a:t>instanceof</a:t>
            </a:r>
            <a:r>
              <a:rPr lang="en-US" altLang="zh-CN" sz="1800" dirty="0"/>
              <a:t> B	</a:t>
            </a:r>
          </a:p>
          <a:p>
            <a:pPr lvl="2"/>
            <a:r>
              <a:rPr lang="en-US" altLang="zh-CN" sz="1600" dirty="0"/>
              <a:t>A</a:t>
            </a:r>
            <a:r>
              <a:rPr lang="zh-CN" altLang="en-US" sz="1600" dirty="0"/>
              <a:t>对象的原型链上有没有</a:t>
            </a:r>
            <a:r>
              <a:rPr lang="en-US" altLang="zh-CN" sz="1600" dirty="0"/>
              <a:t>B</a:t>
            </a:r>
            <a:r>
              <a:rPr lang="zh-CN" altLang="en-US" sz="1600" dirty="0"/>
              <a:t>的原型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B.prototype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800" dirty="0"/>
              <a:t>constructor</a:t>
            </a:r>
          </a:p>
          <a:p>
            <a:pPr lvl="1"/>
            <a:r>
              <a:rPr lang="en-US" altLang="zh-CN" sz="1800" dirty="0" err="1"/>
              <a:t>Object.prototype.toString.call</a:t>
            </a:r>
            <a:r>
              <a:rPr lang="en-US" altLang="zh-CN" sz="1800" dirty="0"/>
              <a:t>(),</a:t>
            </a:r>
            <a:r>
              <a:rPr lang="zh-CN" altLang="en-US" sz="1800" dirty="0"/>
              <a:t>如下图所示</a:t>
            </a:r>
            <a:endParaRPr lang="en-US" altLang="zh-CN" sz="1800" dirty="0"/>
          </a:p>
          <a:p>
            <a:pPr lvl="2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6FE740-9FCA-477C-82D9-DA09E69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3153463"/>
            <a:ext cx="4561905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980728"/>
            <a:ext cx="7488832" cy="5184576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判断对象上有没有某个属性</a:t>
            </a:r>
            <a:endParaRPr lang="en-US" altLang="zh-CN" sz="2200" dirty="0"/>
          </a:p>
          <a:p>
            <a:pPr lvl="1"/>
            <a:r>
              <a:rPr lang="en-US" altLang="zh-CN" dirty="0" err="1"/>
              <a:t>obj.hasOwnProperty</a:t>
            </a:r>
            <a:r>
              <a:rPr lang="en-US" altLang="zh-CN" dirty="0"/>
              <a:t>(</a:t>
            </a:r>
            <a:r>
              <a:rPr lang="zh-CN" altLang="en-US" dirty="0"/>
              <a:t>“</a:t>
            </a:r>
            <a:r>
              <a:rPr lang="en-US" altLang="zh-CN" dirty="0"/>
              <a:t>name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name</a:t>
            </a:r>
            <a:r>
              <a:rPr lang="zh-CN" altLang="en-US" dirty="0"/>
              <a:t>”</a:t>
            </a:r>
            <a:r>
              <a:rPr lang="en-US" altLang="zh-CN" dirty="0"/>
              <a:t>in obj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D9421A-745E-4941-BDDA-0FA4AA83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2320635"/>
            <a:ext cx="278095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548680"/>
            <a:ext cx="10009112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sz="2000" dirty="0"/>
              <a:t>	JS</a:t>
            </a:r>
            <a:r>
              <a:rPr lang="zh-CN" altLang="en-US" sz="2000" dirty="0"/>
              <a:t>中所有函数原型的构造器一览</a:t>
            </a:r>
            <a:r>
              <a:rPr lang="en-US" altLang="zh-CN" sz="2000" dirty="0"/>
              <a:t>	=====&gt;</a:t>
            </a:r>
            <a:r>
              <a:rPr lang="zh-CN" altLang="en-US" sz="2000" dirty="0"/>
              <a:t>如下所示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Object.prototype.constructor</a:t>
            </a:r>
            <a:r>
              <a:rPr lang="en-US" altLang="zh-CN" sz="2000" dirty="0"/>
              <a:t> === Object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Number.prototype.constructor</a:t>
            </a:r>
            <a:r>
              <a:rPr lang="en-US" altLang="zh-CN" sz="2000" dirty="0"/>
              <a:t> === Number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Array.prototype.constructor</a:t>
            </a:r>
            <a:r>
              <a:rPr lang="en-US" altLang="zh-CN" sz="2000" dirty="0"/>
              <a:t> === Array</a:t>
            </a:r>
          </a:p>
          <a:p>
            <a:pPr marL="0" indent="0">
              <a:buNone/>
            </a:pPr>
            <a:r>
              <a:rPr lang="en-US" altLang="zh-CN" sz="2000" dirty="0"/>
              <a:t>	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所有函数原型的原型都是</a:t>
            </a:r>
            <a:r>
              <a:rPr lang="en-US" altLang="zh-CN" sz="2000" dirty="0" err="1"/>
              <a:t>Object.prototype</a:t>
            </a:r>
            <a:r>
              <a:rPr lang="zh-CN" altLang="en-US" sz="2000" dirty="0"/>
              <a:t>，如下所示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Function.prototype.__proto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Object.prototype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Number.prototype.__proto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Object.prototype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Array.prototype.__proto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Object.prototype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Object.prototype.__proto</a:t>
            </a:r>
            <a:r>
              <a:rPr lang="en-US" altLang="zh-CN" sz="2000" dirty="0"/>
              <a:t>__ === null</a:t>
            </a:r>
          </a:p>
        </p:txBody>
      </p:sp>
    </p:spTree>
    <p:extLst>
      <p:ext uri="{BB962C8B-B14F-4D97-AF65-F5344CB8AC3E}">
        <p14:creationId xmlns:p14="http://schemas.microsoft.com/office/powerpoint/2010/main" val="9255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56" y="908720"/>
            <a:ext cx="10009112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sz="2000" dirty="0"/>
              <a:t>	JS</a:t>
            </a:r>
            <a:r>
              <a:rPr lang="zh-CN" altLang="en-US" sz="2000" dirty="0"/>
              <a:t>中所有函数的构造器都是</a:t>
            </a:r>
            <a:r>
              <a:rPr lang="en-US" altLang="zh-CN" sz="2000" dirty="0" err="1"/>
              <a:t>Funtion</a:t>
            </a:r>
            <a:r>
              <a:rPr lang="en-US" altLang="zh-CN" sz="2000" dirty="0"/>
              <a:t>,</a:t>
            </a:r>
            <a:r>
              <a:rPr lang="zh-CN" altLang="en-US" sz="2000" dirty="0"/>
              <a:t>如下所示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Object.constructor</a:t>
            </a:r>
            <a:r>
              <a:rPr lang="en-US" altLang="zh-CN" sz="2000" dirty="0"/>
              <a:t> === Function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Number.constructor</a:t>
            </a:r>
            <a:r>
              <a:rPr lang="en-US" altLang="zh-CN" sz="2000" dirty="0"/>
              <a:t> === Function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Array.constructor</a:t>
            </a:r>
            <a:r>
              <a:rPr lang="en-US" altLang="zh-CN" sz="2000" dirty="0"/>
              <a:t> === Function</a:t>
            </a:r>
          </a:p>
          <a:p>
            <a:pPr marL="0" indent="0">
              <a:buNone/>
            </a:pPr>
            <a:r>
              <a:rPr lang="en-US" altLang="zh-CN" sz="2000" dirty="0"/>
              <a:t>	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所有函数的原型都是</a:t>
            </a:r>
            <a:r>
              <a:rPr lang="en-US" altLang="zh-CN" sz="2000" dirty="0" err="1"/>
              <a:t>Function.prototype</a:t>
            </a:r>
            <a:r>
              <a:rPr lang="zh-CN" altLang="en-US" sz="2000" dirty="0"/>
              <a:t>，如下所示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Function.prototyoe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Number.__proto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Function.prototype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Array.__proto</a:t>
            </a:r>
            <a:r>
              <a:rPr lang="en-US" altLang="zh-CN" sz="2000" dirty="0"/>
              <a:t>__ === </a:t>
            </a:r>
            <a:r>
              <a:rPr lang="en-US" altLang="zh-CN" sz="2000" dirty="0" err="1"/>
              <a:t>Function.prototype</a:t>
            </a:r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10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88840"/>
            <a:ext cx="9361040" cy="36004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对象的创建方式</a:t>
            </a:r>
            <a:endParaRPr lang="en-US" altLang="zh-CN" dirty="0"/>
          </a:p>
          <a:p>
            <a:pPr lvl="2"/>
            <a:r>
              <a:rPr lang="en-US" altLang="zh-CN" dirty="0"/>
              <a:t>var obj = {}		</a:t>
            </a:r>
            <a:r>
              <a:rPr lang="zh-CN" altLang="en-US" dirty="0"/>
              <a:t>对象字面量</a:t>
            </a:r>
            <a:r>
              <a:rPr lang="en-US" altLang="zh-CN" dirty="0"/>
              <a:t>/</a:t>
            </a:r>
            <a:r>
              <a:rPr lang="zh-CN" altLang="en-US" dirty="0"/>
              <a:t>对象直接量</a:t>
            </a:r>
            <a:endParaRPr lang="en-US" altLang="zh-CN" dirty="0"/>
          </a:p>
          <a:p>
            <a:pPr lvl="2"/>
            <a:r>
              <a:rPr lang="zh-CN" altLang="en-US" dirty="0"/>
              <a:t>构造函数</a:t>
            </a:r>
            <a:endParaRPr lang="en-US" altLang="zh-CN" dirty="0"/>
          </a:p>
          <a:p>
            <a:pPr lvl="3"/>
            <a:r>
              <a:rPr lang="en-US" altLang="zh-CN" dirty="0"/>
              <a:t>Js</a:t>
            </a:r>
            <a:r>
              <a:rPr lang="zh-CN" altLang="en-US" dirty="0"/>
              <a:t>自带的构造函数</a:t>
            </a:r>
            <a:r>
              <a:rPr lang="en-US" altLang="zh-CN" dirty="0"/>
              <a:t>	Object</a:t>
            </a:r>
          </a:p>
          <a:p>
            <a:pPr lvl="3"/>
            <a:r>
              <a:rPr lang="zh-CN" altLang="en-US" dirty="0"/>
              <a:t>自定义的构造函数</a:t>
            </a:r>
            <a:endParaRPr lang="en-US" altLang="zh-CN" dirty="0"/>
          </a:p>
          <a:p>
            <a:pPr lvl="4"/>
            <a:r>
              <a:rPr lang="en-US" altLang="zh-CN" dirty="0"/>
              <a:t>function Person(){}</a:t>
            </a:r>
            <a:br>
              <a:rPr lang="en-US" altLang="zh-CN" dirty="0"/>
            </a:br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= new Person()</a:t>
            </a:r>
          </a:p>
          <a:p>
            <a:pPr lvl="2"/>
            <a:r>
              <a:rPr lang="en-US" altLang="zh-CN" dirty="0" err="1"/>
              <a:t>Object.create</a:t>
            </a:r>
            <a:r>
              <a:rPr lang="en-US" altLang="zh-CN" dirty="0"/>
              <a:t>(</a:t>
            </a:r>
            <a:r>
              <a:rPr lang="zh-CN" altLang="en-US" dirty="0"/>
              <a:t>原型</a:t>
            </a:r>
            <a:r>
              <a:rPr lang="en-US" altLang="zh-CN" dirty="0"/>
              <a:t>)   </a:t>
            </a:r>
            <a:r>
              <a:rPr lang="zh-CN" altLang="en-US" dirty="0"/>
              <a:t>用指定原型来创建对象</a:t>
            </a:r>
            <a:endParaRPr lang="en-US" altLang="zh-CN" dirty="0"/>
          </a:p>
          <a:p>
            <a:pPr lvl="2"/>
            <a:r>
              <a:rPr lang="zh-CN" altLang="en-US" dirty="0"/>
              <a:t>所有对象都继承自</a:t>
            </a:r>
            <a:r>
              <a:rPr lang="en-US" altLang="zh-CN" dirty="0" err="1"/>
              <a:t>Object.prototype</a:t>
            </a:r>
            <a:r>
              <a:rPr lang="en-US" altLang="zh-CN" dirty="0"/>
              <a:t>??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7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564904"/>
            <a:ext cx="9937104" cy="268229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构造函数的内部原理</a:t>
            </a:r>
            <a:endParaRPr lang="en-US" altLang="zh-CN" sz="2000" dirty="0"/>
          </a:p>
          <a:p>
            <a:pPr lvl="1"/>
            <a:r>
              <a:rPr lang="zh-CN" altLang="en-US" sz="1800" dirty="0"/>
              <a:t>在函数预编译阶段把</a:t>
            </a:r>
            <a:r>
              <a:rPr lang="en-US" altLang="zh-CN" sz="1800" dirty="0"/>
              <a:t>this</a:t>
            </a:r>
            <a:r>
              <a:rPr lang="zh-CN" altLang="en-US" sz="1800" dirty="0"/>
              <a:t>的隐式指向一个空对象</a:t>
            </a:r>
            <a:r>
              <a:rPr lang="en-US" altLang="zh-CN" sz="1800" dirty="0"/>
              <a:t>{}</a:t>
            </a:r>
          </a:p>
          <a:p>
            <a:pPr lvl="1"/>
            <a:r>
              <a:rPr lang="zh-CN" altLang="en-US" sz="1800" dirty="0"/>
              <a:t>执行</a:t>
            </a:r>
            <a:r>
              <a:rPr lang="en-US" altLang="zh-CN" sz="1800" dirty="0" err="1"/>
              <a:t>this.xxx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yyy</a:t>
            </a:r>
            <a:endParaRPr lang="en-US" altLang="zh-CN" sz="1800" dirty="0"/>
          </a:p>
          <a:p>
            <a:pPr lvl="1"/>
            <a:r>
              <a:rPr lang="zh-CN" altLang="en-US" sz="1800" dirty="0"/>
              <a:t>隐式</a:t>
            </a:r>
            <a:r>
              <a:rPr lang="en-US" altLang="zh-CN" sz="1800" dirty="0"/>
              <a:t>return this</a:t>
            </a:r>
          </a:p>
          <a:p>
            <a:pPr lvl="2"/>
            <a:r>
              <a:rPr lang="zh-CN" altLang="en-US" sz="1600" dirty="0"/>
              <a:t>当显式设置</a:t>
            </a:r>
            <a:r>
              <a:rPr lang="en-US" altLang="zh-CN" sz="1600" dirty="0"/>
              <a:t>return</a:t>
            </a:r>
            <a:r>
              <a:rPr lang="zh-CN" altLang="en-US" sz="1600" dirty="0"/>
              <a:t>时    如果</a:t>
            </a:r>
            <a:r>
              <a:rPr lang="en-US" altLang="zh-CN" sz="1600" dirty="0"/>
              <a:t>return</a:t>
            </a:r>
            <a:r>
              <a:rPr lang="zh-CN" altLang="en-US" sz="1600" dirty="0"/>
              <a:t>引用值，则会覆盖</a:t>
            </a:r>
            <a:r>
              <a:rPr lang="en-US" altLang="zh-CN" sz="1600" dirty="0"/>
              <a:t>this,</a:t>
            </a:r>
            <a:r>
              <a:rPr lang="zh-CN" altLang="en-US" sz="1600" dirty="0"/>
              <a:t>如果</a:t>
            </a:r>
            <a:r>
              <a:rPr lang="en-US" altLang="zh-CN" sz="1600" dirty="0"/>
              <a:t>return</a:t>
            </a:r>
            <a:r>
              <a:rPr lang="zh-CN" altLang="en-US" sz="1600" dirty="0"/>
              <a:t>原始值，则不会覆盖</a:t>
            </a:r>
            <a:r>
              <a:rPr lang="en-US" altLang="zh-CN" sz="1600" dirty="0"/>
              <a:t>this</a:t>
            </a:r>
          </a:p>
          <a:p>
            <a:pPr lvl="2"/>
            <a:endParaRPr lang="en-US" altLang="zh-CN" sz="1600" dirty="0"/>
          </a:p>
          <a:p>
            <a:pPr marL="603504" lvl="2" indent="0">
              <a:buNone/>
            </a:pPr>
            <a:endParaRPr lang="en-US" altLang="zh-CN" sz="16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666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592796"/>
            <a:ext cx="8352928" cy="39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>
              <a:spcBef>
                <a:spcPts val="3000"/>
              </a:spcBef>
            </a:pPr>
            <a:r>
              <a:rPr lang="zh-CN" altLang="en-US" sz="2000" dirty="0"/>
              <a:t>思考：</a:t>
            </a:r>
            <a:r>
              <a:rPr lang="en-US" altLang="zh-CN" sz="2000" dirty="0"/>
              <a:t>var str = “heaven”</a:t>
            </a:r>
            <a:br>
              <a:rPr lang="en-US" altLang="zh-CN" sz="2000" dirty="0"/>
            </a:br>
            <a:r>
              <a:rPr lang="en-US" altLang="zh-CN" sz="2000" dirty="0"/>
              <a:t>	 </a:t>
            </a:r>
            <a:r>
              <a:rPr lang="en-US" altLang="zh-CN" sz="1800" dirty="0"/>
              <a:t>console.log(</a:t>
            </a:r>
            <a:r>
              <a:rPr lang="en-US" altLang="zh-CN" sz="1800" dirty="0" err="1"/>
              <a:t>str.length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	</a:t>
            </a:r>
            <a:r>
              <a:rPr lang="zh-CN" altLang="en-US" sz="1800" dirty="0"/>
              <a:t>上面程序输出的结果是什么？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endParaRPr lang="en-US" altLang="zh-CN" sz="2000" dirty="0"/>
          </a:p>
          <a:p>
            <a:r>
              <a:rPr lang="zh-CN" altLang="en-US" sz="2000" dirty="0"/>
              <a:t>包装类</a:t>
            </a:r>
            <a:r>
              <a:rPr lang="en-US" altLang="zh-CN" sz="2000" dirty="0"/>
              <a:t>(</a:t>
            </a:r>
            <a:r>
              <a:rPr lang="zh-CN" altLang="en-US" sz="2000" dirty="0"/>
              <a:t>包装对象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600" dirty="0"/>
              <a:t>new </a:t>
            </a:r>
            <a:r>
              <a:rPr lang="en-US" altLang="zh-CN" sz="1600" dirty="0" err="1"/>
              <a:t>NumBer</a:t>
            </a:r>
            <a:r>
              <a:rPr lang="en-US" altLang="zh-CN" sz="1600" dirty="0"/>
              <a:t>()		==&gt;</a:t>
            </a:r>
            <a:r>
              <a:rPr lang="en-US" altLang="zh-CN" sz="1600" dirty="0" err="1"/>
              <a:t>typeof</a:t>
            </a:r>
            <a:r>
              <a:rPr lang="en-US" altLang="zh-CN" sz="1600" dirty="0"/>
              <a:t> new Number(2)</a:t>
            </a:r>
            <a:r>
              <a:rPr lang="zh-CN" altLang="en-US" sz="1600" dirty="0"/>
              <a:t>的结果是？？</a:t>
            </a:r>
            <a:endParaRPr lang="en-US" altLang="zh-CN" sz="1600" dirty="0"/>
          </a:p>
          <a:p>
            <a:pPr lvl="1"/>
            <a:r>
              <a:rPr lang="en-US" altLang="zh-CN" sz="1600" dirty="0"/>
              <a:t>new String()</a:t>
            </a:r>
          </a:p>
          <a:p>
            <a:pPr lvl="1"/>
            <a:r>
              <a:rPr lang="en-US" altLang="zh-CN" sz="1600" dirty="0"/>
              <a:t>new Boolean()</a:t>
            </a:r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383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268760"/>
            <a:ext cx="8784976" cy="424847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什么是原型</a:t>
            </a:r>
            <a:endParaRPr lang="en-US" altLang="zh-CN" sz="2200" dirty="0"/>
          </a:p>
          <a:p>
            <a:pPr lvl="1"/>
            <a:r>
              <a:rPr lang="zh-CN" altLang="en-US" sz="1800" dirty="0"/>
              <a:t>原型是构造函数创建对象的原始模型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200" dirty="0"/>
              <a:t>原型的特点</a:t>
            </a:r>
            <a:endParaRPr lang="en-US" altLang="zh-CN" sz="2200" dirty="0"/>
          </a:p>
          <a:p>
            <a:pPr lvl="1"/>
            <a:r>
              <a:rPr lang="zh-CN" altLang="en-US" sz="1800" dirty="0"/>
              <a:t>原型也是对象，原型是函数对象的一个属性</a:t>
            </a:r>
            <a:endParaRPr lang="en-US" altLang="zh-CN" sz="1800" dirty="0"/>
          </a:p>
          <a:p>
            <a:pPr lvl="1"/>
            <a:r>
              <a:rPr lang="zh-CN" altLang="en-US" sz="1800" dirty="0"/>
              <a:t>原型自带</a:t>
            </a:r>
            <a:r>
              <a:rPr lang="en-US" altLang="zh-CN" sz="1800" dirty="0"/>
              <a:t>constructor</a:t>
            </a:r>
            <a:r>
              <a:rPr lang="zh-CN" altLang="en-US" sz="1800" dirty="0"/>
              <a:t>属性，</a:t>
            </a:r>
            <a:r>
              <a:rPr lang="en-US" altLang="zh-CN" sz="1800" dirty="0"/>
              <a:t> constructor</a:t>
            </a:r>
            <a:r>
              <a:rPr lang="zh-CN" altLang="en-US" sz="1800" dirty="0"/>
              <a:t>指定构造函数</a:t>
            </a:r>
            <a:endParaRPr lang="en-US" altLang="zh-CN" sz="1800" dirty="0"/>
          </a:p>
          <a:p>
            <a:pPr lvl="1"/>
            <a:r>
              <a:rPr lang="zh-CN" altLang="en-US" sz="1800" dirty="0"/>
              <a:t>构造函数创建出的对象会继承原型的属性和方法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200" dirty="0"/>
              <a:t>原型的应用</a:t>
            </a:r>
            <a:endParaRPr lang="en-US" altLang="zh-CN" sz="1800" dirty="0"/>
          </a:p>
          <a:p>
            <a:pPr lvl="1"/>
            <a:r>
              <a:rPr lang="zh-CN" altLang="en-US" sz="1800" dirty="0"/>
              <a:t>在原型上储存构造函数创建出对象的共有属性和方法，可以避免代码冗余</a:t>
            </a:r>
            <a:endParaRPr lang="en-US" altLang="zh-CN" sz="18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349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2780928"/>
            <a:ext cx="9145016" cy="187220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构造函数创建出的对象如何查看原型</a:t>
            </a:r>
            <a:r>
              <a:rPr lang="en-US" altLang="zh-CN" sz="1800" dirty="0"/>
              <a:t>	===&gt;	__proto__</a:t>
            </a:r>
          </a:p>
          <a:p>
            <a:pPr lvl="1"/>
            <a:r>
              <a:rPr lang="en-US" altLang="zh-CN" sz="1600" dirty="0" err="1"/>
              <a:t>person.__proto</a:t>
            </a:r>
            <a:r>
              <a:rPr lang="en-US" altLang="zh-CN" sz="1600" dirty="0"/>
              <a:t>__ === </a:t>
            </a:r>
            <a:r>
              <a:rPr lang="en-US" altLang="zh-CN" sz="1600" dirty="0" err="1"/>
              <a:t>Person.prototype</a:t>
            </a:r>
            <a:r>
              <a:rPr lang="en-US" altLang="zh-CN" sz="1600" dirty="0"/>
              <a:t>    	</a:t>
            </a:r>
            <a:r>
              <a:rPr lang="zh-CN" altLang="en-US" sz="1600" dirty="0"/>
              <a:t>结果是</a:t>
            </a:r>
            <a:r>
              <a:rPr lang="en-US" altLang="zh-CN" sz="1600" dirty="0"/>
              <a:t>true</a:t>
            </a:r>
          </a:p>
          <a:p>
            <a:pPr lvl="1"/>
            <a:r>
              <a:rPr lang="zh-CN" altLang="en-US" sz="1600" dirty="0"/>
              <a:t>在查找对象的属性时，先从对象自查找，正是因为上面的代码成立，所以当对象里没有某个属性时，会查找</a:t>
            </a:r>
            <a:r>
              <a:rPr lang="en-US" altLang="zh-CN" sz="1600" dirty="0" err="1"/>
              <a:t>Person.prototype</a:t>
            </a:r>
            <a:r>
              <a:rPr lang="zh-CN" altLang="en-US" sz="1600" dirty="0"/>
              <a:t>中有没有这个属性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097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980728"/>
            <a:ext cx="928903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阅读上面代码，程序输出的结果是什么？？</a:t>
            </a:r>
            <a:r>
              <a:rPr lang="en-US" altLang="zh-CN" sz="1600" dirty="0"/>
              <a:t>console.log(</a:t>
            </a:r>
            <a:r>
              <a:rPr lang="en-US" altLang="zh-CN" sz="1600" dirty="0" err="1"/>
              <a:t>son.toString</a:t>
            </a:r>
            <a:r>
              <a:rPr lang="en-US" altLang="zh-CN" sz="1600" dirty="0"/>
              <a:t>())</a:t>
            </a:r>
            <a:r>
              <a:rPr lang="zh-CN" altLang="en-US" sz="1600" dirty="0"/>
              <a:t>结果又是什么？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55E817-49C4-4AA9-B806-27715AAD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1196752"/>
            <a:ext cx="30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0FED58-5E92-4590-A731-C1789D1CF923}"/>
              </a:ext>
            </a:extLst>
          </p:cNvPr>
          <p:cNvSpPr/>
          <p:nvPr/>
        </p:nvSpPr>
        <p:spPr>
          <a:xfrm>
            <a:off x="2386000" y="1103203"/>
            <a:ext cx="2880320" cy="6932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name:</a:t>
            </a:r>
            <a:r>
              <a:rPr lang="zh-CN" altLang="en-US" dirty="0">
                <a:latin typeface="+mn-ea"/>
              </a:rPr>
              <a:t>“</a:t>
            </a:r>
            <a:r>
              <a:rPr lang="en-US" altLang="zh-CN" dirty="0">
                <a:latin typeface="+mn-ea"/>
              </a:rPr>
              <a:t>heaven</a:t>
            </a:r>
            <a:r>
              <a:rPr lang="zh-CN" altLang="en-US" dirty="0">
                <a:latin typeface="+mn-ea"/>
              </a:rPr>
              <a:t>”</a:t>
            </a:r>
            <a:endParaRPr lang="en-US" altLang="zh-CN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__</a:t>
            </a:r>
            <a:r>
              <a:rPr lang="en-US" altLang="zh-CN" dirty="0" err="1">
                <a:latin typeface="+mn-ea"/>
              </a:rPr>
              <a:t>proto__:father</a:t>
            </a:r>
            <a:endParaRPr lang="zh-CN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17311-0973-4372-9D7C-9DF368EDBDF5}"/>
              </a:ext>
            </a:extLst>
          </p:cNvPr>
          <p:cNvSpPr/>
          <p:nvPr/>
        </p:nvSpPr>
        <p:spPr>
          <a:xfrm>
            <a:off x="2908112" y="2095163"/>
            <a:ext cx="2880320" cy="693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age:50</a:t>
            </a:r>
          </a:p>
          <a:p>
            <a:pPr algn="ctr"/>
            <a:r>
              <a:rPr lang="en-US" altLang="zh-CN" dirty="0">
                <a:latin typeface="+mn-ea"/>
              </a:rPr>
              <a:t>__</a:t>
            </a:r>
            <a:r>
              <a:rPr lang="en-US" altLang="zh-CN" dirty="0" err="1">
                <a:latin typeface="+mn-ea"/>
              </a:rPr>
              <a:t>proto__:grand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3FE3BB-46F6-44F0-B4BC-C03717F5CD2A}"/>
              </a:ext>
            </a:extLst>
          </p:cNvPr>
          <p:cNvSpPr/>
          <p:nvPr/>
        </p:nvSpPr>
        <p:spPr>
          <a:xfrm>
            <a:off x="3160139" y="3050113"/>
            <a:ext cx="3240356" cy="693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__proto__:</a:t>
            </a:r>
            <a:r>
              <a:rPr lang="en-US" altLang="zh-CN" dirty="0" err="1">
                <a:latin typeface="+mn-ea"/>
              </a:rPr>
              <a:t>Grand.prototype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AFF12-18C3-4EE5-BBEB-A35F1045DEFE}"/>
              </a:ext>
            </a:extLst>
          </p:cNvPr>
          <p:cNvSpPr/>
          <p:nvPr/>
        </p:nvSpPr>
        <p:spPr>
          <a:xfrm>
            <a:off x="3646140" y="4005064"/>
            <a:ext cx="3240360" cy="8183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sex:</a:t>
            </a:r>
            <a:r>
              <a:rPr lang="zh-CN" altLang="en-US" dirty="0">
                <a:latin typeface="+mn-ea"/>
              </a:rPr>
              <a:t>“</a:t>
            </a:r>
            <a:r>
              <a:rPr lang="en-US" altLang="zh-CN" dirty="0">
                <a:latin typeface="+mn-ea"/>
              </a:rPr>
              <a:t>male</a:t>
            </a:r>
            <a:r>
              <a:rPr lang="zh-CN" altLang="en-US" dirty="0">
                <a:latin typeface="+mn-ea"/>
              </a:rPr>
              <a:t>”</a:t>
            </a:r>
            <a:endParaRPr lang="en-US" altLang="zh-CN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__proto__:</a:t>
            </a:r>
            <a:r>
              <a:rPr lang="en-US" altLang="zh-CN" dirty="0" err="1">
                <a:latin typeface="+mn-ea"/>
              </a:rPr>
              <a:t>Object.prototype</a:t>
            </a:r>
            <a:endParaRPr lang="zh-CN" altLang="en-US" dirty="0">
              <a:latin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3E510D9-401F-4A56-A548-BD1FA10D5DB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48272" y="1796407"/>
            <a:ext cx="0" cy="2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B96D462-5423-49C4-A9A4-EC462DF6C290}"/>
              </a:ext>
            </a:extLst>
          </p:cNvPr>
          <p:cNvCxnSpPr>
            <a:cxnSpLocks/>
          </p:cNvCxnSpPr>
          <p:nvPr/>
        </p:nvCxnSpPr>
        <p:spPr>
          <a:xfrm>
            <a:off x="4780317" y="2788367"/>
            <a:ext cx="0" cy="26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E0D3B4-6F0D-41F5-9DB3-4B294934C59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66320" y="3743318"/>
            <a:ext cx="0" cy="26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CFBD449-9B01-4B6E-8186-8F44EFDDECFA}"/>
              </a:ext>
            </a:extLst>
          </p:cNvPr>
          <p:cNvSpPr/>
          <p:nvPr/>
        </p:nvSpPr>
        <p:spPr>
          <a:xfrm>
            <a:off x="4636303" y="5157192"/>
            <a:ext cx="2304257" cy="712741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……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335F30-9DF7-4F14-B270-8C3B6AAC26B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788432" y="4816691"/>
            <a:ext cx="0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124744"/>
            <a:ext cx="10441160" cy="533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	son.name</a:t>
            </a:r>
            <a:r>
              <a:rPr lang="zh-CN" altLang="en-US" sz="2000" dirty="0"/>
              <a:t>是在对象</a:t>
            </a:r>
            <a:r>
              <a:rPr lang="en-US" altLang="zh-CN" sz="2000" dirty="0"/>
              <a:t>son</a:t>
            </a:r>
            <a:r>
              <a:rPr lang="zh-CN" altLang="en-US" sz="2000" dirty="0"/>
              <a:t>上查找到的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son.age</a:t>
            </a:r>
            <a:r>
              <a:rPr lang="zh-CN" altLang="en-US" sz="2000" dirty="0"/>
              <a:t>是在对象</a:t>
            </a:r>
            <a:r>
              <a:rPr lang="en-US" altLang="zh-CN" sz="2000" dirty="0"/>
              <a:t>father</a:t>
            </a:r>
            <a:r>
              <a:rPr lang="zh-CN" altLang="en-US" sz="2000" dirty="0"/>
              <a:t>上查找到的</a:t>
            </a:r>
            <a:r>
              <a:rPr lang="en-US" altLang="zh-CN" sz="2000" dirty="0"/>
              <a:t>		==&gt;  </a:t>
            </a:r>
            <a:r>
              <a:rPr lang="en-US" altLang="zh-CN" sz="2000" dirty="0" err="1"/>
              <a:t>son.__proto</a:t>
            </a:r>
            <a:r>
              <a:rPr lang="en-US" altLang="zh-CN" sz="2000" dirty="0"/>
              <a:t>__	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son.male</a:t>
            </a:r>
            <a:r>
              <a:rPr lang="zh-CN" altLang="en-US" sz="2000" dirty="0"/>
              <a:t>是在</a:t>
            </a:r>
            <a:r>
              <a:rPr lang="en-US" altLang="zh-CN" sz="2000" dirty="0" err="1"/>
              <a:t>Grand.prototype</a:t>
            </a:r>
            <a:r>
              <a:rPr lang="zh-CN" altLang="en-US" sz="2000" dirty="0"/>
              <a:t>上查找到的 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==&gt;  	</a:t>
            </a:r>
            <a:r>
              <a:rPr lang="en-US" altLang="zh-CN" sz="2000" dirty="0" err="1"/>
              <a:t>son.__proto__.__proto__.__proto</a:t>
            </a:r>
            <a:r>
              <a:rPr lang="en-US" altLang="zh-CN" sz="2000" dirty="0"/>
              <a:t>__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son.toString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方法是在</a:t>
            </a:r>
            <a:r>
              <a:rPr lang="en-US" altLang="zh-CN" sz="2000" dirty="0" err="1"/>
              <a:t>Object.prototype</a:t>
            </a:r>
            <a:r>
              <a:rPr lang="zh-CN" altLang="en-US" sz="2000" dirty="0"/>
              <a:t>上查找到的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==&gt;  	</a:t>
            </a:r>
            <a:r>
              <a:rPr lang="en-US" altLang="zh-CN" sz="2000" dirty="0" err="1"/>
              <a:t>son.__proto__.__proto__.__proto__.__proto</a:t>
            </a:r>
            <a:r>
              <a:rPr lang="en-US" altLang="zh-CN" sz="2000" dirty="0"/>
              <a:t>__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先从自身查找属性，如果自身没有找到这个属性，那就从自身的</a:t>
            </a:r>
            <a:r>
              <a:rPr lang="en-US" altLang="zh-CN" sz="2000" dirty="0"/>
              <a:t>__proto__</a:t>
            </a:r>
            <a:r>
              <a:rPr lang="zh-CN" altLang="en-US" sz="2000" dirty="0"/>
              <a:t>上查找，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如果还是没有找到这个属性，那就继续往沿着</a:t>
            </a:r>
            <a:r>
              <a:rPr lang="en-US" altLang="zh-CN" sz="2000" dirty="0"/>
              <a:t>__proto__</a:t>
            </a:r>
            <a:r>
              <a:rPr lang="zh-CN" altLang="en-US" sz="2000" dirty="0"/>
              <a:t>上查找，我们把这种查找规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则称为原型链查找，把</a:t>
            </a:r>
            <a:r>
              <a:rPr lang="zh-CN" altLang="en-US" sz="2000" b="1" dirty="0">
                <a:solidFill>
                  <a:srgbClr val="FF0000"/>
                </a:solidFill>
              </a:rPr>
              <a:t>由</a:t>
            </a:r>
            <a:r>
              <a:rPr lang="en-US" altLang="zh-CN" sz="2000" b="1" dirty="0">
                <a:solidFill>
                  <a:srgbClr val="FF0000"/>
                </a:solidFill>
              </a:rPr>
              <a:t>__proto__</a:t>
            </a:r>
            <a:r>
              <a:rPr lang="zh-CN" altLang="en-US" sz="2000" b="1" dirty="0">
                <a:solidFill>
                  <a:srgbClr val="FF0000"/>
                </a:solidFill>
              </a:rPr>
              <a:t>组成的链式结构称为原型链</a:t>
            </a: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341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7098</TotalTime>
  <Words>240</Words>
  <Application>Microsoft Office PowerPoint</Application>
  <PresentationFormat>自定义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Salesforce Sans</vt:lpstr>
      <vt:lpstr>宋体</vt:lpstr>
      <vt:lpstr>幼圆</vt:lpstr>
      <vt:lpstr>Arial</vt:lpstr>
      <vt:lpstr>书本经典 16x9</vt:lpstr>
      <vt:lpstr>构造函数&amp;&amp;原型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2882</cp:revision>
  <dcterms:created xsi:type="dcterms:W3CDTF">2018-09-18T04:29:53Z</dcterms:created>
  <dcterms:modified xsi:type="dcterms:W3CDTF">2019-01-10T11:57:20Z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