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67" r:id="rId3"/>
    <p:sldId id="327" r:id="rId5"/>
    <p:sldId id="329" r:id="rId6"/>
    <p:sldId id="328" r:id="rId7"/>
    <p:sldId id="330" r:id="rId8"/>
    <p:sldId id="295" r:id="rId9"/>
    <p:sldId id="314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40" r:id="rId18"/>
    <p:sldId id="338" r:id="rId19"/>
    <p:sldId id="339" r:id="rId20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函数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268760"/>
            <a:ext cx="8064896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闭包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outer</a:t>
            </a:r>
            <a:r>
              <a:rPr lang="zh-CN" altLang="en-US" sz="1800" dirty="0"/>
              <a:t>函数执行时：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004" y="1296826"/>
            <a:ext cx="3180952" cy="22761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6120" y="4431833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[[scope]]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6300" y="427716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AO(outer)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86300" y="464648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45940" y="4431833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outer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2998068" y="4616711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4618248" y="4462043"/>
            <a:ext cx="468052" cy="1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618248" y="4616711"/>
            <a:ext cx="468052" cy="2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52909" y="4092722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b:3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752909" y="4462043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inner:fn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6238428" y="4277600"/>
            <a:ext cx="514481" cy="18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12" idx="1"/>
          </p:cNvCxnSpPr>
          <p:nvPr/>
        </p:nvCxnSpPr>
        <p:spPr>
          <a:xfrm>
            <a:off x="6238428" y="4462043"/>
            <a:ext cx="514481" cy="18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>
            <a:off x="6238428" y="4831364"/>
            <a:ext cx="529634" cy="32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68062" y="4959814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outer:fn</a:t>
            </a:r>
            <a:endParaRPr lang="en-US" altLang="zh-CN" dirty="0"/>
          </a:p>
        </p:txBody>
      </p:sp>
      <p:cxnSp>
        <p:nvCxnSpPr>
          <p:cNvPr id="18" name="直接箭头连接符 17"/>
          <p:cNvCxnSpPr>
            <a:stCxn id="6" idx="3"/>
            <a:endCxn id="21" idx="1"/>
          </p:cNvCxnSpPr>
          <p:nvPr/>
        </p:nvCxnSpPr>
        <p:spPr>
          <a:xfrm>
            <a:off x="6238428" y="4831364"/>
            <a:ext cx="543790" cy="68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82218" y="532913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result:fn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0" y="1268760"/>
            <a:ext cx="1051316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在</a:t>
            </a:r>
            <a:r>
              <a:rPr lang="en-US" altLang="zh-CN" sz="1800" dirty="0"/>
              <a:t>outer</a:t>
            </a:r>
            <a:r>
              <a:rPr lang="zh-CN" altLang="en-US" sz="1800" dirty="0"/>
              <a:t>函数执行结束前把</a:t>
            </a:r>
            <a:r>
              <a:rPr lang="en-US" altLang="zh-CN" sz="1800" dirty="0"/>
              <a:t>inner</a:t>
            </a:r>
            <a:r>
              <a:rPr lang="zh-CN" altLang="en-US" sz="1800" dirty="0"/>
              <a:t>函数抛出，并且把</a:t>
            </a:r>
            <a:r>
              <a:rPr lang="en-US" altLang="zh-CN" sz="1800" dirty="0"/>
              <a:t>inner</a:t>
            </a:r>
            <a:r>
              <a:rPr lang="zh-CN" altLang="en-US" sz="1800" dirty="0"/>
              <a:t>函数赋值给</a:t>
            </a:r>
            <a:r>
              <a:rPr lang="en-US" altLang="zh-CN" sz="1800" dirty="0"/>
              <a:t>result,</a:t>
            </a:r>
            <a:r>
              <a:rPr lang="zh-CN" altLang="en-US" sz="1800" dirty="0"/>
              <a:t>所以</a:t>
            </a:r>
            <a:r>
              <a:rPr lang="en-US" altLang="zh-CN" sz="1800" dirty="0"/>
              <a:t>result===inner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inner</a:t>
            </a:r>
            <a:r>
              <a:rPr lang="zh-CN" altLang="en-US" sz="1800" dirty="0"/>
              <a:t>函数执行时：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2854052" y="2348880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[[scope]]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1627" y="234931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AO(outer)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11627" y="271863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3872" y="2348880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inner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2386000" y="2533758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4006180" y="2533758"/>
            <a:ext cx="505447" cy="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006180" y="2533758"/>
            <a:ext cx="505447" cy="36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5994" y="2137024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b:3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55994" y="250634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inner:fn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5663755" y="2321902"/>
            <a:ext cx="492239" cy="2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12" idx="1"/>
          </p:cNvCxnSpPr>
          <p:nvPr/>
        </p:nvCxnSpPr>
        <p:spPr>
          <a:xfrm>
            <a:off x="5663755" y="2534193"/>
            <a:ext cx="492239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21" idx="1"/>
          </p:cNvCxnSpPr>
          <p:nvPr/>
        </p:nvCxnSpPr>
        <p:spPr>
          <a:xfrm>
            <a:off x="5663755" y="2903514"/>
            <a:ext cx="492239" cy="65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55994" y="300411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outer:fn</a:t>
            </a:r>
            <a:endParaRPr lang="en-US" altLang="zh-CN" dirty="0"/>
          </a:p>
        </p:txBody>
      </p:sp>
      <p:cxnSp>
        <p:nvCxnSpPr>
          <p:cNvPr id="18" name="直接箭头连接符 17"/>
          <p:cNvCxnSpPr>
            <a:stCxn id="6" idx="3"/>
            <a:endCxn id="17" idx="1"/>
          </p:cNvCxnSpPr>
          <p:nvPr/>
        </p:nvCxnSpPr>
        <p:spPr>
          <a:xfrm>
            <a:off x="5663755" y="2903514"/>
            <a:ext cx="492239" cy="2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55994" y="337343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result:fn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4511627" y="198692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AO(inner)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4" idx="3"/>
            <a:endCxn id="19" idx="1"/>
          </p:cNvCxnSpPr>
          <p:nvPr/>
        </p:nvCxnSpPr>
        <p:spPr>
          <a:xfrm flipV="1">
            <a:off x="4006180" y="2171805"/>
            <a:ext cx="505447" cy="3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0" y="1268760"/>
            <a:ext cx="1051316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在</a:t>
            </a:r>
            <a:r>
              <a:rPr lang="en-US" altLang="zh-CN" sz="1800" dirty="0"/>
              <a:t>outer</a:t>
            </a:r>
            <a:r>
              <a:rPr lang="zh-CN" altLang="en-US" sz="1800" dirty="0"/>
              <a:t>函数执行结束前把</a:t>
            </a:r>
            <a:r>
              <a:rPr lang="en-US" altLang="zh-CN" sz="1800" dirty="0"/>
              <a:t>inner</a:t>
            </a:r>
            <a:r>
              <a:rPr lang="zh-CN" altLang="en-US" sz="1800" dirty="0"/>
              <a:t>函数抛出，并且把</a:t>
            </a:r>
            <a:r>
              <a:rPr lang="en-US" altLang="zh-CN" sz="1800" dirty="0"/>
              <a:t>inner</a:t>
            </a:r>
            <a:r>
              <a:rPr lang="zh-CN" altLang="en-US" sz="1800" dirty="0"/>
              <a:t>函数赋值给</a:t>
            </a:r>
            <a:r>
              <a:rPr lang="en-US" altLang="zh-CN" sz="1800" dirty="0"/>
              <a:t>result,</a:t>
            </a:r>
            <a:r>
              <a:rPr lang="zh-CN" altLang="en-US" sz="1800" dirty="0"/>
              <a:t>所以</a:t>
            </a:r>
            <a:r>
              <a:rPr lang="en-US" altLang="zh-CN" sz="1800" dirty="0"/>
              <a:t>result===inner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   inner</a:t>
            </a:r>
            <a:r>
              <a:rPr lang="zh-CN" altLang="en-US" sz="1800" dirty="0"/>
              <a:t>函数执行时：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2854052" y="2348880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[[scope]]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1627" y="234931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AO(outer)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11627" y="271863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3872" y="2348880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inner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2386000" y="2533758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4006180" y="2533758"/>
            <a:ext cx="505447" cy="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006180" y="2533758"/>
            <a:ext cx="505447" cy="36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5994" y="2137024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b:3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55994" y="250634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inner:fn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5663755" y="2321902"/>
            <a:ext cx="492239" cy="2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12" idx="1"/>
          </p:cNvCxnSpPr>
          <p:nvPr/>
        </p:nvCxnSpPr>
        <p:spPr>
          <a:xfrm>
            <a:off x="5663755" y="2534193"/>
            <a:ext cx="492239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21" idx="1"/>
          </p:cNvCxnSpPr>
          <p:nvPr/>
        </p:nvCxnSpPr>
        <p:spPr>
          <a:xfrm>
            <a:off x="5663755" y="2903514"/>
            <a:ext cx="492239" cy="65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55994" y="300411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outer:fn</a:t>
            </a:r>
            <a:endParaRPr lang="en-US" altLang="zh-CN" dirty="0"/>
          </a:p>
        </p:txBody>
      </p:sp>
      <p:cxnSp>
        <p:nvCxnSpPr>
          <p:cNvPr id="18" name="直接箭头连接符 17"/>
          <p:cNvCxnSpPr>
            <a:stCxn id="6" idx="3"/>
            <a:endCxn id="17" idx="1"/>
          </p:cNvCxnSpPr>
          <p:nvPr/>
        </p:nvCxnSpPr>
        <p:spPr>
          <a:xfrm>
            <a:off x="5663755" y="2903514"/>
            <a:ext cx="492239" cy="2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55994" y="337343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result:fn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4511627" y="198692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AO(inner)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4" idx="3"/>
            <a:endCxn id="19" idx="1"/>
          </p:cNvCxnSpPr>
          <p:nvPr/>
        </p:nvCxnSpPr>
        <p:spPr>
          <a:xfrm flipV="1">
            <a:off x="4006180" y="2171805"/>
            <a:ext cx="505447" cy="3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836" y="2132856"/>
            <a:ext cx="10369152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什么是闭包：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当内部函数被保存在外部时，由于内部函数的作用域链上存在内部函数创建时的环境</a:t>
            </a:r>
            <a:r>
              <a:rPr lang="en-US" altLang="zh-CN" sz="1800" dirty="0"/>
              <a:t>(</a:t>
            </a:r>
            <a:r>
              <a:rPr lang="zh-CN" altLang="en-US" sz="1800" dirty="0"/>
              <a:t>即父级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函数和祖先函数的</a:t>
            </a:r>
            <a:r>
              <a:rPr lang="en-US" altLang="zh-CN" sz="1800" dirty="0"/>
              <a:t>AO</a:t>
            </a:r>
            <a:r>
              <a:rPr lang="zh-CN" altLang="en-US" sz="1800" dirty="0"/>
              <a:t>对象，全局对象</a:t>
            </a:r>
            <a:r>
              <a:rPr lang="en-US" altLang="zh-CN" sz="1800" dirty="0"/>
              <a:t>GO)</a:t>
            </a:r>
            <a:r>
              <a:rPr lang="zh-CN" altLang="en-US" sz="1800" dirty="0"/>
              <a:t>，导致内部函数可以顺着作用域链寻找变量，所以形成了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闭包，同时内部函数的作用域链上</a:t>
            </a:r>
            <a:r>
              <a:rPr lang="en-US" altLang="zh-CN" sz="1800" dirty="0"/>
              <a:t>(</a:t>
            </a:r>
            <a:r>
              <a:rPr lang="zh-CN" altLang="en-US" sz="1800" dirty="0"/>
              <a:t>即父级函数和祖先函数的</a:t>
            </a:r>
            <a:r>
              <a:rPr lang="en-US" altLang="zh-CN" sz="1800" dirty="0"/>
              <a:t>AO</a:t>
            </a:r>
            <a:r>
              <a:rPr lang="zh-CN" altLang="en-US" sz="1800" dirty="0"/>
              <a:t>对象，全局对象</a:t>
            </a:r>
            <a:r>
              <a:rPr lang="en-US" altLang="zh-CN" sz="1800" dirty="0"/>
              <a:t>GO)</a:t>
            </a:r>
            <a:r>
              <a:rPr lang="zh-CN" altLang="en-US" sz="1800" dirty="0"/>
              <a:t>无法被垃圾回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收机制回收，导致了内存泄漏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924" y="1052736"/>
            <a:ext cx="748883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闭包的用处：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1.</a:t>
            </a:r>
            <a:r>
              <a:rPr lang="zh-CN" altLang="en-US" sz="1800" dirty="0"/>
              <a:t>实现累加器</a:t>
            </a:r>
            <a:r>
              <a:rPr lang="en-US" altLang="zh-CN" sz="1800" dirty="0"/>
              <a:t>	===&gt;</a:t>
            </a:r>
            <a:r>
              <a:rPr lang="zh-CN" altLang="en-US" sz="1800" dirty="0"/>
              <a:t>对父级函数内部变量的操作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2.</a:t>
            </a:r>
            <a:r>
              <a:rPr lang="zh-CN" altLang="en-US" sz="1800" dirty="0"/>
              <a:t>可以做缓存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3.</a:t>
            </a:r>
            <a:r>
              <a:rPr lang="zh-CN" altLang="en-US" sz="1800" dirty="0"/>
              <a:t>构建模块化实例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4.</a:t>
            </a:r>
            <a:r>
              <a:rPr lang="zh-CN" altLang="en-US" sz="1800" dirty="0"/>
              <a:t>对象的变量私有化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980728"/>
            <a:ext cx="1051316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示例：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 algn="r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这两个程序在控制台中打印的结果分别是什么？</a:t>
            </a:r>
            <a:r>
              <a:rPr lang="en-US" altLang="zh-CN" sz="1800" dirty="0"/>
              <a:t>			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964" y="1556792"/>
            <a:ext cx="3009524" cy="2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549309"/>
            <a:ext cx="2942857" cy="28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268760"/>
            <a:ext cx="9505056" cy="439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立即执行函数：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(1)</a:t>
            </a:r>
            <a:r>
              <a:rPr lang="zh-CN" altLang="en-US" sz="1800" dirty="0"/>
              <a:t>立即执行函数是一次性的，在执行一次后，</a:t>
            </a:r>
            <a:r>
              <a:rPr lang="en-US" altLang="zh-CN" sz="1800" dirty="0"/>
              <a:t>AO</a:t>
            </a:r>
            <a:r>
              <a:rPr lang="zh-CN" altLang="en-US" sz="1800" dirty="0"/>
              <a:t>对象立马被销毁，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   </a:t>
            </a:r>
            <a:r>
              <a:rPr lang="zh-CN" altLang="en-US" sz="1800" dirty="0"/>
              <a:t>不能重复使用，一般用在初始化工作。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(2)</a:t>
            </a:r>
            <a:r>
              <a:rPr lang="zh-CN" altLang="en-US" sz="1800" dirty="0"/>
              <a:t>只有函数表达式才可以被立即执行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(3)+  -  !  ~  </a:t>
            </a:r>
            <a:r>
              <a:rPr lang="zh-CN" altLang="en-US" sz="1800" dirty="0"/>
              <a:t>等移位符可以把函数声明变成函数表达式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(4)</a:t>
            </a:r>
            <a:r>
              <a:rPr lang="zh-CN" altLang="en-US" sz="1800" dirty="0"/>
              <a:t>函数表达式默认是匿名函数，即使函数表达式有名字，也会被系统当做匿名的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100" dirty="0"/>
              <a:t>					</a:t>
            </a:r>
            <a:r>
              <a:rPr lang="en-US" altLang="zh-CN" sz="2100" dirty="0">
                <a:sym typeface="Wingdings" panose="05000000000000000000" pitchFamily="2" charset="2"/>
              </a:rPr>
              <a:t>==&gt;	</a:t>
            </a:r>
            <a:r>
              <a:rPr lang="zh-CN" altLang="en-US" sz="2100" dirty="0"/>
              <a:t>这句代码会报错</a:t>
            </a:r>
            <a:endParaRPr lang="en-US" altLang="zh-CN" sz="21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004" y="4005064"/>
            <a:ext cx="3066667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8028" y="980728"/>
            <a:ext cx="604867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示例：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在控制台中打印的结果是什么？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想要实现预先打印的效果应该怎样实现？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412776"/>
            <a:ext cx="3257550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196752"/>
            <a:ext cx="8856984" cy="446449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什么是函数</a:t>
            </a:r>
            <a:r>
              <a:rPr lang="en-US" altLang="zh-CN" dirty="0"/>
              <a:t>		</a:t>
            </a:r>
            <a:r>
              <a:rPr lang="zh-CN" altLang="en-US" dirty="0"/>
              <a:t>多个参数作用出一个结果</a:t>
            </a:r>
            <a:endParaRPr lang="en-US" altLang="zh-CN" dirty="0"/>
          </a:p>
          <a:p>
            <a:pPr lvl="2"/>
            <a:r>
              <a:rPr lang="zh-CN" altLang="en-US" dirty="0"/>
              <a:t>函数是可以实现相应功能的方法</a:t>
            </a:r>
            <a:endParaRPr lang="en-US" altLang="zh-CN" dirty="0"/>
          </a:p>
          <a:p>
            <a:pPr lvl="1"/>
            <a:r>
              <a:rPr lang="zh-CN" altLang="en-US" dirty="0"/>
              <a:t>函数的特点</a:t>
            </a:r>
            <a:endParaRPr lang="en-US" altLang="zh-CN" dirty="0"/>
          </a:p>
          <a:p>
            <a:pPr lvl="2"/>
            <a:r>
              <a:rPr lang="zh-CN" altLang="en-US" dirty="0"/>
              <a:t>可以被重复使用</a:t>
            </a:r>
            <a:endParaRPr lang="en-US" altLang="zh-CN" dirty="0"/>
          </a:p>
          <a:p>
            <a:pPr lvl="2"/>
            <a:r>
              <a:rPr lang="zh-CN" altLang="en-US" dirty="0"/>
              <a:t>高内聚 低耦合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函数定义的两种方式</a:t>
            </a:r>
            <a:endParaRPr lang="en-US" altLang="zh-CN" dirty="0"/>
          </a:p>
          <a:p>
            <a:pPr lvl="2"/>
            <a:r>
              <a:rPr lang="en-US" altLang="zh-CN" dirty="0"/>
              <a:t>function </a:t>
            </a:r>
            <a:r>
              <a:rPr lang="en-US" altLang="zh-CN" dirty="0" err="1"/>
              <a:t>fn</a:t>
            </a:r>
            <a:r>
              <a:rPr lang="en-US" altLang="zh-CN" dirty="0"/>
              <a:t>(){			===&gt;</a:t>
            </a:r>
            <a:r>
              <a:rPr lang="zh-CN" altLang="en-US" dirty="0"/>
              <a:t>函数声明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函数体；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  <a:p>
            <a:pPr lvl="2"/>
            <a:r>
              <a:rPr lang="en-US" altLang="zh-CN" dirty="0"/>
              <a:t>var </a:t>
            </a:r>
            <a:r>
              <a:rPr lang="en-US" altLang="zh-CN" dirty="0" err="1"/>
              <a:t>fn</a:t>
            </a:r>
            <a:r>
              <a:rPr lang="en-US" altLang="zh-CN" dirty="0"/>
              <a:t> = function(){}		=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匿名函数表达式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常用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var </a:t>
            </a:r>
            <a:r>
              <a:rPr lang="en-US" altLang="zh-CN" dirty="0" err="1">
                <a:sym typeface="Wingdings" panose="05000000000000000000" pitchFamily="2" charset="2"/>
              </a:rPr>
              <a:t>fn</a:t>
            </a:r>
            <a:r>
              <a:rPr lang="en-US" altLang="zh-CN" dirty="0">
                <a:sym typeface="Wingdings" panose="05000000000000000000" pitchFamily="2" charset="2"/>
              </a:rPr>
              <a:t> = function </a:t>
            </a:r>
            <a:r>
              <a:rPr lang="zh-CN" altLang="en-US" dirty="0">
                <a:sym typeface="Wingdings" panose="05000000000000000000" pitchFamily="2" charset="2"/>
              </a:rPr>
              <a:t>函数名</a:t>
            </a:r>
            <a:r>
              <a:rPr lang="en-US" altLang="zh-CN" dirty="0">
                <a:sym typeface="Wingdings" panose="05000000000000000000" pitchFamily="2" charset="2"/>
              </a:rPr>
              <a:t>(){}	===&gt;</a:t>
            </a:r>
            <a:r>
              <a:rPr lang="zh-CN" altLang="en-US" dirty="0">
                <a:sym typeface="Wingdings" panose="05000000000000000000" pitchFamily="2" charset="2"/>
              </a:rPr>
              <a:t>具</a:t>
            </a:r>
            <a:r>
              <a:rPr lang="zh-CN" altLang="en-US" dirty="0">
                <a:sym typeface="Wingdings" panose="05000000000000000000" pitchFamily="2" charset="2"/>
              </a:rPr>
              <a:t>名函数表达式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868" y="1376772"/>
            <a:ext cx="9793088" cy="410445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函数的属性</a:t>
            </a:r>
            <a:endParaRPr lang="en-US" altLang="zh-CN" sz="2000" dirty="0"/>
          </a:p>
          <a:p>
            <a:pPr lvl="1"/>
            <a:r>
              <a:rPr lang="en-US" altLang="zh-CN" sz="1800" dirty="0"/>
              <a:t>fn.name</a:t>
            </a:r>
            <a:r>
              <a:rPr lang="zh-CN" altLang="en-US" sz="1800" dirty="0"/>
              <a:t>这个属性储存了函数的名字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fn.length</a:t>
            </a:r>
            <a:r>
              <a:rPr lang="zh-CN" altLang="en-US" sz="1800" dirty="0"/>
              <a:t>这个属性储存了函数的形参个数</a:t>
            </a:r>
            <a:endParaRPr lang="en-US" altLang="zh-CN" sz="1800" dirty="0"/>
          </a:p>
          <a:p>
            <a:pPr marL="301625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函数的参数</a:t>
            </a:r>
            <a:endParaRPr lang="en-US" altLang="zh-CN" sz="2000" dirty="0"/>
          </a:p>
          <a:p>
            <a:pPr lvl="1"/>
            <a:r>
              <a:rPr lang="zh-CN" altLang="en-US" sz="1800" dirty="0"/>
              <a:t>形式参数</a:t>
            </a:r>
            <a:r>
              <a:rPr lang="en-US" altLang="zh-CN" sz="1800" dirty="0"/>
              <a:t>		</a:t>
            </a:r>
            <a:r>
              <a:rPr lang="en-US" altLang="zh-CN" sz="1800" dirty="0">
                <a:sym typeface="Wingdings" panose="05000000000000000000" pitchFamily="2" charset="2"/>
              </a:rPr>
              <a:t>==&gt;</a:t>
            </a:r>
            <a:r>
              <a:rPr lang="zh-CN" altLang="en-US" sz="1800" dirty="0">
                <a:sym typeface="Wingdings" panose="05000000000000000000" pitchFamily="2" charset="2"/>
              </a:rPr>
              <a:t>形参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>
                <a:sym typeface="Wingdings" panose="05000000000000000000" pitchFamily="2" charset="2"/>
              </a:rPr>
              <a:t>实际参数</a:t>
            </a:r>
            <a:r>
              <a:rPr lang="en-US" altLang="zh-CN" sz="1800" dirty="0">
                <a:sym typeface="Wingdings" panose="05000000000000000000" pitchFamily="2" charset="2"/>
              </a:rPr>
              <a:t>		==&gt;</a:t>
            </a:r>
            <a:r>
              <a:rPr lang="zh-CN" altLang="en-US" sz="1800" dirty="0">
                <a:sym typeface="Wingdings" panose="05000000000000000000" pitchFamily="2" charset="2"/>
              </a:rPr>
              <a:t>实参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>
                <a:sym typeface="Wingdings" panose="05000000000000000000" pitchFamily="2" charset="2"/>
              </a:rPr>
              <a:t>实参列表</a:t>
            </a:r>
            <a:r>
              <a:rPr lang="en-US" altLang="zh-CN" sz="1800" dirty="0">
                <a:sym typeface="Wingdings" panose="05000000000000000000" pitchFamily="2" charset="2"/>
              </a:rPr>
              <a:t>		==&gt;arguments</a:t>
            </a:r>
            <a:r>
              <a:rPr lang="zh-CN" altLang="en-US" sz="1800" dirty="0">
                <a:sym typeface="Wingdings" panose="05000000000000000000" pitchFamily="2" charset="2"/>
              </a:rPr>
              <a:t>是一个类数组，用来储存所有的实参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>
                <a:sym typeface="Wingdings" panose="05000000000000000000" pitchFamily="2" charset="2"/>
              </a:rPr>
              <a:t>函数的形参和实参个数可以不相等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/>
              <a:t>函数的形参和</a:t>
            </a:r>
            <a:r>
              <a:rPr lang="en-US" altLang="zh-CN" sz="1800" dirty="0"/>
              <a:t>arguments</a:t>
            </a:r>
            <a:r>
              <a:rPr lang="zh-CN" altLang="en-US" sz="1800" dirty="0"/>
              <a:t>是相互映射的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124744"/>
            <a:ext cx="9073008" cy="496855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函数执行结束</a:t>
            </a:r>
            <a:endParaRPr lang="en-US" altLang="zh-CN" sz="2000" dirty="0"/>
          </a:p>
          <a:p>
            <a:pPr lvl="1"/>
            <a:r>
              <a:rPr lang="zh-CN" altLang="en-US" sz="1800" dirty="0"/>
              <a:t>默认情况下，程序在函数的最后一句隐式添加</a:t>
            </a:r>
            <a:r>
              <a:rPr lang="en-US" altLang="zh-CN" sz="1800" dirty="0"/>
              <a:t>return undefined</a:t>
            </a:r>
            <a:endParaRPr lang="en-US" altLang="zh-CN" sz="1800" dirty="0"/>
          </a:p>
          <a:p>
            <a:pPr lvl="1"/>
            <a:r>
              <a:rPr lang="en-US" altLang="zh-CN" sz="1800" dirty="0"/>
              <a:t>return undefined</a:t>
            </a:r>
            <a:r>
              <a:rPr lang="zh-CN" altLang="en-US" sz="1800" dirty="0"/>
              <a:t>有两个作用</a:t>
            </a:r>
            <a:endParaRPr lang="en-US" altLang="zh-CN" sz="1800" dirty="0"/>
          </a:p>
          <a:p>
            <a:pPr lvl="2"/>
            <a:r>
              <a:rPr lang="zh-CN" altLang="en-US" sz="1600" dirty="0"/>
              <a:t>表示函数执行结束了</a:t>
            </a:r>
            <a:endParaRPr lang="en-US" altLang="zh-CN" sz="1600" dirty="0"/>
          </a:p>
          <a:p>
            <a:pPr lvl="2"/>
            <a:r>
              <a:rPr lang="zh-CN" altLang="en-US" sz="1600" dirty="0"/>
              <a:t>函数在结束时抛出一个值，值是</a:t>
            </a:r>
            <a:r>
              <a:rPr lang="en-US" altLang="zh-CN" sz="1600" dirty="0"/>
              <a:t>undefined</a:t>
            </a:r>
            <a:endParaRPr lang="en-US" altLang="zh-CN" sz="1600" dirty="0"/>
          </a:p>
          <a:p>
            <a:pPr marL="603250" lvl="2" indent="0">
              <a:buNone/>
            </a:pPr>
            <a:endParaRPr lang="en-US" altLang="zh-CN" sz="1600" dirty="0"/>
          </a:p>
          <a:p>
            <a:r>
              <a:rPr lang="zh-CN" altLang="en-US" sz="2200" dirty="0"/>
              <a:t>什么是递归</a:t>
            </a:r>
            <a:endParaRPr lang="en-US" altLang="zh-CN" sz="2200" dirty="0"/>
          </a:p>
          <a:p>
            <a:pPr lvl="1"/>
            <a:r>
              <a:rPr lang="zh-CN" altLang="en-US" sz="1800" dirty="0"/>
              <a:t>函数内部又调用了函数自身，我们把这种情况叫做递归</a:t>
            </a:r>
            <a:endParaRPr lang="en-US" altLang="zh-CN" sz="1800" dirty="0"/>
          </a:p>
          <a:p>
            <a:pPr lvl="1"/>
            <a:r>
              <a:rPr lang="zh-CN" altLang="en-US" sz="1800" dirty="0"/>
              <a:t>用递归实现以下需求</a:t>
            </a:r>
            <a:endParaRPr lang="en-US" altLang="zh-CN" sz="1800" dirty="0"/>
          </a:p>
          <a:p>
            <a:pPr lvl="2"/>
            <a:r>
              <a:rPr lang="zh-CN" altLang="en-US" sz="1600" dirty="0"/>
              <a:t>求</a:t>
            </a:r>
            <a:r>
              <a:rPr lang="en-US" altLang="zh-CN" sz="1600" dirty="0"/>
              <a:t>1-100</a:t>
            </a:r>
            <a:r>
              <a:rPr lang="zh-CN" altLang="en-US" sz="1600" dirty="0"/>
              <a:t>之内的所有偶数和</a:t>
            </a:r>
            <a:endParaRPr lang="en-US" altLang="zh-CN" sz="1600" dirty="0"/>
          </a:p>
          <a:p>
            <a:pPr lvl="2"/>
            <a:r>
              <a:rPr lang="zh-CN" altLang="en-US" sz="1600" dirty="0"/>
              <a:t>求</a:t>
            </a:r>
            <a:r>
              <a:rPr lang="en-US" altLang="zh-CN" sz="1600" dirty="0"/>
              <a:t>n</a:t>
            </a:r>
            <a:r>
              <a:rPr lang="zh-CN" altLang="en-US" sz="1600" dirty="0"/>
              <a:t>的阶乘</a:t>
            </a:r>
            <a:endParaRPr lang="en-US" altLang="zh-CN" sz="1600" dirty="0"/>
          </a:p>
          <a:p>
            <a:pPr lvl="2"/>
            <a:r>
              <a:rPr lang="zh-CN" altLang="en-US" sz="1600" dirty="0"/>
              <a:t>求</a:t>
            </a:r>
            <a:r>
              <a:rPr lang="en-US" altLang="zh-CN" sz="1600" dirty="0"/>
              <a:t>1-100</a:t>
            </a:r>
            <a:r>
              <a:rPr lang="zh-CN" altLang="en-US" sz="1600" dirty="0"/>
              <a:t>之内所有能被</a:t>
            </a:r>
            <a:r>
              <a:rPr lang="en-US" altLang="zh-CN" sz="1600" dirty="0"/>
              <a:t>3</a:t>
            </a:r>
            <a:r>
              <a:rPr lang="zh-CN" altLang="en-US" sz="1600" dirty="0"/>
              <a:t>并且被</a:t>
            </a:r>
            <a:r>
              <a:rPr lang="en-US" altLang="zh-CN" sz="1600" dirty="0"/>
              <a:t>5</a:t>
            </a:r>
            <a:r>
              <a:rPr lang="zh-CN" altLang="en-US" sz="1600" dirty="0"/>
              <a:t>整除的数字之和</a:t>
            </a:r>
            <a:endParaRPr lang="en-US" altLang="zh-CN" sz="1600" dirty="0"/>
          </a:p>
          <a:p>
            <a:pPr lvl="2"/>
            <a:r>
              <a:rPr lang="zh-CN" altLang="en-US" sz="1600" dirty="0"/>
              <a:t>斐波那契数列  </a:t>
            </a:r>
            <a:r>
              <a:rPr lang="en-US" altLang="zh-CN" sz="1600" dirty="0"/>
              <a:t>1 1 2 3 5 8 13</a:t>
            </a:r>
            <a:endParaRPr lang="en-US" altLang="zh-CN" sz="1600" dirty="0"/>
          </a:p>
          <a:p>
            <a:pPr lvl="2"/>
            <a:endParaRPr lang="en-US" altLang="zh-CN" sz="14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700808"/>
            <a:ext cx="9001000" cy="38884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作用域</a:t>
            </a:r>
            <a:r>
              <a:rPr lang="en-US" altLang="zh-CN" sz="2000" dirty="0"/>
              <a:t>		===&gt;Js</a:t>
            </a:r>
            <a:r>
              <a:rPr lang="zh-CN" altLang="en-US" sz="2000" dirty="0"/>
              <a:t>代码执行的环境</a:t>
            </a:r>
            <a:endParaRPr lang="en-US" altLang="zh-CN" sz="2000" dirty="0"/>
          </a:p>
          <a:p>
            <a:pPr lvl="1"/>
            <a:r>
              <a:rPr lang="zh-CN" altLang="en-US" sz="1800" dirty="0"/>
              <a:t>全局作用域</a:t>
            </a:r>
            <a:endParaRPr lang="en-US" altLang="zh-CN" sz="1800" dirty="0"/>
          </a:p>
          <a:p>
            <a:pPr lvl="2"/>
            <a:r>
              <a:rPr lang="zh-CN" altLang="en-US" sz="1600" dirty="0"/>
              <a:t>所有在</a:t>
            </a:r>
            <a:r>
              <a:rPr lang="en-US" altLang="zh-CN" sz="1600" dirty="0"/>
              <a:t>script</a:t>
            </a:r>
            <a:r>
              <a:rPr lang="zh-CN" altLang="en-US" sz="1600" dirty="0"/>
              <a:t>标签里面的代码，都处在全局作用域中</a:t>
            </a:r>
            <a:endParaRPr lang="en-US" altLang="zh-CN" sz="1600" dirty="0"/>
          </a:p>
          <a:p>
            <a:pPr lvl="2"/>
            <a:r>
              <a:rPr lang="zh-CN" altLang="en-US" sz="1600" dirty="0"/>
              <a:t>全局作用域在页面打开时创建全局对象</a:t>
            </a:r>
            <a:r>
              <a:rPr lang="en-US" altLang="zh-CN" sz="1600" dirty="0"/>
              <a:t>GO(window</a:t>
            </a:r>
            <a:r>
              <a:rPr lang="zh-CN" altLang="en-US" sz="1600" dirty="0"/>
              <a:t>对象</a:t>
            </a:r>
            <a:r>
              <a:rPr lang="en-US" altLang="zh-CN" sz="1600" dirty="0"/>
              <a:t>)</a:t>
            </a:r>
            <a:r>
              <a:rPr lang="zh-CN" altLang="en-US" sz="1600" dirty="0"/>
              <a:t>，页面关闭时销毁</a:t>
            </a:r>
            <a:r>
              <a:rPr lang="en-US" altLang="zh-CN" sz="1600" dirty="0"/>
              <a:t>GO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lvl="2"/>
            <a:r>
              <a:rPr lang="zh-CN" altLang="en-US" sz="1600" dirty="0"/>
              <a:t>全局作用域中的变量是</a:t>
            </a:r>
            <a:r>
              <a:rPr lang="en-US" altLang="zh-CN" sz="1600" dirty="0"/>
              <a:t>GO</a:t>
            </a:r>
            <a:r>
              <a:rPr lang="zh-CN" altLang="en-US" sz="1600" dirty="0"/>
              <a:t>对象的属性名，变量的值是</a:t>
            </a:r>
            <a:r>
              <a:rPr lang="en-US" altLang="zh-CN" sz="1600" dirty="0"/>
              <a:t>GO</a:t>
            </a:r>
            <a:r>
              <a:rPr lang="zh-CN" altLang="en-US" sz="1600" dirty="0"/>
              <a:t>对象的属性值</a:t>
            </a:r>
            <a:endParaRPr lang="en-US" altLang="zh-CN" sz="1600" dirty="0"/>
          </a:p>
          <a:p>
            <a:pPr lvl="1"/>
            <a:r>
              <a:rPr lang="zh-CN" altLang="en-US" dirty="0"/>
              <a:t>函数作用域</a:t>
            </a:r>
            <a:endParaRPr lang="en-US" altLang="zh-CN" dirty="0"/>
          </a:p>
          <a:p>
            <a:pPr lvl="2"/>
            <a:r>
              <a:rPr lang="zh-CN" altLang="en-US" dirty="0"/>
              <a:t>所有在函数里面的代码，都处在函数作用域中</a:t>
            </a:r>
            <a:endParaRPr lang="en-US" altLang="zh-CN" dirty="0"/>
          </a:p>
          <a:p>
            <a:pPr lvl="2"/>
            <a:r>
              <a:rPr lang="zh-CN" altLang="en-US" dirty="0"/>
              <a:t>函数作用域在函数执行时创建</a:t>
            </a:r>
            <a:r>
              <a:rPr lang="en-US" altLang="zh-CN" dirty="0"/>
              <a:t>AO</a:t>
            </a:r>
            <a:r>
              <a:rPr lang="zh-CN" altLang="en-US" dirty="0"/>
              <a:t>对象，在函数结束时销毁</a:t>
            </a:r>
            <a:r>
              <a:rPr lang="en-US" altLang="zh-CN" dirty="0"/>
              <a:t>AO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函数作用域中的变量是</a:t>
            </a:r>
            <a:r>
              <a:rPr lang="en-US" altLang="zh-CN" dirty="0"/>
              <a:t>AO</a:t>
            </a:r>
            <a:r>
              <a:rPr lang="zh-CN" altLang="en-US" dirty="0"/>
              <a:t>对象的属性名，变量的值是</a:t>
            </a:r>
            <a:r>
              <a:rPr lang="en-US" altLang="zh-CN" dirty="0"/>
              <a:t>AO</a:t>
            </a:r>
            <a:r>
              <a:rPr lang="zh-CN" altLang="en-US" dirty="0"/>
              <a:t>对象的属性值</a:t>
            </a:r>
            <a:endParaRPr lang="en-US" altLang="zh-CN" dirty="0"/>
          </a:p>
          <a:p>
            <a:pPr lvl="2"/>
            <a:r>
              <a:rPr lang="zh-CN" altLang="en-US" dirty="0"/>
              <a:t>当下一次执行函数时，会创建全新的</a:t>
            </a:r>
            <a:r>
              <a:rPr lang="en-US" altLang="zh-CN" dirty="0"/>
              <a:t>A0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1340768"/>
            <a:ext cx="9433048" cy="4176464"/>
          </a:xfrm>
        </p:spPr>
        <p:txBody>
          <a:bodyPr>
            <a:normAutofit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解释引擎执行</a:t>
            </a:r>
            <a:r>
              <a:rPr lang="en-US" altLang="zh-CN" dirty="0" err="1"/>
              <a:t>js</a:t>
            </a:r>
            <a:r>
              <a:rPr lang="zh-CN" altLang="en-US" dirty="0"/>
              <a:t>代码的步骤</a:t>
            </a:r>
            <a:endParaRPr lang="en-US" altLang="zh-CN" dirty="0"/>
          </a:p>
          <a:p>
            <a:pPr lvl="1"/>
            <a:r>
              <a:rPr lang="zh-CN" altLang="en-US" dirty="0"/>
              <a:t>语法分析</a:t>
            </a:r>
            <a:r>
              <a:rPr lang="en-US" altLang="zh-CN" dirty="0"/>
              <a:t>	</a:t>
            </a:r>
            <a:endParaRPr lang="en-US" altLang="zh-CN" dirty="0"/>
          </a:p>
          <a:p>
            <a:pPr lvl="2"/>
            <a:r>
              <a:rPr lang="en-US" altLang="zh-CN" dirty="0"/>
              <a:t>Js</a:t>
            </a:r>
            <a:r>
              <a:rPr lang="zh-CN" altLang="en-US" dirty="0"/>
              <a:t>解释引擎会先扫描所有的</a:t>
            </a:r>
            <a:r>
              <a:rPr lang="en-US" altLang="zh-CN" dirty="0" err="1"/>
              <a:t>js</a:t>
            </a:r>
            <a:r>
              <a:rPr lang="zh-CN" altLang="en-US" dirty="0"/>
              <a:t>代码，查看代码有没有低级的语法错误，如果存在语法错误，则整个程序就不会执行</a:t>
            </a:r>
            <a:r>
              <a:rPr lang="en-US" altLang="zh-CN" dirty="0"/>
              <a:t>,</a:t>
            </a:r>
            <a:r>
              <a:rPr lang="zh-CN" altLang="en-US" dirty="0"/>
              <a:t>如果没有语法错误，则进入预编译阶段  </a:t>
            </a:r>
            <a:endParaRPr lang="en-US" altLang="zh-CN" dirty="0"/>
          </a:p>
          <a:p>
            <a:pPr lvl="2"/>
            <a:r>
              <a:rPr lang="zh-CN" altLang="en-US" dirty="0"/>
              <a:t>报错信息</a:t>
            </a:r>
            <a:r>
              <a:rPr lang="en-US" altLang="zh-CN" dirty="0"/>
              <a:t>:Uncaught </a:t>
            </a:r>
            <a:r>
              <a:rPr lang="en-US" altLang="zh-CN" dirty="0" err="1"/>
              <a:t>SyntaxError:Invalid</a:t>
            </a:r>
            <a:r>
              <a:rPr lang="en-US" altLang="zh-CN" dirty="0"/>
              <a:t> or unexpected token</a:t>
            </a:r>
            <a:r>
              <a:rPr lang="zh-CN" altLang="en-US" dirty="0"/>
              <a:t>表示语法错误</a:t>
            </a:r>
            <a:endParaRPr lang="en-US" altLang="zh-CN" dirty="0"/>
          </a:p>
          <a:p>
            <a:pPr lvl="1"/>
            <a:r>
              <a:rPr lang="zh-CN" altLang="en-US" dirty="0"/>
              <a:t>预编译四部曲</a:t>
            </a:r>
            <a:r>
              <a:rPr lang="en-US" altLang="zh-CN" dirty="0"/>
              <a:t>	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创建</a:t>
            </a:r>
            <a:r>
              <a:rPr lang="en-US" altLang="zh-CN" dirty="0"/>
              <a:t>AO</a:t>
            </a:r>
            <a:r>
              <a:rPr lang="zh-CN" altLang="en-US" dirty="0"/>
              <a:t>对象</a:t>
            </a:r>
            <a:r>
              <a:rPr lang="en-US" altLang="zh-CN" dirty="0"/>
              <a:t>	==&gt; Activation Object(</a:t>
            </a:r>
            <a:r>
              <a:rPr lang="zh-CN" altLang="en-US" dirty="0"/>
              <a:t>活动对象</a:t>
            </a:r>
            <a:r>
              <a:rPr lang="en-US" altLang="zh-CN" dirty="0"/>
              <a:t>)  </a:t>
            </a:r>
            <a:endParaRPr lang="en-US" altLang="zh-CN" dirty="0"/>
          </a:p>
          <a:p>
            <a:pPr lvl="2"/>
            <a:r>
              <a:rPr lang="zh-CN" altLang="en-US" dirty="0"/>
              <a:t>找到形参和变量，把形参和变量作为</a:t>
            </a:r>
            <a:r>
              <a:rPr lang="en-US" altLang="zh-CN" dirty="0"/>
              <a:t>AO</a:t>
            </a:r>
            <a:r>
              <a:rPr lang="zh-CN" altLang="en-US" dirty="0"/>
              <a:t>对象的属性名，值是</a:t>
            </a:r>
            <a:r>
              <a:rPr lang="en-US" altLang="zh-CN" dirty="0"/>
              <a:t>undefined</a:t>
            </a:r>
            <a:endParaRPr lang="en-US" altLang="zh-CN" dirty="0"/>
          </a:p>
          <a:p>
            <a:pPr lvl="2"/>
            <a:r>
              <a:rPr lang="zh-CN" altLang="en-US" dirty="0"/>
              <a:t>实参把值赋给形参</a:t>
            </a:r>
            <a:endParaRPr lang="en-US" altLang="zh-CN" dirty="0"/>
          </a:p>
          <a:p>
            <a:pPr lvl="2"/>
            <a:r>
              <a:rPr lang="zh-CN" altLang="en-US" dirty="0"/>
              <a:t>在函数中找到</a:t>
            </a:r>
            <a:r>
              <a:rPr lang="zh-CN" altLang="en-US" b="1" dirty="0">
                <a:solidFill>
                  <a:srgbClr val="FF0000"/>
                </a:solidFill>
              </a:rPr>
              <a:t>函数声明</a:t>
            </a:r>
            <a:r>
              <a:rPr lang="zh-CN" altLang="en-US" dirty="0"/>
              <a:t>，把函数名作为</a:t>
            </a:r>
            <a:r>
              <a:rPr lang="en-US" altLang="zh-CN" dirty="0"/>
              <a:t>AO</a:t>
            </a:r>
            <a:r>
              <a:rPr lang="zh-CN" altLang="en-US" dirty="0"/>
              <a:t>对象的属性名，值是函数体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28800"/>
            <a:ext cx="9145016" cy="4032448"/>
          </a:xfrm>
        </p:spPr>
        <p:txBody>
          <a:bodyPr>
            <a:normAutofit/>
          </a:bodyPr>
          <a:lstStyle/>
          <a:p>
            <a:pPr marL="0" indent="0" defTabSz="351790">
              <a:lnSpc>
                <a:spcPct val="120000"/>
              </a:lnSpc>
              <a:spcBef>
                <a:spcPts val="3800"/>
              </a:spcBef>
              <a:buNone/>
              <a:defRPr sz="3080">
                <a:effectLst/>
              </a:defRPr>
            </a:pPr>
            <a:r>
              <a:rPr lang="zh-CN" altLang="en-US" sz="1800" dirty="0"/>
              <a:t>函数是一个对象，其中有些属性我们可以访问，比如</a:t>
            </a:r>
            <a:r>
              <a:rPr lang="en-US" altLang="zh-CN" sz="1800" dirty="0" err="1"/>
              <a:t>name,length,arguments</a:t>
            </a:r>
            <a:r>
              <a:rPr lang="en-US" altLang="zh-CN" sz="1800" dirty="0"/>
              <a:t>.</a:t>
            </a:r>
            <a:r>
              <a:rPr lang="zh-CN" altLang="en-US" sz="1800" dirty="0"/>
              <a:t>但有些不可以，这些属性仅供</a:t>
            </a:r>
            <a:r>
              <a:rPr lang="en-US" altLang="zh-CN" sz="1800" dirty="0"/>
              <a:t>Js</a:t>
            </a:r>
            <a:r>
              <a:rPr lang="zh-CN" altLang="en-US" sz="1800" dirty="0"/>
              <a:t>解释引擎存取，</a:t>
            </a:r>
            <a:r>
              <a:rPr lang="en-US" altLang="zh-CN" sz="1800" dirty="0"/>
              <a:t>[[scope]]</a:t>
            </a:r>
            <a:r>
              <a:rPr lang="zh-CN" altLang="en-US" sz="1800" dirty="0"/>
              <a:t>就是其中一个。</a:t>
            </a:r>
            <a:r>
              <a:rPr lang="en-US" altLang="zh-CN" sz="1800" dirty="0"/>
              <a:t>[[scope]]</a:t>
            </a:r>
            <a:r>
              <a:rPr lang="zh-CN" altLang="en-US" sz="1800" dirty="0"/>
              <a:t>这个属性指的就是常说的作用域</a:t>
            </a:r>
            <a:r>
              <a:rPr lang="en-US" altLang="zh-CN" sz="1800" dirty="0"/>
              <a:t>,</a:t>
            </a:r>
            <a:r>
              <a:rPr lang="zh-CN" altLang="en-US" sz="1800" dirty="0"/>
              <a:t>其中存储了</a:t>
            </a:r>
            <a:r>
              <a:rPr lang="en-US" altLang="zh-CN" sz="1800" dirty="0"/>
              <a:t>AO</a:t>
            </a:r>
            <a:r>
              <a:rPr lang="zh-CN" altLang="en-US" sz="1800" dirty="0"/>
              <a:t>对象的集合。</a:t>
            </a:r>
            <a:endParaRPr lang="zh-CN" altLang="en-US" sz="1800" dirty="0"/>
          </a:p>
          <a:p>
            <a:pPr marL="0" indent="0" defTabSz="351790">
              <a:lnSpc>
                <a:spcPct val="120000"/>
              </a:lnSpc>
              <a:spcBef>
                <a:spcPts val="3800"/>
              </a:spcBef>
              <a:buNone/>
              <a:defRPr sz="3080">
                <a:effectLst/>
              </a:defRPr>
            </a:pPr>
            <a:r>
              <a:rPr lang="zh-CN" altLang="en-US" sz="1800" dirty="0"/>
              <a:t>作用域链：当函数执行时会生成</a:t>
            </a:r>
            <a:r>
              <a:rPr lang="en-US" altLang="zh-CN" sz="1800" dirty="0"/>
              <a:t>AO</a:t>
            </a:r>
            <a:r>
              <a:rPr lang="zh-CN" altLang="en-US" sz="1800" dirty="0"/>
              <a:t>对象，并且把这个</a:t>
            </a:r>
            <a:r>
              <a:rPr lang="en-US" altLang="zh-CN" sz="1800" dirty="0"/>
              <a:t>AO</a:t>
            </a:r>
            <a:r>
              <a:rPr lang="zh-CN" altLang="en-US" sz="1800" dirty="0"/>
              <a:t>对象放在</a:t>
            </a:r>
            <a:r>
              <a:rPr lang="en-US" altLang="zh-CN" sz="1800" dirty="0"/>
              <a:t>[[scope]]</a:t>
            </a:r>
            <a:r>
              <a:rPr lang="zh-CN" altLang="en-US" sz="1800" dirty="0"/>
              <a:t>的最顶端，和函数创建时的环境，形成链式结构，我们把这种链式结构叫做作用域链。</a:t>
            </a:r>
            <a:endParaRPr lang="en-US" altLang="zh-CN" sz="1800" dirty="0"/>
          </a:p>
          <a:p>
            <a:pPr marL="0" indent="0" defTabSz="351790">
              <a:lnSpc>
                <a:spcPct val="120000"/>
              </a:lnSpc>
              <a:spcBef>
                <a:spcPts val="3800"/>
              </a:spcBef>
              <a:buNone/>
              <a:defRPr sz="3080">
                <a:effectLst/>
              </a:defRPr>
            </a:pPr>
            <a:r>
              <a:rPr lang="zh-CN" altLang="en-US" sz="1800" b="1" dirty="0">
                <a:solidFill>
                  <a:srgbClr val="FF0000"/>
                </a:solidFill>
              </a:rPr>
              <a:t>作用域链 </a:t>
            </a:r>
            <a:r>
              <a:rPr lang="en-US" altLang="zh-CN" sz="1800" b="1" dirty="0">
                <a:solidFill>
                  <a:srgbClr val="FF0000"/>
                </a:solidFill>
              </a:rPr>
              <a:t>= </a:t>
            </a:r>
            <a:r>
              <a:rPr lang="zh-CN" altLang="en-US" sz="1800" b="1" dirty="0">
                <a:solidFill>
                  <a:srgbClr val="FF0000"/>
                </a:solidFill>
              </a:rPr>
              <a:t>函数执行时的</a:t>
            </a:r>
            <a:r>
              <a:rPr lang="en-US" altLang="zh-CN" sz="1800" b="1" dirty="0">
                <a:solidFill>
                  <a:srgbClr val="FF0000"/>
                </a:solidFill>
              </a:rPr>
              <a:t>AO</a:t>
            </a:r>
            <a:r>
              <a:rPr lang="zh-CN" altLang="en-US" sz="1800" b="1" dirty="0">
                <a:solidFill>
                  <a:srgbClr val="FF0000"/>
                </a:solidFill>
              </a:rPr>
              <a:t>对象 </a:t>
            </a:r>
            <a:r>
              <a:rPr lang="en-US" altLang="zh-CN" sz="1800" b="1" dirty="0">
                <a:solidFill>
                  <a:srgbClr val="FF0000"/>
                </a:solidFill>
              </a:rPr>
              <a:t>+ </a:t>
            </a:r>
            <a:r>
              <a:rPr lang="zh-CN" altLang="en-US" sz="1800" b="1" dirty="0">
                <a:solidFill>
                  <a:srgbClr val="FF0000"/>
                </a:solidFill>
              </a:rPr>
              <a:t>函数创建时的环境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 defTabSz="351790">
              <a:lnSpc>
                <a:spcPct val="120000"/>
              </a:lnSpc>
              <a:spcBef>
                <a:spcPts val="3800"/>
              </a:spcBef>
              <a:buNone/>
              <a:defRPr sz="3080">
                <a:effectLst/>
              </a:defRPr>
            </a:pPr>
            <a:r>
              <a:rPr lang="zh-CN" altLang="en-US" sz="1800" b="1" dirty="0">
                <a:solidFill>
                  <a:srgbClr val="FF0000"/>
                </a:solidFill>
              </a:rPr>
              <a:t>变量查找规则：沿着作用域链顶端，自上而下寻找变量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8556" y="1052736"/>
            <a:ext cx="7621659" cy="5289642"/>
          </a:xfrm>
        </p:spPr>
        <p:txBody>
          <a:bodyPr>
            <a:normAutofit/>
          </a:bodyPr>
          <a:lstStyle/>
          <a:p>
            <a:pPr marL="0" indent="0" defTabSz="351790">
              <a:lnSpc>
                <a:spcPct val="120000"/>
              </a:lnSpc>
              <a:spcBef>
                <a:spcPts val="3800"/>
              </a:spcBef>
              <a:buNone/>
              <a:defRPr sz="3080">
                <a:effectLst/>
              </a:defRPr>
            </a:pPr>
            <a:r>
              <a:rPr lang="zh-CN" altLang="en-US" sz="1800" dirty="0"/>
              <a:t>示例：</a:t>
            </a: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308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308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308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308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308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r>
              <a:rPr lang="en-US" altLang="zh-CN" sz="1800" dirty="0"/>
              <a:t>outer</a:t>
            </a:r>
            <a:r>
              <a:rPr lang="zh-CN" altLang="en-US" sz="1800" dirty="0"/>
              <a:t>函数执行时</a:t>
            </a:r>
            <a:r>
              <a:rPr lang="en-US" altLang="zh-CN" sz="1800" dirty="0"/>
              <a:t>		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3682144" y="501454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[[scope]]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2324" y="4859879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AO(outer)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02324" y="5229200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61964" y="501454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outer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3214092" y="5199425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>
          <a:xfrm flipV="1">
            <a:off x="4834272" y="5044757"/>
            <a:ext cx="468052" cy="1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9" idx="1"/>
          </p:cNvCxnSpPr>
          <p:nvPr/>
        </p:nvCxnSpPr>
        <p:spPr>
          <a:xfrm>
            <a:off x="4834272" y="5199425"/>
            <a:ext cx="468052" cy="2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87612" y="4376482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b:3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6987612" y="4745803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inner:fn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7006824" y="535220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a:2</a:t>
            </a:r>
            <a:endParaRPr lang="en-US" altLang="zh-CN" dirty="0"/>
          </a:p>
        </p:txBody>
      </p:sp>
      <p:cxnSp>
        <p:nvCxnSpPr>
          <p:cNvPr id="23" name="直接箭头连接符 22"/>
          <p:cNvCxnSpPr>
            <a:stCxn id="8" idx="3"/>
            <a:endCxn id="19" idx="1"/>
          </p:cNvCxnSpPr>
          <p:nvPr/>
        </p:nvCxnSpPr>
        <p:spPr>
          <a:xfrm flipV="1">
            <a:off x="6454452" y="4561360"/>
            <a:ext cx="533160" cy="48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20" idx="1"/>
          </p:cNvCxnSpPr>
          <p:nvPr/>
        </p:nvCxnSpPr>
        <p:spPr>
          <a:xfrm flipV="1">
            <a:off x="6454452" y="4930681"/>
            <a:ext cx="533160" cy="11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21" idx="1"/>
          </p:cNvCxnSpPr>
          <p:nvPr/>
        </p:nvCxnSpPr>
        <p:spPr>
          <a:xfrm>
            <a:off x="6454452" y="5414078"/>
            <a:ext cx="552372" cy="1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608" y="1112649"/>
            <a:ext cx="2849044" cy="302537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7006824" y="5733904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outer:fn</a:t>
            </a:r>
            <a:endParaRPr lang="en-US" altLang="zh-CN" dirty="0"/>
          </a:p>
        </p:txBody>
      </p:sp>
      <p:cxnSp>
        <p:nvCxnSpPr>
          <p:cNvPr id="51" name="直接箭头连接符 50"/>
          <p:cNvCxnSpPr>
            <a:stCxn id="9" idx="3"/>
            <a:endCxn id="50" idx="1"/>
          </p:cNvCxnSpPr>
          <p:nvPr/>
        </p:nvCxnSpPr>
        <p:spPr>
          <a:xfrm>
            <a:off x="6454452" y="5414078"/>
            <a:ext cx="552372" cy="50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124744"/>
            <a:ext cx="9001000" cy="5040560"/>
          </a:xfrm>
        </p:spPr>
        <p:txBody>
          <a:bodyPr>
            <a:normAutofit/>
          </a:bodyPr>
          <a:lstStyle/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r>
              <a:rPr lang="en-US" altLang="zh-CN" sz="1800" dirty="0"/>
              <a:t>inner</a:t>
            </a:r>
            <a:r>
              <a:rPr lang="zh-CN" altLang="en-US" sz="1800" dirty="0"/>
              <a:t>函数执行时</a:t>
            </a:r>
            <a:r>
              <a:rPr lang="en-US" altLang="zh-CN" sz="1800" dirty="0"/>
              <a:t>		</a:t>
            </a: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r>
              <a:rPr lang="zh-CN" altLang="en-US" sz="1800" dirty="0"/>
              <a:t>在查找变量</a:t>
            </a:r>
            <a:r>
              <a:rPr lang="en-US" altLang="zh-CN" sz="1800" dirty="0"/>
              <a:t>a b  c</a:t>
            </a:r>
            <a:r>
              <a:rPr lang="zh-CN" altLang="en-US" sz="1800" dirty="0"/>
              <a:t>时，从作用域链顶端从上到下开始寻找对应的变量，分别找到的是</a:t>
            </a: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r>
              <a:rPr lang="en-US" altLang="zh-CN" sz="1800" dirty="0"/>
              <a:t>inner</a:t>
            </a:r>
            <a:r>
              <a:rPr lang="zh-CN" altLang="en-US" sz="1800" dirty="0"/>
              <a:t>函数</a:t>
            </a:r>
            <a:r>
              <a:rPr lang="en-US" altLang="zh-CN" sz="1800" dirty="0"/>
              <a:t>AO</a:t>
            </a:r>
            <a:r>
              <a:rPr lang="zh-CN" altLang="en-US" sz="1800" dirty="0"/>
              <a:t>中的</a:t>
            </a:r>
            <a:r>
              <a:rPr lang="en-US" altLang="zh-CN" sz="1800" dirty="0"/>
              <a:t>a,</a:t>
            </a: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r>
              <a:rPr lang="en-US" altLang="zh-CN" sz="1800" dirty="0"/>
              <a:t>outer</a:t>
            </a:r>
            <a:r>
              <a:rPr lang="zh-CN" altLang="en-US" sz="1800" dirty="0"/>
              <a:t>函数</a:t>
            </a:r>
            <a:r>
              <a:rPr lang="en-US" altLang="zh-CN" sz="1800" dirty="0"/>
              <a:t>AO</a:t>
            </a:r>
            <a:r>
              <a:rPr lang="zh-CN" altLang="en-US" sz="1800" dirty="0"/>
              <a:t>中的</a:t>
            </a:r>
            <a:r>
              <a:rPr lang="en-US" altLang="zh-CN" sz="1800" dirty="0"/>
              <a:t>b,</a:t>
            </a:r>
            <a:endParaRPr lang="en-US" altLang="zh-CN" sz="1800" dirty="0"/>
          </a:p>
          <a:p>
            <a:pPr marL="0" indent="0" defTabSz="351790">
              <a:lnSpc>
                <a:spcPct val="100000"/>
              </a:lnSpc>
              <a:spcBef>
                <a:spcPts val="0"/>
              </a:spcBef>
              <a:buNone/>
              <a:defRPr sz="3080">
                <a:effectLst/>
              </a:defRPr>
            </a:pPr>
            <a:r>
              <a:rPr lang="en-US" altLang="zh-CN" sz="1800" dirty="0"/>
              <a:t>GO</a:t>
            </a:r>
            <a:r>
              <a:rPr lang="zh-CN" altLang="en-US" sz="1800" dirty="0"/>
              <a:t>中的</a:t>
            </a:r>
            <a:r>
              <a:rPr lang="en-US" altLang="zh-CN" sz="1800" dirty="0"/>
              <a:t>c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2962065" y="1933108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[[scope]]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82245" y="2156745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AO(outer)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82245" y="252606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41885" y="1933108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inner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2494013" y="2117986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>
          <a:xfrm>
            <a:off x="4114193" y="2117986"/>
            <a:ext cx="468052" cy="2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9" idx="1"/>
          </p:cNvCxnSpPr>
          <p:nvPr/>
        </p:nvCxnSpPr>
        <p:spPr>
          <a:xfrm>
            <a:off x="4114193" y="2117986"/>
            <a:ext cx="468052" cy="59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59885" y="1775026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b:3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6357698" y="2144782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inner:fn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6380705" y="2686737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a:2</a:t>
            </a:r>
            <a:endParaRPr lang="en-US" altLang="zh-CN" dirty="0"/>
          </a:p>
        </p:txBody>
      </p:sp>
      <p:cxnSp>
        <p:nvCxnSpPr>
          <p:cNvPr id="23" name="直接箭头连接符 22"/>
          <p:cNvCxnSpPr>
            <a:stCxn id="8" idx="3"/>
            <a:endCxn id="19" idx="1"/>
          </p:cNvCxnSpPr>
          <p:nvPr/>
        </p:nvCxnSpPr>
        <p:spPr>
          <a:xfrm flipV="1">
            <a:off x="5734373" y="1959904"/>
            <a:ext cx="625512" cy="38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20" idx="1"/>
          </p:cNvCxnSpPr>
          <p:nvPr/>
        </p:nvCxnSpPr>
        <p:spPr>
          <a:xfrm flipV="1">
            <a:off x="5734373" y="2329660"/>
            <a:ext cx="623325" cy="1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21" idx="1"/>
          </p:cNvCxnSpPr>
          <p:nvPr/>
        </p:nvCxnSpPr>
        <p:spPr>
          <a:xfrm>
            <a:off x="5734373" y="2710944"/>
            <a:ext cx="646332" cy="16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87396" y="1787424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AO(inner)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5" idx="3"/>
            <a:endCxn id="18" idx="1"/>
          </p:cNvCxnSpPr>
          <p:nvPr/>
        </p:nvCxnSpPr>
        <p:spPr>
          <a:xfrm flipV="1">
            <a:off x="4114193" y="1972302"/>
            <a:ext cx="473203" cy="14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57698" y="1152109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a:4</a:t>
            </a:r>
            <a:endParaRPr lang="en-US" altLang="zh-CN" dirty="0"/>
          </a:p>
        </p:txBody>
      </p:sp>
      <p:sp>
        <p:nvSpPr>
          <p:cNvPr id="40" name="矩形 39"/>
          <p:cNvSpPr/>
          <p:nvPr/>
        </p:nvSpPr>
        <p:spPr>
          <a:xfrm>
            <a:off x="6382444" y="3050054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c:5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9" idx="3"/>
            <a:endCxn id="40" idx="1"/>
          </p:cNvCxnSpPr>
          <p:nvPr/>
        </p:nvCxnSpPr>
        <p:spPr>
          <a:xfrm>
            <a:off x="5734373" y="2710944"/>
            <a:ext cx="648071" cy="5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6" idx="1"/>
          </p:cNvCxnSpPr>
          <p:nvPr/>
        </p:nvCxnSpPr>
        <p:spPr>
          <a:xfrm flipV="1">
            <a:off x="5732186" y="1336987"/>
            <a:ext cx="625512" cy="6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382039" y="3420621"/>
            <a:ext cx="1152128" cy="3697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outer:fn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endCxn id="49" idx="1"/>
          </p:cNvCxnSpPr>
          <p:nvPr/>
        </p:nvCxnSpPr>
        <p:spPr>
          <a:xfrm>
            <a:off x="5753528" y="2712378"/>
            <a:ext cx="628511" cy="89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0</TotalTime>
  <Words>2304</Words>
  <Application>WPS 演示</Application>
  <PresentationFormat>自定义</PresentationFormat>
  <Paragraphs>257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Salesforce Sans</vt:lpstr>
      <vt:lpstr>Segoe Print</vt:lpstr>
      <vt:lpstr>微软雅黑</vt:lpstr>
      <vt:lpstr>Constantia</vt:lpstr>
      <vt:lpstr>幼圆</vt:lpstr>
      <vt:lpstr>书本经典 16x9</vt:lpstr>
      <vt:lpstr>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Administrator</cp:lastModifiedBy>
  <cp:revision>2443</cp:revision>
  <dcterms:created xsi:type="dcterms:W3CDTF">2018-09-18T04:29:00Z</dcterms:created>
  <dcterms:modified xsi:type="dcterms:W3CDTF">2019-06-09T12:11:36Z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