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327" r:id="rId6"/>
    <p:sldId id="328" r:id="rId7"/>
    <p:sldId id="330" r:id="rId8"/>
    <p:sldId id="329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2019/1/18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0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5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2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1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2019/1/18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2019/1/18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Salesforce Sans"/>
                <a:sym typeface="Salesforce Sans"/>
              </a:rPr>
              <a:t>l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et  &amp;&amp;    const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80" y="1628800"/>
            <a:ext cx="9577064" cy="3816424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/>
              <a:t>let</a:t>
            </a:r>
            <a:r>
              <a:rPr lang="zh-CN" altLang="en-US" sz="2400" dirty="0"/>
              <a:t>和</a:t>
            </a:r>
            <a:r>
              <a:rPr lang="en-US" altLang="zh-CN" sz="2400" dirty="0"/>
              <a:t>var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pPr lvl="2"/>
            <a:r>
              <a:rPr lang="en-US" altLang="zh-CN" sz="2000" dirty="0"/>
              <a:t>var</a:t>
            </a:r>
            <a:r>
              <a:rPr lang="zh-CN" altLang="en-US" sz="2000" dirty="0"/>
              <a:t>能够在同一个作用域中重复声明变量   </a:t>
            </a:r>
            <a:r>
              <a:rPr lang="en-US" altLang="zh-CN" sz="2000" dirty="0"/>
              <a:t>	</a:t>
            </a:r>
          </a:p>
          <a:p>
            <a:pPr lvl="2"/>
            <a:r>
              <a:rPr lang="en-US" altLang="zh-CN" sz="2000" dirty="0"/>
              <a:t>let</a:t>
            </a:r>
            <a:r>
              <a:rPr lang="zh-CN" altLang="en-US" sz="2000" dirty="0"/>
              <a:t>不能够在同一个作用域中重复声明变量</a:t>
            </a:r>
            <a:endParaRPr lang="en-US" altLang="zh-CN" sz="2000" dirty="0"/>
          </a:p>
          <a:p>
            <a:pPr marL="603504" lvl="2" indent="0">
              <a:buNone/>
            </a:pPr>
            <a:endParaRPr lang="en-US" altLang="zh-CN" sz="2000" dirty="0"/>
          </a:p>
          <a:p>
            <a:pPr lvl="2"/>
            <a:r>
              <a:rPr lang="en-US" altLang="zh-CN" sz="2000" dirty="0"/>
              <a:t>var</a:t>
            </a:r>
            <a:r>
              <a:rPr lang="zh-CN" altLang="en-US" sz="2000" dirty="0"/>
              <a:t>存在变量提升</a:t>
            </a:r>
            <a:r>
              <a:rPr lang="en-US" altLang="zh-CN" sz="2000" dirty="0"/>
              <a:t>	       </a:t>
            </a:r>
          </a:p>
          <a:p>
            <a:pPr lvl="2"/>
            <a:r>
              <a:rPr lang="en-US" altLang="zh-CN" sz="2000" dirty="0"/>
              <a:t>let</a:t>
            </a:r>
            <a:r>
              <a:rPr lang="zh-CN" altLang="en-US" sz="2000" dirty="0"/>
              <a:t>不存在变量提升</a:t>
            </a:r>
            <a:endParaRPr lang="en-US" altLang="zh-CN" sz="2000" dirty="0"/>
          </a:p>
          <a:p>
            <a:pPr lvl="3"/>
            <a:r>
              <a:rPr lang="en-US" altLang="zh-CN" b="1" dirty="0">
                <a:solidFill>
                  <a:srgbClr val="FF0000"/>
                </a:solidFill>
              </a:rPr>
              <a:t>let</a:t>
            </a:r>
            <a:r>
              <a:rPr lang="zh-CN" altLang="en-US" b="1" dirty="0">
                <a:solidFill>
                  <a:srgbClr val="FF0000"/>
                </a:solidFill>
              </a:rPr>
              <a:t>声明的变量在赋值之前就使用会报错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在该变量之前称为暂时性死区  </a:t>
            </a:r>
            <a:r>
              <a:rPr lang="en-US" altLang="zh-CN" b="1" dirty="0">
                <a:solidFill>
                  <a:srgbClr val="FF0000"/>
                </a:solidFill>
              </a:rPr>
              <a:t>==&gt;TDZ</a:t>
            </a: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暂时性死区的本质是变量已经在当前作用域中了，但是不能够使用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7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132856"/>
            <a:ext cx="8928992" cy="3024336"/>
          </a:xfrm>
        </p:spPr>
        <p:txBody>
          <a:bodyPr>
            <a:normAutofit/>
          </a:bodyPr>
          <a:lstStyle/>
          <a:p>
            <a:pPr lvl="2"/>
            <a:endParaRPr lang="en-US" altLang="zh-CN" sz="2000" dirty="0"/>
          </a:p>
          <a:p>
            <a:pPr lvl="1"/>
            <a:r>
              <a:rPr lang="zh-CN" altLang="en-US" sz="2200" dirty="0"/>
              <a:t>全局作用域中</a:t>
            </a:r>
            <a:r>
              <a:rPr lang="en-US" altLang="zh-CN" sz="2200" dirty="0"/>
              <a:t>var</a:t>
            </a:r>
            <a:r>
              <a:rPr lang="zh-CN" altLang="en-US" sz="2200" dirty="0"/>
              <a:t>声明的变量，会自动成为</a:t>
            </a:r>
            <a:r>
              <a:rPr lang="en-US" altLang="zh-CN" sz="2200" dirty="0"/>
              <a:t>window</a:t>
            </a:r>
            <a:r>
              <a:rPr lang="zh-CN" altLang="en-US" sz="2200" dirty="0"/>
              <a:t>对象的属性</a:t>
            </a:r>
            <a:endParaRPr lang="en-US" altLang="zh-CN" sz="2200" dirty="0"/>
          </a:p>
          <a:p>
            <a:pPr lvl="1"/>
            <a:r>
              <a:rPr lang="zh-CN" altLang="en-US" sz="2200" dirty="0"/>
              <a:t>全局作用域中</a:t>
            </a:r>
            <a:r>
              <a:rPr lang="en-US" altLang="zh-CN" sz="2200" dirty="0"/>
              <a:t>let</a:t>
            </a:r>
            <a:r>
              <a:rPr lang="zh-CN" altLang="en-US" sz="2200" dirty="0"/>
              <a:t>声明的变量，不会自动成为</a:t>
            </a:r>
            <a:r>
              <a:rPr lang="en-US" altLang="zh-CN" sz="2200" dirty="0"/>
              <a:t>window</a:t>
            </a:r>
            <a:r>
              <a:rPr lang="zh-CN" altLang="en-US" sz="2200" dirty="0"/>
              <a:t>对象的属性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var</a:t>
            </a:r>
            <a:r>
              <a:rPr lang="zh-CN" altLang="en-US" sz="2200" dirty="0"/>
              <a:t>声明的变量作用在全局或者函数作用域中</a:t>
            </a:r>
            <a:endParaRPr lang="en-US" altLang="zh-CN" sz="2200" dirty="0"/>
          </a:p>
          <a:p>
            <a:pPr lvl="1"/>
            <a:r>
              <a:rPr lang="en-US" altLang="zh-CN" sz="2200" dirty="0"/>
              <a:t>let</a:t>
            </a:r>
            <a:r>
              <a:rPr lang="zh-CN" altLang="en-US" sz="2200" dirty="0"/>
              <a:t>声明的变量作用在全局或者函数或者块级作用域中</a:t>
            </a:r>
            <a:endParaRPr lang="en-US" altLang="zh-CN" sz="2200" dirty="0"/>
          </a:p>
          <a:p>
            <a:pPr marL="301752" lvl="1" indent="0">
              <a:buNone/>
            </a:pPr>
            <a:endParaRPr lang="en-US" altLang="zh-CN" sz="2200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4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232756"/>
            <a:ext cx="9001000" cy="4392488"/>
          </a:xfrm>
        </p:spPr>
        <p:txBody>
          <a:bodyPr>
            <a:normAutofit/>
          </a:bodyPr>
          <a:lstStyle/>
          <a:p>
            <a:pPr lvl="2"/>
            <a:endParaRPr lang="en-US" altLang="zh-CN" sz="2000" dirty="0"/>
          </a:p>
          <a:p>
            <a:pPr lvl="1"/>
            <a:r>
              <a:rPr lang="zh-CN" altLang="en-US" sz="2200" dirty="0"/>
              <a:t>什么是块级作用域 </a:t>
            </a:r>
            <a:endParaRPr lang="en-US" altLang="zh-CN" sz="2200" dirty="0"/>
          </a:p>
          <a:p>
            <a:pPr lvl="2"/>
            <a:r>
              <a:rPr lang="en-US" altLang="zh-CN" sz="2000" dirty="0"/>
              <a:t>es5</a:t>
            </a:r>
            <a:r>
              <a:rPr lang="zh-CN" altLang="en-US" sz="2000" dirty="0"/>
              <a:t>只有全局作用域，函数作用域，</a:t>
            </a:r>
            <a:r>
              <a:rPr lang="en-US" altLang="zh-CN" sz="2000" dirty="0"/>
              <a:t>es6</a:t>
            </a:r>
            <a:r>
              <a:rPr lang="zh-CN" altLang="en-US" sz="2000" dirty="0"/>
              <a:t>又新增了块级作用域的概念 </a:t>
            </a:r>
            <a:endParaRPr lang="en-US" altLang="zh-CN" sz="2000" dirty="0"/>
          </a:p>
          <a:p>
            <a:pPr marL="603504" lvl="2" indent="0">
              <a:buNone/>
            </a:pPr>
            <a:r>
              <a:rPr lang="en-US" altLang="zh-CN" sz="2000" dirty="0"/>
              <a:t>1. if()</a:t>
            </a:r>
            <a:r>
              <a:rPr lang="en-US" altLang="zh-CN" sz="2000" b="1" dirty="0">
                <a:solidFill>
                  <a:srgbClr val="FF0000"/>
                </a:solidFill>
              </a:rPr>
              <a:t>{}</a:t>
            </a:r>
            <a:r>
              <a:rPr lang="en-US" altLang="zh-CN" sz="2000" dirty="0"/>
              <a:t>   </a:t>
            </a:r>
          </a:p>
          <a:p>
            <a:pPr marL="603504" lvl="2" indent="0">
              <a:buNone/>
            </a:pPr>
            <a:r>
              <a:rPr lang="en-US" altLang="zh-CN" sz="2000" dirty="0"/>
              <a:t>2. for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</a:rPr>
              <a:t>{}</a:t>
            </a:r>
            <a:r>
              <a:rPr lang="en-US" altLang="zh-CN" sz="2000" dirty="0"/>
              <a:t>  </a:t>
            </a:r>
          </a:p>
          <a:p>
            <a:pPr marL="603504" lvl="2" indent="0">
              <a:buNone/>
            </a:pPr>
            <a:r>
              <a:rPr lang="en-US" altLang="zh-CN" sz="2000" dirty="0"/>
              <a:t>3. function()</a:t>
            </a:r>
            <a:r>
              <a:rPr lang="en-US" altLang="zh-CN" sz="2000" b="1" dirty="0">
                <a:solidFill>
                  <a:srgbClr val="FF0000"/>
                </a:solidFill>
              </a:rPr>
              <a:t>{}</a:t>
            </a:r>
          </a:p>
          <a:p>
            <a:pPr marL="603504" lvl="2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 单独的</a:t>
            </a:r>
            <a:r>
              <a:rPr lang="en-US" altLang="zh-CN" sz="2000" dirty="0">
                <a:solidFill>
                  <a:srgbClr val="FF0000"/>
                </a:solidFill>
              </a:rPr>
              <a:t>{}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以上都会生成块级作用域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特例：在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循环中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不仅</a:t>
            </a:r>
            <a:r>
              <a:rPr lang="en-US" altLang="zh-CN" dirty="0">
                <a:solidFill>
                  <a:srgbClr val="FF0000"/>
                </a:solidFill>
              </a:rPr>
              <a:t>{}</a:t>
            </a:r>
            <a:r>
              <a:rPr lang="zh-CN" altLang="en-US" dirty="0">
                <a:solidFill>
                  <a:srgbClr val="FF0000"/>
                </a:solidFill>
              </a:rPr>
              <a:t>会生成块级作用域</a:t>
            </a:r>
            <a:r>
              <a:rPr lang="en-US" altLang="zh-CN" dirty="0">
                <a:solidFill>
                  <a:srgbClr val="FF0000"/>
                </a:solidFill>
              </a:rPr>
              <a:t>,()</a:t>
            </a:r>
            <a:r>
              <a:rPr lang="zh-CN" altLang="en-US" dirty="0">
                <a:solidFill>
                  <a:srgbClr val="FF0000"/>
                </a:solidFill>
              </a:rPr>
              <a:t>也会生成块级作用域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80728"/>
            <a:ext cx="9649072" cy="5112568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的作用</a:t>
            </a:r>
            <a:endParaRPr lang="en-US" altLang="zh-CN" dirty="0"/>
          </a:p>
          <a:p>
            <a:pPr lvl="2"/>
            <a:r>
              <a:rPr lang="zh-CN" altLang="en-US" dirty="0"/>
              <a:t>声明常量</a:t>
            </a:r>
            <a:r>
              <a:rPr lang="en-US" altLang="zh-CN" dirty="0"/>
              <a:t>	 	==&gt;</a:t>
            </a:r>
            <a:r>
              <a:rPr lang="zh-CN" altLang="en-US" dirty="0"/>
              <a:t>举个例子   圆周率 光速 等不会改变的量</a:t>
            </a:r>
            <a:endParaRPr lang="en-US" altLang="zh-CN" dirty="0"/>
          </a:p>
          <a:p>
            <a:pPr lvl="2"/>
            <a:r>
              <a:rPr lang="en-US" altLang="zh-CN" dirty="0"/>
              <a:t>const</a:t>
            </a:r>
            <a:r>
              <a:rPr lang="zh-CN" altLang="en-US" dirty="0"/>
              <a:t>在声明常量的同时必须要赋值，不然会报错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声明常量的两个情况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如果该常量是原始值，则该常量不能被修改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en-US" altLang="zh-CN" sz="1800" dirty="0"/>
              <a:t>const  name = ‘heaven’		</a:t>
            </a:r>
            <a:br>
              <a:rPr lang="en-US" altLang="zh-CN" sz="1800" dirty="0"/>
            </a:br>
            <a:r>
              <a:rPr lang="en-US" altLang="zh-CN" sz="1800" dirty="0"/>
              <a:t>name = ‘</a:t>
            </a:r>
            <a:r>
              <a:rPr lang="zh-CN" altLang="en-US" sz="1800" dirty="0"/>
              <a:t>海文</a:t>
            </a:r>
            <a:r>
              <a:rPr lang="en-US" altLang="zh-CN" sz="1800" dirty="0"/>
              <a:t>’			==&gt;</a:t>
            </a:r>
            <a:r>
              <a:rPr lang="zh-CN" altLang="en-US" sz="1800" dirty="0"/>
              <a:t>报错</a:t>
            </a:r>
            <a:endParaRPr lang="en-US" altLang="zh-CN" sz="1800" dirty="0"/>
          </a:p>
          <a:p>
            <a:pPr lvl="3"/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如果该常量是引用值，可以保证在不修改常量地址的情况下，修改常量的数据结构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en-US" altLang="zh-CN" sz="1800" dirty="0"/>
              <a:t>const </a:t>
            </a:r>
            <a:r>
              <a:rPr lang="en-US" altLang="zh-CN" sz="1800" dirty="0" err="1"/>
              <a:t>arr</a:t>
            </a:r>
            <a:r>
              <a:rPr lang="en-US" altLang="zh-CN" sz="1800" dirty="0"/>
              <a:t> = [1,2]</a:t>
            </a:r>
            <a:br>
              <a:rPr lang="en-US" altLang="zh-CN" sz="1800" dirty="0"/>
            </a:br>
            <a:r>
              <a:rPr lang="en-US" altLang="zh-CN" sz="1800" dirty="0" err="1"/>
              <a:t>arr.push</a:t>
            </a:r>
            <a:r>
              <a:rPr lang="en-US" altLang="zh-CN" sz="1800" dirty="0"/>
              <a:t>(3)   			==&gt;</a:t>
            </a:r>
            <a:r>
              <a:rPr lang="zh-CN" altLang="en-US" sz="1800" dirty="0"/>
              <a:t>不报错</a:t>
            </a:r>
            <a:endParaRPr lang="en-US" altLang="zh-CN" sz="1800" dirty="0"/>
          </a:p>
          <a:p>
            <a:pPr marL="603504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07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4991</TotalTime>
  <Words>150</Words>
  <Application>Microsoft Office PowerPoint</Application>
  <PresentationFormat>自定义</PresentationFormat>
  <Paragraphs>43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Salesforce Sans</vt:lpstr>
      <vt:lpstr>宋体</vt:lpstr>
      <vt:lpstr>Arial</vt:lpstr>
      <vt:lpstr>书本经典 16x9</vt:lpstr>
      <vt:lpstr>let  &amp;&amp;    const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2911</cp:revision>
  <dcterms:created xsi:type="dcterms:W3CDTF">2018-09-18T04:29:53Z</dcterms:created>
  <dcterms:modified xsi:type="dcterms:W3CDTF">2019-01-18T11:55:25Z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