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58" r:id="rId5"/>
    <p:sldId id="262" r:id="rId6"/>
    <p:sldId id="326" r:id="rId7"/>
    <p:sldId id="327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3" r:id="rId16"/>
    <p:sldId id="351" r:id="rId17"/>
    <p:sldId id="352" r:id="rId18"/>
    <p:sldId id="354" r:id="rId19"/>
    <p:sldId id="355" r:id="rId20"/>
    <p:sldId id="360" r:id="rId21"/>
    <p:sldId id="323" r:id="rId22"/>
    <p:sldId id="361" r:id="rId23"/>
    <p:sldId id="362" r:id="rId24"/>
    <p:sldId id="364" r:id="rId25"/>
    <p:sldId id="333" r:id="rId26"/>
    <p:sldId id="358" r:id="rId27"/>
    <p:sldId id="356" r:id="rId28"/>
    <p:sldId id="357" r:id="rId29"/>
    <p:sldId id="359" r:id="rId30"/>
    <p:sldId id="365" r:id="rId31"/>
    <p:sldId id="366" r:id="rId32"/>
    <p:sldId id="303" r:id="rId33"/>
    <p:sldId id="266" r:id="rId34"/>
    <p:sldId id="367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70C0"/>
    <a:srgbClr val="7030A0"/>
    <a:srgbClr val="00FFD9"/>
    <a:srgbClr val="1237AE"/>
    <a:srgbClr val="933207"/>
    <a:srgbClr val="843C0C"/>
    <a:srgbClr val="FFC000"/>
    <a:srgbClr val="3DA591"/>
    <a:srgbClr val="F9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92" y="1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26728" y="2133600"/>
            <a:ext cx="5722937" cy="3226864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606017" y="2816959"/>
            <a:ext cx="4762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第九课：浮动样式详解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2496" y="4626248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24703" y="4737405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069425" y="2241683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273503" y="2962530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980635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649539" y="1703367"/>
            <a:ext cx="1988288" cy="552893"/>
          </a:xfrm>
          <a:prstGeom prst="parallelogram">
            <a:avLst>
              <a:gd name="adj" fmla="val 7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原来的位置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7157641" y="812808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57641" y="116423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890282" y="533672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069425" y="2241683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273503" y="2962530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980635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649539" y="1703367"/>
            <a:ext cx="1988288" cy="552893"/>
          </a:xfrm>
          <a:prstGeom prst="parallelogram">
            <a:avLst>
              <a:gd name="adj" fmla="val 7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原来的位置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7157641" y="812808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57641" y="116423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cxnSp>
        <p:nvCxnSpPr>
          <p:cNvPr id="19" name="直接箭头连接符 13"/>
          <p:cNvCxnSpPr/>
          <p:nvPr/>
        </p:nvCxnSpPr>
        <p:spPr>
          <a:xfrm flipV="1">
            <a:off x="8504155" y="2241683"/>
            <a:ext cx="1103879" cy="14129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99381" y="4116950"/>
            <a:ext cx="423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根据普通流规则第一条：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：块元素在父元素内需要从上往下排列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63202" y="554699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587705" y="1699971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785132" y="2428849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980635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7157641" y="812808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57641" y="116423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cxnSp>
        <p:nvCxnSpPr>
          <p:cNvPr id="19" name="直接箭头连接符 13"/>
          <p:cNvCxnSpPr/>
          <p:nvPr/>
        </p:nvCxnSpPr>
        <p:spPr>
          <a:xfrm flipV="1">
            <a:off x="8504155" y="2241683"/>
            <a:ext cx="1103879" cy="14129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99381" y="4116950"/>
            <a:ext cx="423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根据普通流规则第一条：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：块元素在父元素内需要从上往下排列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63202" y="554699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069425" y="2241683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273503" y="2962530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980635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649539" y="1703367"/>
            <a:ext cx="1988288" cy="552893"/>
          </a:xfrm>
          <a:prstGeom prst="parallelogram">
            <a:avLst>
              <a:gd name="adj" fmla="val 7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原来的位置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7157641" y="812808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57641" y="116423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890282" y="533672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*左浮动*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9985325" y="1032911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79305" y="582636"/>
            <a:ext cx="260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*右浮动*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46715" y="4188131"/>
            <a:ext cx="58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设置了浮动样式的元素不再遵守普通流规则，需要我们自行给浮动起来的元素设置排列规则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平行四边形 26"/>
          <p:cNvSpPr/>
          <p:nvPr/>
        </p:nvSpPr>
        <p:spPr>
          <a:xfrm>
            <a:off x="4542219" y="1711152"/>
            <a:ext cx="3848986" cy="717697"/>
          </a:xfrm>
          <a:prstGeom prst="parallelogram">
            <a:avLst>
              <a:gd name="adj" fmla="val 755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原来的位置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785132" y="2428849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58721" y="698922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3"/>
          <p:cNvCxnSpPr/>
          <p:nvPr/>
        </p:nvCxnSpPr>
        <p:spPr>
          <a:xfrm flipV="1">
            <a:off x="4445100" y="108815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76342" y="495649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cxnSp>
        <p:nvCxnSpPr>
          <p:cNvPr id="19" name="直接箭头连接符 13"/>
          <p:cNvCxnSpPr/>
          <p:nvPr/>
        </p:nvCxnSpPr>
        <p:spPr>
          <a:xfrm flipV="1">
            <a:off x="8504155" y="2241683"/>
            <a:ext cx="1103879" cy="14129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99381" y="4116950"/>
            <a:ext cx="423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根据普通流规则第一条：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：块元素在父元素内需要从上往下排列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64119" y="296189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42008" y="120974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21" name="平行四边形 20"/>
          <p:cNvSpPr/>
          <p:nvPr/>
        </p:nvSpPr>
        <p:spPr>
          <a:xfrm>
            <a:off x="4542219" y="1308419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现在的位置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9"/>
          <p:cNvCxnSpPr/>
          <p:nvPr/>
        </p:nvCxnSpPr>
        <p:spPr>
          <a:xfrm flipV="1">
            <a:off x="8386133" y="818922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771802" y="929889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681045" y="2477864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980635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890282" y="533672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4554910" y="1733607"/>
            <a:ext cx="3848986" cy="717697"/>
          </a:xfrm>
          <a:prstGeom prst="parallelogram">
            <a:avLst>
              <a:gd name="adj" fmla="val 755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原来的位置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6096000" y="1003080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现在的位置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9"/>
          <p:cNvCxnSpPr/>
          <p:nvPr/>
        </p:nvCxnSpPr>
        <p:spPr>
          <a:xfrm flipV="1">
            <a:off x="10256200" y="548650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256200" y="90007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9108" y="604771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13"/>
          <p:cNvCxnSpPr/>
          <p:nvPr/>
        </p:nvCxnSpPr>
        <p:spPr>
          <a:xfrm flipV="1">
            <a:off x="3587173" y="672736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87173" y="1024159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18"/>
          <p:cNvCxnSpPr/>
          <p:nvPr/>
        </p:nvCxnSpPr>
        <p:spPr>
          <a:xfrm flipV="1">
            <a:off x="8196177" y="2295012"/>
            <a:ext cx="943075" cy="1325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77023" y="303949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box3</a:t>
            </a:r>
            <a:r>
              <a:rPr lang="zh-CN" altLang="en-US" dirty="0"/>
              <a:t>向前移动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46715" y="4188131"/>
            <a:ext cx="58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设置了浮动样式的元素不再遵守普通流规则，因此两个浮动的元素可以在同一行显示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285875" y="1716697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751082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890282" y="304119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6096000" y="77352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现在的位置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9"/>
          <p:cNvCxnSpPr/>
          <p:nvPr/>
        </p:nvCxnSpPr>
        <p:spPr>
          <a:xfrm flipV="1">
            <a:off x="10256200" y="4267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307687" y="8801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9108" y="375218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13"/>
          <p:cNvCxnSpPr/>
          <p:nvPr/>
        </p:nvCxnSpPr>
        <p:spPr>
          <a:xfrm flipV="1">
            <a:off x="3461421" y="4702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77419" y="90373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18"/>
          <p:cNvCxnSpPr/>
          <p:nvPr/>
        </p:nvCxnSpPr>
        <p:spPr>
          <a:xfrm flipV="1">
            <a:off x="8020493" y="2522452"/>
            <a:ext cx="943075" cy="1325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59288" y="333614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box3</a:t>
            </a:r>
            <a:r>
              <a:rPr lang="zh-CN" altLang="en-US" dirty="0"/>
              <a:t>向前移动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46715" y="4188131"/>
            <a:ext cx="58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设置了浮动样式的元素不再遵守普通流规则，因此两个浮动的元素可以在同一行显示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3422511" y="2854247"/>
            <a:ext cx="4986670" cy="1061989"/>
          </a:xfrm>
          <a:prstGeom prst="parallelogram">
            <a:avLst>
              <a:gd name="adj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r>
              <a:rPr lang="zh-CN" altLang="en-US" dirty="0">
                <a:solidFill>
                  <a:schemeClr val="tx1"/>
                </a:solidFill>
              </a:rPr>
              <a:t>原来的位置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4274989" y="1729793"/>
            <a:ext cx="4986670" cy="1061989"/>
          </a:xfrm>
          <a:prstGeom prst="parallelogram">
            <a:avLst>
              <a:gd name="adj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r>
              <a:rPr lang="zh-CN" altLang="en-US" dirty="0">
                <a:solidFill>
                  <a:schemeClr val="tx1"/>
                </a:solidFill>
              </a:rPr>
              <a:t>原来的位置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274989" y="1183879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751082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890282" y="304119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6096000" y="77352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现在的位置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9"/>
          <p:cNvCxnSpPr/>
          <p:nvPr/>
        </p:nvCxnSpPr>
        <p:spPr>
          <a:xfrm flipV="1">
            <a:off x="10256200" y="4267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307687" y="8801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9108" y="375218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13"/>
          <p:cNvCxnSpPr/>
          <p:nvPr/>
        </p:nvCxnSpPr>
        <p:spPr>
          <a:xfrm flipV="1">
            <a:off x="3461421" y="4702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77419" y="90373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18"/>
          <p:cNvCxnSpPr/>
          <p:nvPr/>
        </p:nvCxnSpPr>
        <p:spPr>
          <a:xfrm flipV="1">
            <a:off x="9313809" y="1613229"/>
            <a:ext cx="0" cy="9573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440199" y="195623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box3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46715" y="4188131"/>
            <a:ext cx="58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设置了浮动样式的元素不再遵守普通流规则，因此两个浮动的元素可以在同一行显示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18"/>
          <p:cNvCxnSpPr/>
          <p:nvPr/>
        </p:nvCxnSpPr>
        <p:spPr>
          <a:xfrm>
            <a:off x="9873942" y="305649"/>
            <a:ext cx="218274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382707" y="-26670"/>
            <a:ext cx="9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18"/>
          <p:cNvCxnSpPr/>
          <p:nvPr/>
        </p:nvCxnSpPr>
        <p:spPr>
          <a:xfrm>
            <a:off x="4102590" y="2997160"/>
            <a:ext cx="431206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145225" y="2665420"/>
            <a:ext cx="9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27009" y="3267038"/>
            <a:ext cx="9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w2&gt;w1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4274989" y="1729793"/>
            <a:ext cx="4986670" cy="1061989"/>
          </a:xfrm>
          <a:prstGeom prst="parallelogram">
            <a:avLst>
              <a:gd name="adj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r>
              <a:rPr lang="zh-CN" altLang="en-US" dirty="0">
                <a:solidFill>
                  <a:schemeClr val="tx1"/>
                </a:solidFill>
              </a:rPr>
              <a:t>原来的位置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831141" y="1497172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751082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32911"/>
            <a:ext cx="2028967" cy="52725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890282" y="304119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6096000" y="77352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r>
              <a:rPr lang="zh-CN" altLang="en-US" dirty="0">
                <a:solidFill>
                  <a:schemeClr val="tx1"/>
                </a:solidFill>
              </a:rPr>
              <a:t>现在的位置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9"/>
          <p:cNvCxnSpPr/>
          <p:nvPr/>
        </p:nvCxnSpPr>
        <p:spPr>
          <a:xfrm flipV="1">
            <a:off x="10256200" y="4267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307687" y="8801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9108" y="375218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13"/>
          <p:cNvCxnSpPr/>
          <p:nvPr/>
        </p:nvCxnSpPr>
        <p:spPr>
          <a:xfrm flipV="1">
            <a:off x="3461421" y="4702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77419" y="90373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18"/>
          <p:cNvCxnSpPr/>
          <p:nvPr/>
        </p:nvCxnSpPr>
        <p:spPr>
          <a:xfrm flipV="1">
            <a:off x="9313809" y="1613229"/>
            <a:ext cx="0" cy="9573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440199" y="195623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box3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46715" y="4188131"/>
            <a:ext cx="58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当父元素的宽度不足以放下所有的浮动元素时，那么超出父元素边界的元素会自动换行显示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18"/>
          <p:cNvCxnSpPr/>
          <p:nvPr/>
        </p:nvCxnSpPr>
        <p:spPr>
          <a:xfrm>
            <a:off x="9873942" y="305649"/>
            <a:ext cx="218274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382707" y="-26670"/>
            <a:ext cx="9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18"/>
          <p:cNvCxnSpPr/>
          <p:nvPr/>
        </p:nvCxnSpPr>
        <p:spPr>
          <a:xfrm>
            <a:off x="4102590" y="2997160"/>
            <a:ext cx="431206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145225" y="2665420"/>
            <a:ext cx="9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27009" y="3267038"/>
            <a:ext cx="9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w2&gt;w1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浮动样式重点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4895" y="2400082"/>
            <a:ext cx="9939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浮动元素之间不会覆盖彼此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具有和文本环绕相同的特性，一个浮动元素后面的行内元素会首先按照文本环绕效果进行排列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3053670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1756221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458107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61780" y="635197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浮动样式的由来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1950773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默认元素普通流布局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76065" y="321126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浮动样式的核心原理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59952" y="4432082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076066" y="455484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浮动样式延伸点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8008486" y="5751486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124600" y="587425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行内元素浮动样式设置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259" y="3380017"/>
            <a:ext cx="5129547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111627" y="4701025"/>
            <a:ext cx="118043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1627" y="3308686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1628" y="2883112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627" y="4939453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1918547"/>
            <a:ext cx="12192000" cy="34033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接箭头连接符 37"/>
          <p:cNvCxnSpPr>
            <a:stCxn id="39" idx="0"/>
          </p:cNvCxnSpPr>
          <p:nvPr/>
        </p:nvCxnSpPr>
        <p:spPr>
          <a:xfrm flipV="1">
            <a:off x="1485069" y="4919772"/>
            <a:ext cx="125986" cy="84007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矩形 38"/>
          <p:cNvSpPr/>
          <p:nvPr/>
        </p:nvSpPr>
        <p:spPr>
          <a:xfrm>
            <a:off x="0" y="5759851"/>
            <a:ext cx="2970138" cy="59020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内容区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font-size</a:t>
            </a:r>
            <a:r>
              <a:rPr kumimoji="1" lang="zh-CN" altLang="en-US" dirty="0">
                <a:solidFill>
                  <a:schemeClr val="tx1"/>
                </a:solidFill>
              </a:rPr>
              <a:t>决定大小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38599" y="5697491"/>
            <a:ext cx="2077905" cy="590203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文本基线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由字体本身的设计决定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595552" y="4692076"/>
            <a:ext cx="556953" cy="1016939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477852" y="5607409"/>
            <a:ext cx="3555631" cy="554559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6583680" y="5106976"/>
            <a:ext cx="950697" cy="48465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53796" y="1182262"/>
            <a:ext cx="4094475" cy="5902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行框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line-height</a:t>
            </a:r>
            <a:r>
              <a:rPr kumimoji="1" lang="zh-CN" altLang="en-US" dirty="0">
                <a:solidFill>
                  <a:schemeClr val="tx1"/>
                </a:solidFill>
              </a:rPr>
              <a:t>控制最小行框高度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2"/>
            <a:endCxn id="24" idx="0"/>
          </p:cNvCxnSpPr>
          <p:nvPr/>
        </p:nvCxnSpPr>
        <p:spPr>
          <a:xfrm>
            <a:off x="2701034" y="1772465"/>
            <a:ext cx="3394966" cy="146082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99989" y="5707522"/>
            <a:ext cx="3311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/>
              <a:t>行间距</a:t>
            </a:r>
            <a:r>
              <a:rPr kumimoji="1" lang="en-US" altLang="zh-CN" b="1" dirty="0"/>
              <a:t>=(line-height  –  font-size)</a:t>
            </a:r>
            <a:endParaRPr kumimoji="1"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7127" y="1932836"/>
            <a:ext cx="1965500" cy="2751700"/>
          </a:xfrm>
          <a:prstGeom prst="rect">
            <a:avLst/>
          </a:prstGeom>
        </p:spPr>
      </p:pic>
      <p:cxnSp>
        <p:nvCxnSpPr>
          <p:cNvPr id="36" name="直线箭头连接符 35"/>
          <p:cNvCxnSpPr/>
          <p:nvPr/>
        </p:nvCxnSpPr>
        <p:spPr>
          <a:xfrm>
            <a:off x="3306943" y="2861311"/>
            <a:ext cx="0" cy="2419186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lgDashDot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970138" y="3649730"/>
            <a:ext cx="703157" cy="590203"/>
          </a:xfrm>
          <a:prstGeom prst="rect">
            <a:avLst/>
          </a:prstGeom>
          <a:solidFill>
            <a:schemeClr val="bg1"/>
          </a:solidFill>
          <a:ln w="2857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</a:rPr>
              <a:t>行高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82909" y="3302695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美而不言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30863" y="3228509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130864" y="2802935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30863" y="4859276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71482" y="1073377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31" idx="2"/>
          </p:cNvCxnSpPr>
          <p:nvPr/>
        </p:nvCxnSpPr>
        <p:spPr>
          <a:xfrm flipH="1">
            <a:off x="7142627" y="1442709"/>
            <a:ext cx="832491" cy="733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行内元素浮动样式设置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836" y="2202445"/>
            <a:ext cx="5129547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209204" y="3523453"/>
            <a:ext cx="118043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9204" y="2131114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9205" y="1705540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9204" y="3761881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7577" y="1684168"/>
            <a:ext cx="12192000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54238" y="1001553"/>
            <a:ext cx="4094475" cy="5902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由于图片元素脱离平面，行框恢复至正常状态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3021682" y="1380930"/>
            <a:ext cx="344266" cy="330338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80486" y="2125123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美而不言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43797" y="2109742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43798" y="1684168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43797" y="3740509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596743" y="722207"/>
            <a:ext cx="4094475" cy="54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由于图片元素脱离平面，此处没有内容，所以高度塌陷，使得两边的文字靠拢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5503" y="1456197"/>
            <a:ext cx="1766529" cy="54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>
            <a:off x="5388015" y="1698288"/>
            <a:ext cx="738204" cy="1825163"/>
          </a:xfrm>
          <a:custGeom>
            <a:avLst/>
            <a:gdLst>
              <a:gd name="connsiteX0" fmla="*/ 0 w 783771"/>
              <a:gd name="connsiteY0" fmla="*/ 0 h 1817914"/>
              <a:gd name="connsiteX1" fmla="*/ 457200 w 783771"/>
              <a:gd name="connsiteY1" fmla="*/ 478971 h 1817914"/>
              <a:gd name="connsiteX2" fmla="*/ 783771 w 783771"/>
              <a:gd name="connsiteY2" fmla="*/ 1817914 h 181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1817914">
                <a:moveTo>
                  <a:pt x="0" y="0"/>
                </a:moveTo>
                <a:cubicBezTo>
                  <a:pt x="163286" y="87992"/>
                  <a:pt x="326572" y="175985"/>
                  <a:pt x="457200" y="478971"/>
                </a:cubicBezTo>
                <a:cubicBezTo>
                  <a:pt x="587828" y="781957"/>
                  <a:pt x="711200" y="1609271"/>
                  <a:pt x="783771" y="181791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任意形状 31"/>
          <p:cNvSpPr/>
          <p:nvPr/>
        </p:nvSpPr>
        <p:spPr>
          <a:xfrm>
            <a:off x="6397364" y="1698288"/>
            <a:ext cx="778209" cy="1841309"/>
          </a:xfrm>
          <a:custGeom>
            <a:avLst/>
            <a:gdLst>
              <a:gd name="connsiteX0" fmla="*/ 674914 w 674914"/>
              <a:gd name="connsiteY0" fmla="*/ 0 h 1839686"/>
              <a:gd name="connsiteX1" fmla="*/ 250371 w 674914"/>
              <a:gd name="connsiteY1" fmla="*/ 391886 h 1839686"/>
              <a:gd name="connsiteX2" fmla="*/ 0 w 674914"/>
              <a:gd name="connsiteY2" fmla="*/ 1839686 h 1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914" h="1839686">
                <a:moveTo>
                  <a:pt x="674914" y="0"/>
                </a:moveTo>
                <a:cubicBezTo>
                  <a:pt x="518885" y="42636"/>
                  <a:pt x="362857" y="85272"/>
                  <a:pt x="250371" y="391886"/>
                </a:cubicBezTo>
                <a:cubicBezTo>
                  <a:pt x="137885" y="698500"/>
                  <a:pt x="12700" y="1647372"/>
                  <a:pt x="0" y="183968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接箭头连接符 47"/>
          <p:cNvCxnSpPr/>
          <p:nvPr/>
        </p:nvCxnSpPr>
        <p:spPr>
          <a:xfrm flipH="1">
            <a:off x="6725675" y="1263775"/>
            <a:ext cx="1946805" cy="845538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28924" y="4870184"/>
            <a:ext cx="5129547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</a:t>
            </a:r>
            <a:endParaRPr kumimoji="1" lang="zh-CN" altLang="en-US" sz="9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线连接符 53"/>
          <p:cNvCxnSpPr/>
          <p:nvPr/>
        </p:nvCxnSpPr>
        <p:spPr>
          <a:xfrm>
            <a:off x="204292" y="6191192"/>
            <a:ext cx="101063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04292" y="4798853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04293" y="4373279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04292" y="6429620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2665" y="4351907"/>
            <a:ext cx="10217994" cy="2460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331975" y="4828748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美而不言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269791" y="4777481"/>
            <a:ext cx="5040868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269792" y="4351907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269791" y="6408248"/>
            <a:ext cx="5040868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行内元素浮动样式设置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9339" y="2659053"/>
            <a:ext cx="10526812" cy="14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天地有大美而不言</a:t>
            </a:r>
            <a:endParaRPr lang="zh-CN" altLang="en-US" sz="96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2180378" y="3981511"/>
            <a:ext cx="95544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180378" y="2589172"/>
            <a:ext cx="9644734" cy="161108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80379" y="2163598"/>
            <a:ext cx="9644734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80379" y="4219939"/>
            <a:ext cx="9644733" cy="40377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80377" y="2141797"/>
            <a:ext cx="9644741" cy="24605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3796" y="1182262"/>
            <a:ext cx="4094475" cy="5902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行框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</a:rPr>
              <a:t>line-height</a:t>
            </a:r>
            <a:r>
              <a:rPr kumimoji="1" lang="zh-CN" altLang="en-US" dirty="0">
                <a:solidFill>
                  <a:schemeClr val="tx1"/>
                </a:solidFill>
              </a:rPr>
              <a:t>控制最小行框高度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2"/>
            <a:endCxn id="24" idx="0"/>
          </p:cNvCxnSpPr>
          <p:nvPr/>
        </p:nvCxnSpPr>
        <p:spPr>
          <a:xfrm>
            <a:off x="2701034" y="1772465"/>
            <a:ext cx="4301714" cy="369332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14" y="2141797"/>
            <a:ext cx="1965500" cy="27517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871482" y="1073377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31" idx="2"/>
          </p:cNvCxnSpPr>
          <p:nvPr/>
        </p:nvCxnSpPr>
        <p:spPr>
          <a:xfrm flipH="1">
            <a:off x="7142627" y="1442709"/>
            <a:ext cx="832491" cy="733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85361" y="4735763"/>
            <a:ext cx="8033657" cy="54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设置了浮动的行内元素的顶部不会超出所在行的行框顶部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47"/>
          <p:cNvCxnSpPr>
            <a:stCxn id="33" idx="1"/>
          </p:cNvCxnSpPr>
          <p:nvPr/>
        </p:nvCxnSpPr>
        <p:spPr>
          <a:xfrm flipH="1" flipV="1">
            <a:off x="2122715" y="4893497"/>
            <a:ext cx="1062646" cy="11305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86352" y="439424"/>
            <a:ext cx="492864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行内元素浮动样式设置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1666" y="1001289"/>
            <a:ext cx="6867920" cy="1619255"/>
            <a:chOff x="1739339" y="2141797"/>
            <a:chExt cx="10526812" cy="2481915"/>
          </a:xfrm>
        </p:grpSpPr>
        <p:sp>
          <p:nvSpPr>
            <p:cNvPr id="8" name="矩形 7"/>
            <p:cNvSpPr/>
            <p:nvPr/>
          </p:nvSpPr>
          <p:spPr>
            <a:xfrm>
              <a:off x="1739339" y="2659053"/>
              <a:ext cx="10526812" cy="142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lang="zh-CN" altLang="en-US" sz="6000" dirty="0"/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2180378" y="3981511"/>
              <a:ext cx="95544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180378" y="2589172"/>
              <a:ext cx="964473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80379" y="2163598"/>
              <a:ext cx="9644734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80379" y="4219939"/>
              <a:ext cx="9644733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80377" y="2141797"/>
              <a:ext cx="9644741" cy="2460543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73" y="1001289"/>
            <a:ext cx="1965500" cy="27517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851666" y="2646408"/>
            <a:ext cx="6867920" cy="1619254"/>
            <a:chOff x="1739339" y="2141798"/>
            <a:chExt cx="10526812" cy="2481914"/>
          </a:xfrm>
        </p:grpSpPr>
        <p:sp>
          <p:nvSpPr>
            <p:cNvPr id="19" name="矩形 18"/>
            <p:cNvSpPr/>
            <p:nvPr/>
          </p:nvSpPr>
          <p:spPr>
            <a:xfrm>
              <a:off x="1739339" y="2659053"/>
              <a:ext cx="10526812" cy="142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lang="zh-CN" altLang="en-US" sz="6000" dirty="0"/>
            </a:p>
          </p:txBody>
        </p:sp>
        <p:cxnSp>
          <p:nvCxnSpPr>
            <p:cNvPr id="20" name="直线连接符 19"/>
            <p:cNvCxnSpPr/>
            <p:nvPr/>
          </p:nvCxnSpPr>
          <p:spPr>
            <a:xfrm>
              <a:off x="2180378" y="3981511"/>
              <a:ext cx="95544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180378" y="2589172"/>
              <a:ext cx="964473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80379" y="2163598"/>
              <a:ext cx="9644734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80379" y="4219939"/>
              <a:ext cx="9644733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80378" y="2141798"/>
              <a:ext cx="9644741" cy="246054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289560" y="4301436"/>
            <a:ext cx="6867920" cy="1619255"/>
            <a:chOff x="1739339" y="2141797"/>
            <a:chExt cx="10526812" cy="2481915"/>
          </a:xfrm>
        </p:grpSpPr>
        <p:sp>
          <p:nvSpPr>
            <p:cNvPr id="26" name="矩形 25"/>
            <p:cNvSpPr/>
            <p:nvPr/>
          </p:nvSpPr>
          <p:spPr>
            <a:xfrm>
              <a:off x="1739339" y="2659053"/>
              <a:ext cx="10526812" cy="142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天地有大美而不言</a:t>
              </a:r>
              <a:endParaRPr lang="zh-CN" altLang="en-US" sz="6000" dirty="0"/>
            </a:p>
          </p:txBody>
        </p:sp>
        <p:cxnSp>
          <p:nvCxnSpPr>
            <p:cNvPr id="27" name="直线连接符 26"/>
            <p:cNvCxnSpPr/>
            <p:nvPr/>
          </p:nvCxnSpPr>
          <p:spPr>
            <a:xfrm>
              <a:off x="2180378" y="3981511"/>
              <a:ext cx="95544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180378" y="2589172"/>
              <a:ext cx="9644734" cy="16110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80379" y="2163598"/>
              <a:ext cx="9644734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180379" y="4219939"/>
              <a:ext cx="9644733" cy="40377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180377" y="2141797"/>
              <a:ext cx="9644741" cy="2460543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/>
            </a:p>
          </p:txBody>
        </p:sp>
      </p:grpSp>
      <p:sp>
        <p:nvSpPr>
          <p:cNvPr id="5" name="矩形 4"/>
          <p:cNvSpPr/>
          <p:nvPr/>
        </p:nvSpPr>
        <p:spPr>
          <a:xfrm>
            <a:off x="2949973" y="646444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文本环绕效果概念模型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5961945"/>
            <a:ext cx="7617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一个浮动元素后面的行内元素会首先按照文本环绕效果进行排列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/>
          <a:srcRect l="4176" r="7961"/>
          <a:stretch>
            <a:fillRect/>
          </a:stretch>
        </p:blipFill>
        <p:spPr>
          <a:xfrm>
            <a:off x="8545153" y="3189513"/>
            <a:ext cx="3617378" cy="36585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浮动样式延伸点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浮动样式父元素高度塌陷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8984" y="607132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165626" y="2550007"/>
            <a:ext cx="8802493" cy="2413943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307141" y="3857437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3723597" y="2586847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3123729" y="3139740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48970" y="5104488"/>
            <a:ext cx="729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当父元素没有固定高度时，父元素高度由子元素高度之和撑开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18"/>
          <p:cNvCxnSpPr/>
          <p:nvPr/>
        </p:nvCxnSpPr>
        <p:spPr>
          <a:xfrm flipV="1">
            <a:off x="9469038" y="2602551"/>
            <a:ext cx="1888595" cy="245997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浮动样式父元素高度塌陷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53755" y="6059058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443119" y="25269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884084" y="2335372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3702482" y="1589282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148943" y="161172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9"/>
          <p:cNvCxnSpPr/>
          <p:nvPr/>
        </p:nvCxnSpPr>
        <p:spPr>
          <a:xfrm flipV="1">
            <a:off x="9309143" y="12649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360630" y="17183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cxnSp>
        <p:nvCxnSpPr>
          <p:cNvPr id="28" name="直接箭头连接符 13"/>
          <p:cNvCxnSpPr/>
          <p:nvPr/>
        </p:nvCxnSpPr>
        <p:spPr>
          <a:xfrm flipV="1">
            <a:off x="3691360" y="114231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30362" y="174193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18"/>
          <p:cNvCxnSpPr/>
          <p:nvPr/>
        </p:nvCxnSpPr>
        <p:spPr>
          <a:xfrm flipV="1">
            <a:off x="8366752" y="2451429"/>
            <a:ext cx="0" cy="9573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493142" y="279443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box3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84084" y="5246273"/>
            <a:ext cx="58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当父元素没有固定高度并且所有的元素都浮起来时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18"/>
          <p:cNvCxnSpPr/>
          <p:nvPr/>
        </p:nvCxnSpPr>
        <p:spPr>
          <a:xfrm flipV="1">
            <a:off x="8741141" y="2602551"/>
            <a:ext cx="2616492" cy="340809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浮动样式父元素高度塌陷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53755" y="6059058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691360" y="2526990"/>
            <a:ext cx="7418274" cy="6817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884084" y="2335372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3702482" y="1589282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148943" y="161172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9"/>
          <p:cNvCxnSpPr/>
          <p:nvPr/>
        </p:nvCxnSpPr>
        <p:spPr>
          <a:xfrm flipV="1">
            <a:off x="9309143" y="126492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360630" y="17183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cxnSp>
        <p:nvCxnSpPr>
          <p:cNvPr id="28" name="直接箭头连接符 13"/>
          <p:cNvCxnSpPr/>
          <p:nvPr/>
        </p:nvCxnSpPr>
        <p:spPr>
          <a:xfrm flipV="1">
            <a:off x="3691360" y="1142319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30362" y="174193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18"/>
          <p:cNvCxnSpPr/>
          <p:nvPr/>
        </p:nvCxnSpPr>
        <p:spPr>
          <a:xfrm flipV="1">
            <a:off x="8366752" y="2451429"/>
            <a:ext cx="0" cy="9573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493142" y="279443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box3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84084" y="5246273"/>
            <a:ext cx="58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当父元素没有固定高度并且所有的元素都浮起来时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18"/>
          <p:cNvCxnSpPr/>
          <p:nvPr/>
        </p:nvCxnSpPr>
        <p:spPr>
          <a:xfrm flipV="1">
            <a:off x="11027229" y="2536003"/>
            <a:ext cx="249022" cy="35959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箭头: 右 3"/>
          <p:cNvSpPr/>
          <p:nvPr/>
        </p:nvSpPr>
        <p:spPr>
          <a:xfrm rot="18477849">
            <a:off x="8998148" y="4119795"/>
            <a:ext cx="3672336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572499" y="5812837"/>
            <a:ext cx="36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父元素高度塌陷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浮动样式父元素高度塌陷解决方案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523" y="1397675"/>
            <a:ext cx="67067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第一类：让父元素</a:t>
            </a:r>
            <a:r>
              <a:rPr lang="en-GB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2C3F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给父元素设置下列属性之一即可</a:t>
            </a:r>
            <a:endParaRPr lang="zh-CN" altLang="en-US" dirty="0">
              <a:solidFill>
                <a:srgbClr val="2C3F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overflow:hidden;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display:inline-block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float:left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position:absolute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GB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8838" y="4998660"/>
            <a:ext cx="10467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当父元素形成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父元素就具有了包裹性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可简单理解为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父元素有了一个虚拟的框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此时子元素的外边距不再会和父元素的外边距合并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父元素的宽高由里面还在平面上的元素和漂浮的元素一同撑开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072745" y="1750409"/>
            <a:ext cx="6706732" cy="1935482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5421260" y="1961009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6211043" y="1177073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7739031" y="1179777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18"/>
          <p:cNvCxnSpPr/>
          <p:nvPr/>
        </p:nvCxnSpPr>
        <p:spPr>
          <a:xfrm flipV="1">
            <a:off x="9883395" y="1779787"/>
            <a:ext cx="1463370" cy="190610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浮动样式父元素高度塌陷解决方案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099" y="1397675"/>
            <a:ext cx="5237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第二类：利用一个幽灵元素来清除浮动，手动撑开父元素的高度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方法有：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新建一个空的块元素，并给他设置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 （缺陷：破坏页面的文档结构）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使用伪元素生成一个幽灵元素，并给他设置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3397015" y="2893483"/>
            <a:ext cx="8567058" cy="2763006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4585286" y="2749866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5313156" y="1938494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6997394" y="1964789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18"/>
          <p:cNvCxnSpPr/>
          <p:nvPr/>
        </p:nvCxnSpPr>
        <p:spPr>
          <a:xfrm flipV="1">
            <a:off x="9699209" y="2985182"/>
            <a:ext cx="1847501" cy="237833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13"/>
          <p:cNvCxnSpPr/>
          <p:nvPr/>
        </p:nvCxnSpPr>
        <p:spPr>
          <a:xfrm flipV="1">
            <a:off x="7179181" y="1096721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009465" y="151481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Box1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cxnSp>
        <p:nvCxnSpPr>
          <p:cNvPr id="40" name="直接箭头连接符 9"/>
          <p:cNvCxnSpPr/>
          <p:nvPr/>
        </p:nvCxnSpPr>
        <p:spPr>
          <a:xfrm flipV="1">
            <a:off x="9356242" y="1415332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373949" y="212197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Box2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cxnSp>
        <p:nvCxnSpPr>
          <p:cNvPr id="42" name="直接箭头连接符 15"/>
          <p:cNvCxnSpPr/>
          <p:nvPr/>
        </p:nvCxnSpPr>
        <p:spPr>
          <a:xfrm flipV="1">
            <a:off x="7470953" y="3258962"/>
            <a:ext cx="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44349" y="389542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Box3</a:t>
            </a:r>
            <a:r>
              <a:rPr lang="zh-CN" altLang="en-US" dirty="0"/>
              <a:t>浮起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389256" y="4533235"/>
            <a:ext cx="523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非固定高度，所有的元素都浮起来了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18"/>
          <p:cNvSpPr/>
          <p:nvPr/>
        </p:nvSpPr>
        <p:spPr>
          <a:xfrm>
            <a:off x="5957024" y="5311168"/>
            <a:ext cx="1821545" cy="276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幽灵元素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19"/>
          <p:cNvCxnSpPr/>
          <p:nvPr/>
        </p:nvCxnSpPr>
        <p:spPr>
          <a:xfrm>
            <a:off x="7889177" y="5491824"/>
            <a:ext cx="18540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0"/>
          <p:cNvCxnSpPr/>
          <p:nvPr/>
        </p:nvCxnSpPr>
        <p:spPr>
          <a:xfrm flipH="1">
            <a:off x="3557885" y="5495237"/>
            <a:ext cx="23051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044375" y="51588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清除两边浮动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928259" y="51517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清除两边浮动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570710" y="49744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该元素没有内容和宽高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004909" y="390689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撑起父元素高度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浮动样式的由来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样式详解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640" y="1385136"/>
            <a:ext cx="3506941" cy="316706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92520" y="2093899"/>
            <a:ext cx="3419180" cy="659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6299" y="1404244"/>
            <a:ext cx="937236" cy="674672"/>
          </a:xfrm>
          <a:prstGeom prst="rect">
            <a:avLst/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43736" y="1404244"/>
            <a:ext cx="841742" cy="1386716"/>
          </a:xfrm>
          <a:prstGeom prst="rect">
            <a:avLst/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839" y="1015657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*左浮动*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55911" y="1005188"/>
            <a:ext cx="260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*右浮动*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17394" y="4760694"/>
            <a:ext cx="11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clear:left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8885" y="5285083"/>
            <a:ext cx="6074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元素盒子的边不能和前面的盒子相邻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左侧抵抗浮动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右侧抵抗浮动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both;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两边都抵抗浮动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上面两个合并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42529" y="1374520"/>
            <a:ext cx="3506941" cy="316706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371070" y="2811828"/>
            <a:ext cx="3419180" cy="659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60188" y="1393628"/>
            <a:ext cx="937236" cy="1785001"/>
          </a:xfrm>
          <a:prstGeom prst="rect">
            <a:avLst/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37625" y="1393628"/>
            <a:ext cx="841742" cy="1386716"/>
          </a:xfrm>
          <a:prstGeom prst="rect">
            <a:avLst/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11283" y="4750078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clear:right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89986" y="1374520"/>
            <a:ext cx="3506941" cy="316706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8577747" y="3201035"/>
            <a:ext cx="3419180" cy="659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07645" y="1393628"/>
            <a:ext cx="937236" cy="1785001"/>
          </a:xfrm>
          <a:prstGeom prst="rect">
            <a:avLst/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085082" y="1393628"/>
            <a:ext cx="841742" cy="1386716"/>
          </a:xfrm>
          <a:prstGeom prst="rect">
            <a:avLst/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558740" y="4750078"/>
            <a:ext cx="135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clear:both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本节课作业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71" y="1009879"/>
            <a:ext cx="10395857" cy="53188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本节课作业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18" y="2790908"/>
            <a:ext cx="11898086" cy="10866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86704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浮动样式的由来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8790" y="1909646"/>
            <a:ext cx="6344699" cy="282091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549677" y="4983351"/>
            <a:ext cx="270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延伸发展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块级区域横向布局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1" y="1794549"/>
            <a:ext cx="5439850" cy="305110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86974" y="4983351"/>
            <a:ext cx="270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最开始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图文布局的文本环绕效果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默认元素普通流布局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612527" y="1085600"/>
            <a:ext cx="3367305" cy="973300"/>
          </a:xfrm>
          <a:prstGeom prst="rect">
            <a:avLst/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776923" y="54229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默认元素普通流布局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2648" y="1004136"/>
            <a:ext cx="6761771" cy="506744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2527" y="2059444"/>
            <a:ext cx="4477182" cy="16875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17971" y="1730292"/>
            <a:ext cx="4474029" cy="19389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普通流规则：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浏览器在默认情况下规定一个块元素在父元素内的排列规则：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从上往下排列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从左开始排列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一个块元素占一行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2527" y="1004193"/>
            <a:ext cx="1620074" cy="480371"/>
          </a:xfrm>
          <a:prstGeom prst="rect">
            <a:avLst/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2629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浮动样式的核心原理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网页布局视角转换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2648" y="1004136"/>
            <a:ext cx="6761771" cy="506744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38150" y="715645"/>
            <a:ext cx="1619885" cy="974090"/>
          </a:xfrm>
          <a:prstGeom prst="rect">
            <a:avLst/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58035" y="715645"/>
            <a:ext cx="1637030" cy="973455"/>
          </a:xfrm>
          <a:prstGeom prst="rect">
            <a:avLst/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23310" y="715645"/>
            <a:ext cx="1619250" cy="974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74419" y="3269174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3370" y="715645"/>
            <a:ext cx="1619250" cy="975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775" y="1691005"/>
            <a:ext cx="1619250" cy="16878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3" name="矩形 2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44" name="矩形 24"/>
          <p:cNvSpPr>
            <a:spLocks noChangeArrowheads="1"/>
          </p:cNvSpPr>
          <p:nvPr/>
        </p:nvSpPr>
        <p:spPr bwMode="auto">
          <a:xfrm>
            <a:off x="858838" y="425450"/>
            <a:ext cx="523716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网页布局视角转换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99381" y="5477255"/>
            <a:ext cx="447402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b="1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390176" y="1688790"/>
            <a:ext cx="9666515" cy="3408094"/>
          </a:xfrm>
          <a:prstGeom prst="parallelogram">
            <a:avLst>
              <a:gd name="adj" fmla="val 7904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4069425" y="2241683"/>
            <a:ext cx="3848986" cy="717697"/>
          </a:xfrm>
          <a:prstGeom prst="parallelogram">
            <a:avLst>
              <a:gd name="adj" fmla="val 75567"/>
            </a:avLst>
          </a:prstGeom>
          <a:solidFill>
            <a:srgbClr val="170C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3273503" y="2962530"/>
            <a:ext cx="4986670" cy="1061989"/>
          </a:xfrm>
          <a:prstGeom prst="parallelogram">
            <a:avLst>
              <a:gd name="adj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box3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649539" y="1688790"/>
            <a:ext cx="1988288" cy="552893"/>
          </a:xfrm>
          <a:prstGeom prst="parallelogram">
            <a:avLst>
              <a:gd name="adj" fmla="val 75000"/>
            </a:avLst>
          </a:prstGeom>
          <a:solidFill>
            <a:srgbClr val="F9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box1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09" y="1056807"/>
            <a:ext cx="2020315" cy="52249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WPS 演示</Application>
  <PresentationFormat>宽屏</PresentationFormat>
  <Paragraphs>482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1068</cp:revision>
  <dcterms:created xsi:type="dcterms:W3CDTF">2015-05-06T06:15:00Z</dcterms:created>
  <dcterms:modified xsi:type="dcterms:W3CDTF">2019-05-07T14:39:59Z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