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7"/>
  </p:notesMasterIdLst>
  <p:sldIdLst>
    <p:sldId id="299" r:id="rId5"/>
    <p:sldId id="257" r:id="rId6"/>
    <p:sldId id="258" r:id="rId7"/>
    <p:sldId id="263" r:id="rId8"/>
    <p:sldId id="277" r:id="rId9"/>
    <p:sldId id="278" r:id="rId10"/>
    <p:sldId id="279" r:id="rId11"/>
    <p:sldId id="280" r:id="rId12"/>
    <p:sldId id="282" r:id="rId13"/>
    <p:sldId id="298" r:id="rId14"/>
    <p:sldId id="281" r:id="rId15"/>
    <p:sldId id="283" r:id="rId16"/>
    <p:sldId id="284" r:id="rId17"/>
    <p:sldId id="285" r:id="rId18"/>
    <p:sldId id="288" r:id="rId19"/>
    <p:sldId id="300" r:id="rId20"/>
    <p:sldId id="286" r:id="rId21"/>
    <p:sldId id="289" r:id="rId22"/>
    <p:sldId id="290" r:id="rId23"/>
    <p:sldId id="304" r:id="rId24"/>
    <p:sldId id="291" r:id="rId25"/>
    <p:sldId id="292" r:id="rId26"/>
    <p:sldId id="293" r:id="rId27"/>
    <p:sldId id="294" r:id="rId28"/>
    <p:sldId id="306" r:id="rId29"/>
    <p:sldId id="305" r:id="rId30"/>
    <p:sldId id="301" r:id="rId31"/>
    <p:sldId id="302" r:id="rId32"/>
    <p:sldId id="303" r:id="rId33"/>
    <p:sldId id="296" r:id="rId34"/>
    <p:sldId id="295" r:id="rId35"/>
    <p:sldId id="29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91"/>
    <a:srgbClr val="DA1F28"/>
    <a:srgbClr val="EBC050"/>
    <a:srgbClr val="3D6487"/>
    <a:srgbClr val="E74F56"/>
    <a:srgbClr val="46739C"/>
    <a:srgbClr val="E96167"/>
    <a:srgbClr val="E33941"/>
    <a:srgbClr val="E7535A"/>
    <a:srgbClr val="E4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1" autoAdjust="0"/>
    <p:restoredTop sz="55935" autoAdjust="0"/>
  </p:normalViewPr>
  <p:slideViewPr>
    <p:cSldViewPr snapToGrid="0" showGuides="1">
      <p:cViewPr varScale="1">
        <p:scale>
          <a:sx n="83" d="100"/>
          <a:sy n="83" d="100"/>
        </p:scale>
        <p:origin x="96" y="52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9B17-92AA-447C-8182-6D8DE636D6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E0BE-46EA-40D2-B0A2-128018586D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31813" y="-15875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主讲老师：熙林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2" name="文本框 147"/>
          <p:cNvSpPr txBox="1">
            <a:spLocks noChangeArrowheads="1"/>
          </p:cNvSpPr>
          <p:nvPr/>
        </p:nvSpPr>
        <p:spPr bwMode="auto">
          <a:xfrm>
            <a:off x="3246622" y="2630070"/>
            <a:ext cx="52263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第十七章：</a:t>
            </a:r>
            <a:r>
              <a:rPr lang="en-GB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flexbox</a:t>
            </a: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</a:t>
            </a:r>
            <a:endParaRPr lang="en-GB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67466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弹性盒模型的轴概念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224" y="45925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弹性盒模型基本结构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224" y="1622709"/>
            <a:ext cx="6854526" cy="3419190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582" y="1814654"/>
            <a:ext cx="2062239" cy="30353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400800" y="1892300"/>
            <a:ext cx="1866900" cy="31750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2364" y="1707634"/>
            <a:ext cx="3212736" cy="830997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父元素或容器：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Segoe UI Semilight" panose="020B0402040204020203" pitchFamily="34" charset="0"/>
            </a:endParaRPr>
          </a:p>
          <a:p>
            <a:r>
              <a:rPr lang="en-US" altLang="zh-CN" sz="2400" dirty="0"/>
              <a:t>flex container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8267700" y="4696767"/>
            <a:ext cx="3212736" cy="830997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子元素或项目：</a:t>
            </a:r>
            <a:r>
              <a:rPr lang="en-US" altLang="zh-CN" sz="2400" dirty="0"/>
              <a:t>flex items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671037" y="1814654"/>
            <a:ext cx="2062239" cy="30353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2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7393" y="1814654"/>
            <a:ext cx="2062239" cy="30353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3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29350" y="4251960"/>
            <a:ext cx="1936750" cy="67564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8" name="矩形 17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GB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flexbox</a:t>
            </a:r>
            <a:endParaRPr lang="en-GB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224" y="45925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弹性盒模型结构详解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3593" y="899819"/>
            <a:ext cx="9693315" cy="4835241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952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094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2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1765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3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09745" y="1719749"/>
            <a:ext cx="3459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Georgia" panose="02040502050405020303" pitchFamily="18" charset="0"/>
              </a:rPr>
              <a:t>主轴：</a:t>
            </a:r>
            <a:r>
              <a:rPr lang="en-US" altLang="zh-CN" sz="3200" b="1">
                <a:solidFill>
                  <a:schemeClr val="bg1"/>
                </a:solidFill>
                <a:latin typeface="Georgia" panose="02040502050405020303" pitchFamily="18" charset="0"/>
              </a:rPr>
              <a:t>main axis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86504" y="4135289"/>
            <a:ext cx="387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Georgia" panose="02040502050405020303" pitchFamily="18" charset="0"/>
              </a:rPr>
              <a:t>交叉轴：</a:t>
            </a:r>
            <a:r>
              <a:rPr lang="en-US" altLang="zh-CN" sz="3200" b="1">
                <a:solidFill>
                  <a:schemeClr val="bg1"/>
                </a:solidFill>
                <a:latin typeface="Georgia" panose="02040502050405020303" pitchFamily="18" charset="0"/>
              </a:rPr>
              <a:t>cross axis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5962" y="5889108"/>
            <a:ext cx="10100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容器默认存在两根轴：水平的主轴（</a:t>
            </a:r>
            <a:r>
              <a:rPr lang="en-US" altLang="zh-CN" sz="2800" b="1">
                <a:latin typeface="+mj-ea"/>
                <a:ea typeface="+mj-ea"/>
              </a:rPr>
              <a:t>main axis</a:t>
            </a:r>
            <a:r>
              <a:rPr lang="zh-CN" altLang="en-US" sz="2800" b="1">
                <a:latin typeface="+mj-ea"/>
                <a:ea typeface="+mj-ea"/>
              </a:rPr>
              <a:t>）和垂直的交叉轴（</a:t>
            </a:r>
            <a:r>
              <a:rPr lang="en-US" altLang="zh-CN" sz="2800" b="1">
                <a:latin typeface="+mj-ea"/>
                <a:ea typeface="+mj-ea"/>
              </a:rPr>
              <a:t>cross axis</a:t>
            </a:r>
            <a:r>
              <a:rPr lang="zh-CN" altLang="en-US" sz="2800" b="1">
                <a:latin typeface="+mj-ea"/>
                <a:ea typeface="+mj-ea"/>
              </a:rPr>
              <a:t>）</a:t>
            </a:r>
            <a:endParaRPr lang="zh-CN" altLang="en-US" sz="2800" b="1">
              <a:latin typeface="+mj-ea"/>
              <a:ea typeface="+mj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34236" y="2426665"/>
            <a:ext cx="97226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544050" y="899819"/>
            <a:ext cx="0" cy="4835241"/>
          </a:xfrm>
          <a:prstGeom prst="straightConnector1">
            <a:avLst/>
          </a:prstGeom>
          <a:ln w="5715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5" name="矩形 14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GB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flexbox</a:t>
            </a:r>
            <a:endParaRPr lang="en-GB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224" y="45925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弹性盒模型结构详解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3593" y="899819"/>
            <a:ext cx="9693315" cy="4835241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952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094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2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1765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3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34236" y="2012137"/>
            <a:ext cx="97226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09745" y="1719749"/>
            <a:ext cx="3459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Georgia" panose="02040502050405020303" pitchFamily="18" charset="0"/>
              </a:rPr>
              <a:t>主轴：</a:t>
            </a:r>
            <a:r>
              <a:rPr lang="en-US" altLang="zh-CN" sz="3200" b="1">
                <a:solidFill>
                  <a:schemeClr val="bg1"/>
                </a:solidFill>
                <a:latin typeface="Georgia" panose="02040502050405020303" pitchFamily="18" charset="0"/>
              </a:rPr>
              <a:t>main axis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544050" y="899819"/>
            <a:ext cx="0" cy="4835241"/>
          </a:xfrm>
          <a:prstGeom prst="straightConnector1">
            <a:avLst/>
          </a:prstGeom>
          <a:ln w="5715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86504" y="4135289"/>
            <a:ext cx="387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Georgia" panose="02040502050405020303" pitchFamily="18" charset="0"/>
              </a:rPr>
              <a:t>交叉轴：</a:t>
            </a:r>
            <a:r>
              <a:rPr lang="en-US" altLang="zh-CN" sz="3200" b="1">
                <a:solidFill>
                  <a:schemeClr val="bg1"/>
                </a:solidFill>
                <a:latin typeface="Georgia" panose="02040502050405020303" pitchFamily="18" charset="0"/>
              </a:rPr>
              <a:t>cross axis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4515" y="5780351"/>
            <a:ext cx="10100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主轴的开始位置与边框的交叉点叫做</a:t>
            </a:r>
            <a:r>
              <a:rPr lang="en-US" altLang="zh-CN" sz="2800" b="1">
                <a:latin typeface="+mj-ea"/>
                <a:ea typeface="+mj-ea"/>
              </a:rPr>
              <a:t>main start</a:t>
            </a:r>
            <a:r>
              <a:rPr lang="zh-CN" altLang="en-US" sz="2800" b="1">
                <a:latin typeface="+mj-ea"/>
                <a:ea typeface="+mj-ea"/>
              </a:rPr>
              <a:t>，结束位置叫做</a:t>
            </a:r>
            <a:r>
              <a:rPr lang="en-US" altLang="zh-CN" sz="2800" b="1">
                <a:latin typeface="+mj-ea"/>
                <a:ea typeface="+mj-ea"/>
              </a:rPr>
              <a:t>main end</a:t>
            </a:r>
            <a:r>
              <a:rPr lang="zh-CN" altLang="en-US" sz="2800" b="1">
                <a:latin typeface="+mj-ea"/>
                <a:ea typeface="+mj-ea"/>
              </a:rPr>
              <a:t>；纵轴同理；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1520" y="1768559"/>
            <a:ext cx="405432" cy="487154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21" idx="0"/>
            <a:endCxn id="19" idx="4"/>
          </p:cNvCxnSpPr>
          <p:nvPr/>
        </p:nvCxnSpPr>
        <p:spPr>
          <a:xfrm flipV="1">
            <a:off x="444491" y="2255713"/>
            <a:ext cx="489745" cy="129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47" y="3547548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Main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cs typeface="Segoe UI Semilight" panose="020B04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start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418528" y="1768559"/>
            <a:ext cx="405432" cy="487154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6" idx="0"/>
            <a:endCxn id="23" idx="5"/>
          </p:cNvCxnSpPr>
          <p:nvPr/>
        </p:nvCxnSpPr>
        <p:spPr>
          <a:xfrm flipH="1" flipV="1">
            <a:off x="10764586" y="2184371"/>
            <a:ext cx="561233" cy="104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80075" y="3224382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Main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cs typeface="Segoe UI Semilight" panose="020B04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end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300592" y="933372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crossstart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341334" y="817123"/>
            <a:ext cx="405432" cy="36536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1"/>
            <a:endCxn id="29" idx="6"/>
          </p:cNvCxnSpPr>
          <p:nvPr/>
        </p:nvCxnSpPr>
        <p:spPr>
          <a:xfrm flipH="1" flipV="1">
            <a:off x="9746766" y="999806"/>
            <a:ext cx="1553826" cy="256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341334" y="5539391"/>
            <a:ext cx="405432" cy="36536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196260" y="5210516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crossend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35" idx="1"/>
            <a:endCxn id="34" idx="6"/>
          </p:cNvCxnSpPr>
          <p:nvPr/>
        </p:nvCxnSpPr>
        <p:spPr>
          <a:xfrm flipH="1">
            <a:off x="9746766" y="5533682"/>
            <a:ext cx="1449494" cy="188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31" name="矩形 3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GB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flexbox</a:t>
            </a:r>
            <a:endParaRPr lang="en-GB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63593" y="899819"/>
            <a:ext cx="9693315" cy="4835241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952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094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2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1765" y="1217495"/>
            <a:ext cx="2916312" cy="42923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kern="0">
                <a:solidFill>
                  <a:prstClr val="white"/>
                </a:solidFill>
                <a:latin typeface="Century Gothic" panose="020B0502020202020204"/>
              </a:rPr>
              <a:t>3</a:t>
            </a: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09745" y="1719749"/>
            <a:ext cx="3459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Georgia" panose="02040502050405020303" pitchFamily="18" charset="0"/>
              </a:rPr>
              <a:t>主轴：</a:t>
            </a:r>
            <a:r>
              <a:rPr lang="en-US" altLang="zh-CN" sz="3200" b="1">
                <a:solidFill>
                  <a:schemeClr val="bg1"/>
                </a:solidFill>
                <a:latin typeface="Georgia" panose="02040502050405020303" pitchFamily="18" charset="0"/>
              </a:rPr>
              <a:t>main axis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86504" y="4135289"/>
            <a:ext cx="387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Georgia" panose="02040502050405020303" pitchFamily="18" charset="0"/>
              </a:rPr>
              <a:t>交叉轴：</a:t>
            </a:r>
            <a:r>
              <a:rPr lang="en-US" altLang="zh-CN" sz="3200" b="1">
                <a:solidFill>
                  <a:schemeClr val="bg1"/>
                </a:solidFill>
                <a:latin typeface="Georgia" panose="02040502050405020303" pitchFamily="18" charset="0"/>
              </a:rPr>
              <a:t>cross axis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6348" y="5843542"/>
            <a:ext cx="10100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项目默认沿主轴排列。单个项目占据的主轴空间叫做</a:t>
            </a:r>
            <a:r>
              <a:rPr lang="en-US" altLang="zh-CN" sz="2800" b="1">
                <a:latin typeface="+mj-ea"/>
                <a:ea typeface="+mj-ea"/>
              </a:rPr>
              <a:t>main size</a:t>
            </a:r>
            <a:r>
              <a:rPr lang="zh-CN" altLang="en-US" sz="2800" b="1">
                <a:latin typeface="+mj-ea"/>
                <a:ea typeface="+mj-ea"/>
              </a:rPr>
              <a:t>，占据的交叉轴空间叫做</a:t>
            </a:r>
            <a:r>
              <a:rPr lang="en-US" altLang="zh-CN" sz="2800" b="1">
                <a:latin typeface="+mj-ea"/>
                <a:ea typeface="+mj-ea"/>
              </a:rPr>
              <a:t>cross size</a:t>
            </a:r>
            <a:r>
              <a:rPr lang="zh-CN" altLang="en-US" sz="2800" b="1">
                <a:latin typeface="+mj-ea"/>
                <a:ea typeface="+mj-ea"/>
              </a:rPr>
              <a:t>。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1520" y="1768559"/>
            <a:ext cx="405432" cy="487154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21" idx="0"/>
            <a:endCxn id="19" idx="4"/>
          </p:cNvCxnSpPr>
          <p:nvPr/>
        </p:nvCxnSpPr>
        <p:spPr>
          <a:xfrm flipV="1">
            <a:off x="444491" y="2255713"/>
            <a:ext cx="489745" cy="129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47" y="3547548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Main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cs typeface="Segoe UI Semilight" panose="020B04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start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418528" y="1768559"/>
            <a:ext cx="405432" cy="487154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6" idx="0"/>
            <a:endCxn id="23" idx="5"/>
          </p:cNvCxnSpPr>
          <p:nvPr/>
        </p:nvCxnSpPr>
        <p:spPr>
          <a:xfrm flipH="1" flipV="1">
            <a:off x="10764586" y="2184371"/>
            <a:ext cx="561233" cy="1040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80075" y="3224382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Main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cs typeface="Segoe UI Semilight" panose="020B04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end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300592" y="933372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crossstart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341334" y="817123"/>
            <a:ext cx="405432" cy="36536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1"/>
            <a:endCxn id="29" idx="6"/>
          </p:cNvCxnSpPr>
          <p:nvPr/>
        </p:nvCxnSpPr>
        <p:spPr>
          <a:xfrm flipH="1" flipV="1">
            <a:off x="9746766" y="999806"/>
            <a:ext cx="1553826" cy="256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341334" y="5539391"/>
            <a:ext cx="405432" cy="36536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196260" y="5210516"/>
            <a:ext cx="691487" cy="646331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crossend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35" idx="1"/>
            <a:endCxn id="34" idx="6"/>
          </p:cNvCxnSpPr>
          <p:nvPr/>
        </p:nvCxnSpPr>
        <p:spPr>
          <a:xfrm flipH="1">
            <a:off x="9746766" y="5533682"/>
            <a:ext cx="1449494" cy="188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83063" y="4862017"/>
            <a:ext cx="302490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88408" y="4535398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+mj-ea"/>
              </a:rPr>
              <a:t>main size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719971" y="1217495"/>
            <a:ext cx="0" cy="4292364"/>
          </a:xfrm>
          <a:prstGeom prst="straightConnector1">
            <a:avLst/>
          </a:prstGeom>
          <a:ln w="57150">
            <a:solidFill>
              <a:schemeClr val="tx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53278" y="2583071"/>
            <a:ext cx="128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+mj-ea"/>
              </a:rPr>
              <a:t>cross size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34236" y="2012137"/>
            <a:ext cx="97226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544050" y="899819"/>
            <a:ext cx="0" cy="4835241"/>
          </a:xfrm>
          <a:prstGeom prst="straightConnector1">
            <a:avLst/>
          </a:prstGeom>
          <a:ln w="5715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弹性盒模型结构详解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224" y="45925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弹性盒模型属性详解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82272" y="2899563"/>
            <a:ext cx="87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E74F56"/>
                </a:solidFill>
                <a:latin typeface="+mj-ea"/>
                <a:ea typeface="+mj-ea"/>
              </a:rPr>
              <a:t>那么问题来了：</a:t>
            </a:r>
            <a:r>
              <a:rPr lang="zh-CN" altLang="en-US" sz="3600" b="1">
                <a:latin typeface="+mj-ea"/>
                <a:ea typeface="+mj-ea"/>
              </a:rPr>
              <a:t>弹性盒模型是怎么用的呢？</a:t>
            </a:r>
            <a:endParaRPr lang="zh-CN" altLang="en-US" sz="3600" b="1"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7" name="矩形 6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弹性盒模型结构详解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67466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弹性盒模型属性详解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483" y="1737358"/>
            <a:ext cx="4038095" cy="409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74055" y="2102307"/>
            <a:ext cx="5352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父元素：宽度：</a:t>
            </a:r>
            <a:r>
              <a:rPr lang="en-US" altLang="zh-CN" sz="2400" b="1"/>
              <a:t>400px;</a:t>
            </a:r>
            <a:r>
              <a:rPr lang="zh-CN" altLang="en-US" sz="2400" b="1"/>
              <a:t>高度：</a:t>
            </a:r>
            <a:r>
              <a:rPr lang="en-US" altLang="zh-CN" sz="2400" b="1"/>
              <a:t>400px</a:t>
            </a:r>
            <a:r>
              <a:rPr lang="zh-CN" altLang="en-US" sz="2400" b="1"/>
              <a:t>；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子元素：宽度：</a:t>
            </a:r>
            <a:r>
              <a:rPr lang="en-US" altLang="zh-CN" sz="2400" b="1"/>
              <a:t>100px</a:t>
            </a:r>
            <a:r>
              <a:rPr lang="zh-CN" altLang="en-US" sz="2400" b="1"/>
              <a:t>；高度：</a:t>
            </a:r>
            <a:r>
              <a:rPr lang="en-US" altLang="zh-CN" sz="2400" b="1"/>
              <a:t>100px</a:t>
            </a:r>
            <a:r>
              <a:rPr lang="zh-CN" altLang="en-US" sz="2400" b="1"/>
              <a:t>；</a:t>
            </a:r>
            <a:endParaRPr lang="zh-CN" altLang="en-US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5557314" y="4309110"/>
            <a:ext cx="526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普通流：块元素在父元素内从上到下，从左到右排列</a:t>
            </a:r>
            <a:r>
              <a:rPr lang="en-US" altLang="zh-CN" dirty="0"/>
              <a:t>,</a:t>
            </a:r>
            <a:r>
              <a:rPr lang="zh-CN" altLang="en-US" dirty="0"/>
              <a:t>一个块元素占一行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1" name="矩形 1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普通流规则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08220" y="1853519"/>
            <a:ext cx="645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我们给父元素设置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；使父元素变成弹性盒模型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08220" y="2674620"/>
            <a:ext cx="535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父元素：宽度：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400px;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400px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子元素：宽度：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；高度：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08220" y="4194266"/>
            <a:ext cx="6344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弹性盒子：子元素沿着父元素的主轴排列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91" y="1680208"/>
            <a:ext cx="4047619" cy="39904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1" name="矩形 1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弹性盒模型规则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309" y="1605105"/>
            <a:ext cx="4066667" cy="42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45" y="1605105"/>
            <a:ext cx="4133333" cy="42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969D4039-A669-4D69-8422-C66BE850A1F5}"/>
                  </a:ext>
                </a:extLst>
              </p:cNvPr>
              <p:cNvSpPr txBox="1"/>
              <p:nvPr/>
            </p:nvSpPr>
            <p:spPr>
              <a:xfrm>
                <a:off x="289224" y="5642545"/>
                <a:ext cx="11586378" cy="91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rgbClr val="DA1F28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弹性盒子：默认情况下，当子元素的总宽度小于父元素时，按照自己设定的宽度显示；</a:t>
                </a:r>
                <a:endParaRPr lang="en-US" altLang="zh-CN" dirty="0"/>
              </a:p>
              <a:p>
                <a:r>
                  <a:rPr lang="zh-CN" altLang="en-US" dirty="0"/>
                  <a:t>当总宽度大于父元素时，按照比例显示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比例公式</a:t>
                </a:r>
                <a14:m>
                  <m:oMath xmlns:m="http://schemas.openxmlformats.org/officeDocument/2006/math">
                    <m:r>
                      <a:rPr lang="zh-CN" altLang="en-US" b="1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实际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宽度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元素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设置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width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值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所有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子元素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宽度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之和</m:t>
                        </m:r>
                      </m:den>
                    </m:f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父元素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宽度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4" y="5642545"/>
                <a:ext cx="11586378" cy="913905"/>
              </a:xfrm>
              <a:prstGeom prst="rect">
                <a:avLst/>
              </a:prstGeom>
              <a:blipFill rotWithShape="1">
                <a:blip r:embed="rId3"/>
                <a:stretch>
                  <a:fillRect l="-421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1" name="矩形 1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弹性盒模型子元素宽度设置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4285062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2987613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1689499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19506" y="183349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为什么需要弹性盒模型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3182165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弹性盒模型的轴概念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76065" y="444266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弹性盒模型属性详解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847827" y="5320941"/>
            <a:ext cx="534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弹性盒子：默认情况下，弹性盒模型的子元素高度与父元素一致，但是默认宽度为</a:t>
            </a:r>
            <a:r>
              <a:rPr lang="en-US" altLang="zh-CN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（此处与普通的块级盒模型刚好相反）</a:t>
            </a:r>
            <a:endParaRPr lang="zh-CN" altLang="en-US" b="1" dirty="0">
              <a:solidFill>
                <a:srgbClr val="DA1F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1" name="矩形 1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弹性盒模型子元素高度设置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67" y="941398"/>
            <a:ext cx="6159369" cy="57367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34" y="941398"/>
            <a:ext cx="4908551" cy="39494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68400" y="2134433"/>
            <a:ext cx="1005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父元素：设置</a:t>
            </a:r>
            <a:r>
              <a:rPr lang="en-US" altLang="zh-CN" sz="2400" b="1" dirty="0"/>
              <a:t>flex-direction:</a:t>
            </a:r>
            <a:r>
              <a:rPr lang="zh-CN" altLang="en-US" sz="2400" b="1" dirty="0"/>
              <a:t>决定主轴的方向（子元素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项目的排列方向）；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endParaRPr lang="zh-CN" altLang="en-US" sz="2400" b="1" dirty="0"/>
          </a:p>
        </p:txBody>
      </p:sp>
      <p:sp>
        <p:nvSpPr>
          <p:cNvPr id="8" name="矩形: 圆角 7"/>
          <p:cNvSpPr/>
          <p:nvPr/>
        </p:nvSpPr>
        <p:spPr>
          <a:xfrm>
            <a:off x="337697" y="3344550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2490" y="394506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17" name="矩形 16"/>
          <p:cNvSpPr/>
          <p:nvPr/>
        </p:nvSpPr>
        <p:spPr>
          <a:xfrm>
            <a:off x="1202029" y="394506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18" name="矩形 17"/>
          <p:cNvSpPr/>
          <p:nvPr/>
        </p:nvSpPr>
        <p:spPr>
          <a:xfrm>
            <a:off x="1971568" y="394506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10" name="矩形 9"/>
          <p:cNvSpPr/>
          <p:nvPr/>
        </p:nvSpPr>
        <p:spPr>
          <a:xfrm>
            <a:off x="150334" y="5107024"/>
            <a:ext cx="2659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/>
              <a:t>1.row;</a:t>
            </a:r>
            <a:endParaRPr lang="en-US" altLang="zh-CN" sz="2400" b="1"/>
          </a:p>
          <a:p>
            <a:pPr algn="ctr"/>
            <a:r>
              <a:rPr lang="zh-CN" altLang="en-US" sz="2400" b="1"/>
              <a:t>主轴横向从左至右</a:t>
            </a:r>
            <a:endParaRPr lang="zh-CN" altLang="en-US" sz="2400"/>
          </a:p>
        </p:txBody>
      </p:sp>
      <p:sp>
        <p:nvSpPr>
          <p:cNvPr id="12" name="箭头: 右 11"/>
          <p:cNvSpPr/>
          <p:nvPr/>
        </p:nvSpPr>
        <p:spPr>
          <a:xfrm>
            <a:off x="514350" y="4559042"/>
            <a:ext cx="1931670" cy="2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393583" y="3344550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88376" y="394506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23" name="矩形 22"/>
          <p:cNvSpPr/>
          <p:nvPr/>
        </p:nvSpPr>
        <p:spPr>
          <a:xfrm>
            <a:off x="4257915" y="394506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24" name="矩形 23"/>
          <p:cNvSpPr/>
          <p:nvPr/>
        </p:nvSpPr>
        <p:spPr>
          <a:xfrm>
            <a:off x="5027454" y="394506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25" name="矩形 24"/>
          <p:cNvSpPr/>
          <p:nvPr/>
        </p:nvSpPr>
        <p:spPr>
          <a:xfrm>
            <a:off x="3051529" y="5107024"/>
            <a:ext cx="2969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2.row-reverse;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主轴横向，从右至左</a:t>
            </a:r>
            <a:endParaRPr lang="zh-CN" altLang="en-US" sz="2400" b="1" dirty="0"/>
          </a:p>
        </p:txBody>
      </p:sp>
      <p:sp>
        <p:nvSpPr>
          <p:cNvPr id="26" name="箭头: 右 25"/>
          <p:cNvSpPr/>
          <p:nvPr/>
        </p:nvSpPr>
        <p:spPr>
          <a:xfrm rot="10800000">
            <a:off x="3570236" y="4559042"/>
            <a:ext cx="1931670" cy="2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6383115" y="3346260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53349" y="4541063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29" name="矩形 28"/>
          <p:cNvSpPr/>
          <p:nvPr/>
        </p:nvSpPr>
        <p:spPr>
          <a:xfrm>
            <a:off x="7251695" y="3970965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30" name="矩形 29"/>
          <p:cNvSpPr/>
          <p:nvPr/>
        </p:nvSpPr>
        <p:spPr>
          <a:xfrm>
            <a:off x="7247447" y="3408372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31" name="箭头: 右 30"/>
          <p:cNvSpPr/>
          <p:nvPr/>
        </p:nvSpPr>
        <p:spPr>
          <a:xfrm rot="5400000">
            <a:off x="7411589" y="4083279"/>
            <a:ext cx="1664756" cy="25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46895" y="5107024"/>
            <a:ext cx="2969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3.column;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主轴纵向，从上至下</a:t>
            </a:r>
            <a:endParaRPr lang="zh-CN" altLang="en-US" sz="2400" dirty="0"/>
          </a:p>
        </p:txBody>
      </p:sp>
      <p:sp>
        <p:nvSpPr>
          <p:cNvPr id="33" name="矩形: 圆角 32"/>
          <p:cNvSpPr/>
          <p:nvPr/>
        </p:nvSpPr>
        <p:spPr>
          <a:xfrm>
            <a:off x="9352198" y="3303698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222432" y="4498501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35" name="矩形 34"/>
          <p:cNvSpPr/>
          <p:nvPr/>
        </p:nvSpPr>
        <p:spPr>
          <a:xfrm>
            <a:off x="10220778" y="3928403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36" name="矩形 35"/>
          <p:cNvSpPr/>
          <p:nvPr/>
        </p:nvSpPr>
        <p:spPr>
          <a:xfrm>
            <a:off x="10216530" y="3365810"/>
            <a:ext cx="56876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37" name="箭头: 右 36"/>
          <p:cNvSpPr/>
          <p:nvPr/>
        </p:nvSpPr>
        <p:spPr>
          <a:xfrm rot="16200000">
            <a:off x="10380672" y="4040717"/>
            <a:ext cx="1664756" cy="25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15978" y="5107024"/>
            <a:ext cx="2969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4.column-reverse;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主轴纵向，从下至上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2" name="矩形 41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弹性盒模型的主轴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纵轴方向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50113" y="1487610"/>
            <a:ext cx="1005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默认情况下，项目都排在一主轴线上。</a:t>
            </a:r>
            <a:endParaRPr lang="en-US" altLang="zh-CN" sz="2400" b="1" dirty="0"/>
          </a:p>
          <a:p>
            <a:r>
              <a:rPr lang="en-US" altLang="zh-CN" sz="2400" b="1" dirty="0"/>
              <a:t>flex-wrap</a:t>
            </a:r>
            <a:r>
              <a:rPr lang="zh-CN" altLang="en-US" sz="2400" b="1" dirty="0"/>
              <a:t>属性定义，如果一条轴线排不下，如何换行；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endParaRPr lang="zh-CN" altLang="en-US" sz="2400" b="1" dirty="0"/>
          </a:p>
        </p:txBody>
      </p:sp>
      <p:sp>
        <p:nvSpPr>
          <p:cNvPr id="41" name="矩形: 圆角 40"/>
          <p:cNvSpPr/>
          <p:nvPr/>
        </p:nvSpPr>
        <p:spPr>
          <a:xfrm>
            <a:off x="480301" y="2730593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656954" y="3945085"/>
            <a:ext cx="1931670" cy="2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8685" y="4682472"/>
            <a:ext cx="29690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1.</a:t>
            </a:r>
            <a:r>
              <a:rPr lang="zh-CN" altLang="en-US" sz="2400" b="1" dirty="0"/>
              <a:t>默认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不换行，如果子元素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的总宽度大于父元素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子元素的宽度被重置</a:t>
            </a:r>
            <a:endParaRPr lang="zh-CN" altLang="en-US" sz="2400" dirty="0"/>
          </a:p>
        </p:txBody>
      </p:sp>
      <p:sp>
        <p:nvSpPr>
          <p:cNvPr id="47" name="矩形: 圆角 46"/>
          <p:cNvSpPr/>
          <p:nvPr/>
        </p:nvSpPr>
        <p:spPr>
          <a:xfrm>
            <a:off x="4626674" y="2730593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/>
          <p:cNvSpPr/>
          <p:nvPr/>
        </p:nvSpPr>
        <p:spPr>
          <a:xfrm>
            <a:off x="4855573" y="4178310"/>
            <a:ext cx="1931670" cy="2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100034" y="4640963"/>
            <a:ext cx="748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2.wrap;</a:t>
            </a:r>
            <a:endParaRPr lang="en-US" altLang="zh-CN" sz="2400" b="1" dirty="0"/>
          </a:p>
          <a:p>
            <a:r>
              <a:rPr lang="zh-CN" altLang="en-US" sz="2400" b="1" dirty="0"/>
              <a:t>换行，如果子元素的总宽度大于父元素，超出的子元素将到下一行显示，子元素宽度不会重置，如果子元素的总高度大于父元素，则元素会超出父元素边界</a:t>
            </a:r>
            <a:endParaRPr lang="zh-CN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484353" y="3301812"/>
            <a:ext cx="595511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58" name="矩形 57"/>
          <p:cNvSpPr/>
          <p:nvPr/>
        </p:nvSpPr>
        <p:spPr>
          <a:xfrm>
            <a:off x="5508356" y="3061664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61" name="矩形 60"/>
          <p:cNvSpPr/>
          <p:nvPr/>
        </p:nvSpPr>
        <p:spPr>
          <a:xfrm>
            <a:off x="1075927" y="3307226"/>
            <a:ext cx="595511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62" name="矩形 61"/>
          <p:cNvSpPr/>
          <p:nvPr/>
        </p:nvSpPr>
        <p:spPr>
          <a:xfrm>
            <a:off x="1670656" y="3305307"/>
            <a:ext cx="595511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63" name="矩形 62"/>
          <p:cNvSpPr/>
          <p:nvPr/>
        </p:nvSpPr>
        <p:spPr>
          <a:xfrm>
            <a:off x="2197581" y="3301812"/>
            <a:ext cx="595511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4</a:t>
            </a:r>
            <a:endParaRPr lang="zh-CN" altLang="en-US" sz="3600" b="1"/>
          </a:p>
        </p:txBody>
      </p:sp>
      <p:sp>
        <p:nvSpPr>
          <p:cNvPr id="64" name="矩形 63"/>
          <p:cNvSpPr/>
          <p:nvPr/>
        </p:nvSpPr>
        <p:spPr>
          <a:xfrm>
            <a:off x="4761199" y="3072487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65" name="矩形 64"/>
          <p:cNvSpPr/>
          <p:nvPr/>
        </p:nvSpPr>
        <p:spPr>
          <a:xfrm>
            <a:off x="6264815" y="3061664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66" name="矩形 65"/>
          <p:cNvSpPr/>
          <p:nvPr/>
        </p:nvSpPr>
        <p:spPr>
          <a:xfrm>
            <a:off x="4772290" y="3669097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4</a:t>
            </a:r>
            <a:endParaRPr lang="zh-CN" altLang="en-US" sz="3600" b="1"/>
          </a:p>
        </p:txBody>
      </p:sp>
      <p:sp>
        <p:nvSpPr>
          <p:cNvPr id="67" name="矩形: 圆角 66"/>
          <p:cNvSpPr/>
          <p:nvPr/>
        </p:nvSpPr>
        <p:spPr>
          <a:xfrm>
            <a:off x="8993626" y="2724771"/>
            <a:ext cx="2297430" cy="17398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/>
          <p:cNvSpPr/>
          <p:nvPr/>
        </p:nvSpPr>
        <p:spPr>
          <a:xfrm>
            <a:off x="9300150" y="2787425"/>
            <a:ext cx="1931670" cy="2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883816" y="3061664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71" name="矩形 70"/>
          <p:cNvSpPr/>
          <p:nvPr/>
        </p:nvSpPr>
        <p:spPr>
          <a:xfrm>
            <a:off x="9136659" y="3072487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72" name="矩形 71"/>
          <p:cNvSpPr/>
          <p:nvPr/>
        </p:nvSpPr>
        <p:spPr>
          <a:xfrm>
            <a:off x="10640275" y="3061664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73" name="矩形 72"/>
          <p:cNvSpPr/>
          <p:nvPr/>
        </p:nvSpPr>
        <p:spPr>
          <a:xfrm>
            <a:off x="9147750" y="3669097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4</a:t>
            </a:r>
            <a:endParaRPr lang="zh-CN" altLang="en-US" sz="3600" b="1"/>
          </a:p>
        </p:txBody>
      </p:sp>
      <p:sp>
        <p:nvSpPr>
          <p:cNvPr id="74" name="矩形 73"/>
          <p:cNvSpPr/>
          <p:nvPr/>
        </p:nvSpPr>
        <p:spPr>
          <a:xfrm>
            <a:off x="9897186" y="3682432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5</a:t>
            </a:r>
            <a:endParaRPr lang="zh-CN" altLang="en-US" sz="3600" b="1"/>
          </a:p>
        </p:txBody>
      </p:sp>
      <p:sp>
        <p:nvSpPr>
          <p:cNvPr id="75" name="矩形 74"/>
          <p:cNvSpPr/>
          <p:nvPr/>
        </p:nvSpPr>
        <p:spPr>
          <a:xfrm>
            <a:off x="10647503" y="3682432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6</a:t>
            </a:r>
            <a:endParaRPr lang="zh-CN" altLang="en-US" sz="3600" b="1"/>
          </a:p>
        </p:txBody>
      </p:sp>
      <p:sp>
        <p:nvSpPr>
          <p:cNvPr id="76" name="矩形 75"/>
          <p:cNvSpPr/>
          <p:nvPr/>
        </p:nvSpPr>
        <p:spPr>
          <a:xfrm>
            <a:off x="9147750" y="4288374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7</a:t>
            </a:r>
            <a:endParaRPr lang="zh-CN" altLang="en-US" sz="3600" b="1"/>
          </a:p>
        </p:txBody>
      </p:sp>
      <p:sp>
        <p:nvSpPr>
          <p:cNvPr id="77" name="矩形 76"/>
          <p:cNvSpPr/>
          <p:nvPr/>
        </p:nvSpPr>
        <p:spPr>
          <a:xfrm>
            <a:off x="9915326" y="4288374"/>
            <a:ext cx="626105" cy="538878"/>
          </a:xfrm>
          <a:prstGeom prst="rect">
            <a:avLst/>
          </a:prstGeom>
          <a:solidFill>
            <a:srgbClr val="EBC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8</a:t>
            </a:r>
            <a:endParaRPr lang="zh-CN" altLang="en-US" sz="3600" b="1"/>
          </a:p>
        </p:txBody>
      </p:sp>
      <p:grpSp>
        <p:nvGrpSpPr>
          <p:cNvPr id="32" name="组合 3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33" name="矩形 3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弹性盒模型的子元素换行方法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uanyifeng.com/blogimg/asset/2015/bg20150710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9" y="2489637"/>
            <a:ext cx="3534410" cy="42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4:artisticCrisscrossEtching id="{0BA81387-308C-453B-8864-9D63D1B944B6}"/>
                  </a:ext>
                </a:extLst>
              </p:cNvPr>
              <p:cNvSpPr/>
              <p:nvPr/>
            </p:nvSpPr>
            <p:spPr>
              <a:xfrm>
                <a:off x="4300759" y="6013454"/>
                <a:ext cx="7847650" cy="1739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space-around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：每个项目两侧的间隔相等。所以，项目之间的间隔比项目与边框的间隔大一倍。</a:t>
                </a:r>
                <a:endParaRPr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子元素和父元素之间的间距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父元素</m:t>
                        </m:r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的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宽度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</m:t>
                        </m:r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子元素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宽度</m:t>
                        </m:r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之和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𝟐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∗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子元素</m:t>
                        </m:r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个数</m:t>
                        </m:r>
                      </m:den>
                    </m:f>
                  </m:oMath>
                </a14:m>
                <a:endParaRPr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子元素之间的间距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父元素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的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宽度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子元素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宽度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之和</m:t>
                        </m:r>
                      </m:num>
                      <m:den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子元素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个数</m:t>
                        </m:r>
                      </m:den>
                    </m:f>
                  </m:oMath>
                </a14:m>
                <a:endPara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39" y="4819654"/>
                <a:ext cx="7847650" cy="1739066"/>
              </a:xfrm>
              <a:prstGeom prst="rect">
                <a:avLst/>
              </a:prstGeom>
              <a:blipFill rotWithShape="1">
                <a:blip r:embed="rId2"/>
                <a:stretch>
                  <a:fillRect l="-699" t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4201885" y="1547296"/>
            <a:ext cx="7990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默认情况下，项目都从主轴线的</a:t>
            </a:r>
            <a:r>
              <a:rPr lang="en-US" altLang="zh-CN" sz="2400" b="1" dirty="0" err="1"/>
              <a:t>mian</a:t>
            </a:r>
            <a:r>
              <a:rPr lang="en-US" altLang="zh-CN" sz="2400" b="1" dirty="0"/>
              <a:t> start</a:t>
            </a:r>
            <a:r>
              <a:rPr lang="zh-CN" altLang="en-US" sz="2400" b="1" dirty="0"/>
              <a:t>点开始排列在主轴线上。</a:t>
            </a:r>
            <a:endParaRPr lang="en-US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382633" y="1514172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justify-content</a:t>
            </a:r>
            <a:r>
              <a:rPr lang="zh-CN" altLang="en-US" sz="2800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zh-CN" altLang="en-US" sz="2800" b="1" i="0" u="none" strike="noStrike" dirty="0">
              <a:solidFill>
                <a:srgbClr val="DA1F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6" name="矩形 15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58838" y="425450"/>
            <a:ext cx="6532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弹性盒子内的元素主轴方向如何进行排布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5106" y="2861677"/>
            <a:ext cx="335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flex-start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（默认值）：左对齐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5606" y="2861806"/>
            <a:ext cx="20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flex-end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：右对齐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3145" y="3402473"/>
            <a:ext cx="1680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居中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3049" y="3896313"/>
            <a:ext cx="2438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space-between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：两端对齐，项目之间的间隔都相等。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2561A322-9C48-4B79-9D61-C5D805A6F513}"/>
                  </a:ext>
                </a:extLst>
              </p:cNvPr>
              <p:cNvSpPr txBox="1"/>
              <p:nvPr/>
            </p:nvSpPr>
            <p:spPr>
              <a:xfrm>
                <a:off x="6838149" y="5110123"/>
                <a:ext cx="4853893" cy="52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元素之间的间距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父元素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宽度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子元素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宽度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之和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子元素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个数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689" y="3896638"/>
                <a:ext cx="4853893" cy="529569"/>
              </a:xfrm>
              <a:prstGeom prst="rect">
                <a:avLst/>
              </a:prstGeom>
              <a:blipFill rotWithShape="1">
                <a:blip r:embed="rId3"/>
                <a:stretch>
                  <a:fillRect l="-3015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56183" y="1905352"/>
            <a:ext cx="1005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默认情况下，项目都从主轴线的</a:t>
            </a:r>
            <a:r>
              <a:rPr lang="en-US" altLang="zh-CN" sz="2400" b="1"/>
              <a:t>cross start</a:t>
            </a:r>
            <a:r>
              <a:rPr lang="zh-CN" altLang="en-US" sz="2400" b="1"/>
              <a:t>点开始排列在交叉轴线上。</a:t>
            </a:r>
            <a:endParaRPr lang="en-US" altLang="zh-CN" sz="2400" b="1"/>
          </a:p>
          <a:p>
            <a:r>
              <a:rPr lang="en-US" altLang="zh-CN" sz="2400" b="1"/>
              <a:t>	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299710" y="369154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+mj-ea"/>
                <a:ea typeface="+mj-ea"/>
              </a:rPr>
              <a:t>flex-start</a:t>
            </a:r>
            <a:r>
              <a:rPr lang="zh-CN" altLang="en-US" sz="2000" b="1" dirty="0">
                <a:latin typeface="+mj-ea"/>
                <a:ea typeface="+mj-ea"/>
              </a:rPr>
              <a:t>：交叉轴的起点对齐。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flex-end</a:t>
            </a:r>
            <a:r>
              <a:rPr lang="zh-CN" altLang="en-US" sz="2000" b="1" dirty="0">
                <a:latin typeface="+mj-ea"/>
                <a:ea typeface="+mj-ea"/>
              </a:rPr>
              <a:t>：交叉轴的终点对齐。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center</a:t>
            </a:r>
            <a:r>
              <a:rPr lang="zh-CN" altLang="en-US" sz="2000" b="1" dirty="0">
                <a:latin typeface="+mj-ea"/>
                <a:ea typeface="+mj-ea"/>
              </a:rPr>
              <a:t>：交叉轴的中点对齐。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baseline: </a:t>
            </a:r>
            <a:r>
              <a:rPr lang="zh-CN" altLang="en-US" sz="2000" b="1" dirty="0">
                <a:latin typeface="+mj-ea"/>
                <a:ea typeface="+mj-ea"/>
              </a:rPr>
              <a:t>项目的第一行文字的基线对齐。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stretch</a:t>
            </a:r>
            <a:r>
              <a:rPr lang="zh-CN" altLang="en-US" sz="2000" b="1" dirty="0">
                <a:latin typeface="+mj-ea"/>
                <a:ea typeface="+mj-ea"/>
              </a:rPr>
              <a:t>（默认值）：如果项目未设置高度或设为</a:t>
            </a:r>
            <a:r>
              <a:rPr lang="en-US" altLang="zh-CN" sz="2000" b="1" dirty="0">
                <a:latin typeface="+mj-ea"/>
                <a:ea typeface="+mj-ea"/>
              </a:rPr>
              <a:t>auto</a:t>
            </a:r>
            <a:r>
              <a:rPr lang="zh-CN" altLang="en-US" sz="2000" b="1" dirty="0">
                <a:latin typeface="+mj-ea"/>
                <a:ea typeface="+mj-ea"/>
              </a:rPr>
              <a:t>，将占满整个容器的高度。</a:t>
            </a:r>
            <a:endParaRPr lang="zh-CN" altLang="en-US" sz="2000" b="1" dirty="0">
              <a:latin typeface="+mj-ea"/>
              <a:ea typeface="+mj-ea"/>
            </a:endParaRPr>
          </a:p>
        </p:txBody>
      </p:sp>
      <p:pic>
        <p:nvPicPr>
          <p:cNvPr id="4099" name="Picture 3" descr="http://www.ruanyifeng.com/blogimg/asset/2015/bg20150710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4" y="2411730"/>
            <a:ext cx="340936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5299710" y="3032345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DA1F28"/>
                </a:solidFill>
                <a:latin typeface="Georgia" panose="02040502050405020303" pitchFamily="18" charset="0"/>
              </a:rPr>
              <a:t>align-items</a:t>
            </a:r>
            <a:r>
              <a:rPr lang="zh-CN" altLang="en-US" sz="2800" b="1">
                <a:solidFill>
                  <a:srgbClr val="DA1F28"/>
                </a:solidFill>
                <a:latin typeface="Georgia" panose="02040502050405020303" pitchFamily="18" charset="0"/>
              </a:rPr>
              <a:t>属性：</a:t>
            </a:r>
            <a:endParaRPr lang="zh-CN" altLang="en-US" sz="2800" b="1" i="0" u="none" strike="noStrike">
              <a:solidFill>
                <a:srgbClr val="DA1F28"/>
              </a:solidFill>
              <a:effectLst/>
              <a:latin typeface="Georgia" panose="02040502050405020303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4" name="矩形 1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58837" y="425450"/>
            <a:ext cx="69462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弹性盒子内的元素交叉轴方向如何进行排布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68537" y="1128732"/>
            <a:ext cx="100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如果弹性盒模型的子元素设置了换行样式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但是多行的子元素高度和小于父元素高度时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此时可以设置每一行的子元素位置的分布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6545" y="1702069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align-content:</a:t>
            </a:r>
            <a:r>
              <a:rPr lang="zh-CN" altLang="en-US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zh-CN" altLang="en-US" b="1" i="0" u="none" strike="noStrike" dirty="0">
              <a:solidFill>
                <a:srgbClr val="DA1F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4" name="矩形 1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58837" y="425450"/>
            <a:ext cx="69462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弹性盒子内的元素交叉轴方向如何进行排布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77" y="2193263"/>
            <a:ext cx="3339123" cy="3339238"/>
            <a:chOff x="368373" y="2016533"/>
            <a:chExt cx="4268942" cy="4269089"/>
          </a:xfrm>
        </p:grpSpPr>
        <p:sp>
          <p:nvSpPr>
            <p:cNvPr id="2" name="矩形 1"/>
            <p:cNvSpPr/>
            <p:nvPr/>
          </p:nvSpPr>
          <p:spPr>
            <a:xfrm>
              <a:off x="368373" y="2016680"/>
              <a:ext cx="4268942" cy="4268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68373" y="2016533"/>
              <a:ext cx="1552303" cy="1552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20676" y="2016533"/>
              <a:ext cx="1552303" cy="15523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8373" y="4116085"/>
              <a:ext cx="1552303" cy="15523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20676" y="4105198"/>
              <a:ext cx="1552303" cy="15523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0273" y="5262030"/>
            <a:ext cx="93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stretch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166" y="5566532"/>
            <a:ext cx="3624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各行将会伸展以占用剩余的空间。如果剩余的空间是负数，该值等效于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'flex-start'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。在其它情况下，剩余空间被所有行平分，以扩大它们的侧轴尺寸。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81307" y="2193378"/>
            <a:ext cx="3339123" cy="3339123"/>
            <a:chOff x="368373" y="2016680"/>
            <a:chExt cx="4268942" cy="4268942"/>
          </a:xfrm>
        </p:grpSpPr>
        <p:sp>
          <p:nvSpPr>
            <p:cNvPr id="21" name="矩形 20"/>
            <p:cNvSpPr/>
            <p:nvPr/>
          </p:nvSpPr>
          <p:spPr>
            <a:xfrm>
              <a:off x="368373" y="2016680"/>
              <a:ext cx="4268942" cy="4268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8373" y="2558339"/>
              <a:ext cx="1552303" cy="1552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20676" y="2583605"/>
              <a:ext cx="1552303" cy="15523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68373" y="4116085"/>
              <a:ext cx="1552303" cy="15523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0676" y="4105198"/>
              <a:ext cx="1552303" cy="15523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498372" y="5179043"/>
            <a:ext cx="87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076537" y="2192514"/>
            <a:ext cx="3339123" cy="3339987"/>
            <a:chOff x="368373" y="2015575"/>
            <a:chExt cx="4268942" cy="4270047"/>
          </a:xfrm>
        </p:grpSpPr>
        <p:sp>
          <p:nvSpPr>
            <p:cNvPr id="29" name="矩形 28"/>
            <p:cNvSpPr/>
            <p:nvPr/>
          </p:nvSpPr>
          <p:spPr>
            <a:xfrm>
              <a:off x="368373" y="2016680"/>
              <a:ext cx="4268942" cy="4268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8373" y="2015575"/>
              <a:ext cx="1552303" cy="1552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20676" y="2040842"/>
              <a:ext cx="1552303" cy="15523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68373" y="3573321"/>
              <a:ext cx="1552303" cy="15523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20676" y="3562435"/>
              <a:ext cx="1552303" cy="15523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240094" y="5200075"/>
            <a:ext cx="117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flex-start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59623" y="5581484"/>
            <a:ext cx="1800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元素位于容器的开头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25123" y="5654478"/>
            <a:ext cx="3624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元素位于容器的中心。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各行向弹性盒容器的中间位置堆叠。各行两两紧靠住同时在弹性盒容器中居中对齐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68537" y="1128732"/>
            <a:ext cx="100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如果弹性盒模型的子元素设置了换行样式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但是多行的子元素高度和小于父元素高度时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此时可以设置每一行的子元素位置的分布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6545" y="1702069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align-content:</a:t>
            </a:r>
            <a:r>
              <a:rPr lang="zh-CN" altLang="en-US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zh-CN" altLang="en-US" b="1" i="0" u="none" strike="noStrike" dirty="0">
              <a:solidFill>
                <a:srgbClr val="DA1F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4" name="矩形 1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58837" y="425450"/>
            <a:ext cx="69462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弹性盒子内的元素交叉轴方向如何进行排布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77" y="2193263"/>
            <a:ext cx="3339123" cy="3339238"/>
            <a:chOff x="368373" y="2016533"/>
            <a:chExt cx="4268942" cy="4269089"/>
          </a:xfrm>
        </p:grpSpPr>
        <p:sp>
          <p:nvSpPr>
            <p:cNvPr id="2" name="矩形 1"/>
            <p:cNvSpPr/>
            <p:nvPr/>
          </p:nvSpPr>
          <p:spPr>
            <a:xfrm>
              <a:off x="368373" y="2016680"/>
              <a:ext cx="4268942" cy="4268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68373" y="2016533"/>
              <a:ext cx="1552303" cy="1552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20676" y="2016533"/>
              <a:ext cx="1552303" cy="15523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6591" y="4725404"/>
              <a:ext cx="1552303" cy="15523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28894" y="4714517"/>
              <a:ext cx="1552303" cy="15523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06771" y="5197200"/>
            <a:ext cx="161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space-between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320" y="5588248"/>
            <a:ext cx="3624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各行在弹性盒容器中平均分布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81307" y="2193378"/>
            <a:ext cx="3339123" cy="3339123"/>
            <a:chOff x="368373" y="2016680"/>
            <a:chExt cx="4268942" cy="4268942"/>
          </a:xfrm>
        </p:grpSpPr>
        <p:sp>
          <p:nvSpPr>
            <p:cNvPr id="21" name="矩形 20"/>
            <p:cNvSpPr/>
            <p:nvPr/>
          </p:nvSpPr>
          <p:spPr>
            <a:xfrm>
              <a:off x="368373" y="2016680"/>
              <a:ext cx="4268942" cy="4268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8373" y="2403690"/>
              <a:ext cx="1552303" cy="1552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20676" y="2399347"/>
              <a:ext cx="1552303" cy="15523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68373" y="4418800"/>
              <a:ext cx="1552303" cy="15523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20676" y="4407914"/>
              <a:ext cx="1552303" cy="15523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183693" y="5212152"/>
            <a:ext cx="14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space-around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03699" y="5693886"/>
            <a:ext cx="3624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各行在弹性盒容器中平均分布，两端保留子元素与子元素之间间距大小的一半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076537" y="2193378"/>
            <a:ext cx="3339123" cy="3339123"/>
            <a:chOff x="368373" y="2016680"/>
            <a:chExt cx="4268942" cy="4268942"/>
          </a:xfrm>
        </p:grpSpPr>
        <p:sp>
          <p:nvSpPr>
            <p:cNvPr id="29" name="矩形 28"/>
            <p:cNvSpPr/>
            <p:nvPr/>
          </p:nvSpPr>
          <p:spPr>
            <a:xfrm>
              <a:off x="368373" y="2016680"/>
              <a:ext cx="4268942" cy="4268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8373" y="3156770"/>
              <a:ext cx="1552303" cy="1552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20676" y="3182039"/>
              <a:ext cx="1552303" cy="15523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68373" y="4714517"/>
              <a:ext cx="1552303" cy="15523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20676" y="4703631"/>
              <a:ext cx="1552303" cy="15523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240094" y="520007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flex-end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59623" y="55814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元素位于容器的结尾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811" y="1573759"/>
            <a:ext cx="4769076" cy="38845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6202" t="6465" r="10838" b="10329"/>
          <a:stretch>
            <a:fillRect/>
          </a:stretch>
        </p:blipFill>
        <p:spPr>
          <a:xfrm>
            <a:off x="185104" y="1724522"/>
            <a:ext cx="4659086" cy="37338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6" name="矩形 15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弹性盒子内的子元素的大小属性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2435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flex-grow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（弹性增长因子） </a:t>
            </a:r>
            <a:r>
              <a:rPr lang="zh-CN" altLang="en-GB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&lt;number&gt;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定义项目的放大比例（默认为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即如果存在剩余空间，也不放大*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320" y="5897647"/>
            <a:ext cx="11164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属性设置子元素在弹性容器的具有剩余空间是应该如何分配给元素。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flex-grow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剩余空间是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容器的大小减去所有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项目的大小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。如果所有兄弟项目具有相同的弹性增长因子，则所有项目将获得相同的剩余空间份额，否则将根据不同弹性增长因子定义的比率进行分配。</a:t>
            </a:r>
            <a:endParaRPr lang="zh-CN" altLang="en-US" dirty="0"/>
          </a:p>
        </p:txBody>
      </p:sp>
      <p:cxnSp>
        <p:nvCxnSpPr>
          <p:cNvPr id="7" name="直线箭头连接符 6"/>
          <p:cNvCxnSpPr>
            <a:stCxn id="2" idx="1"/>
            <a:endCxn id="2" idx="3"/>
          </p:cNvCxnSpPr>
          <p:nvPr/>
        </p:nvCxnSpPr>
        <p:spPr>
          <a:xfrm>
            <a:off x="185104" y="3591422"/>
            <a:ext cx="465908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6332" y="3222954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父元素宽度：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500px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85104" y="4364308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127807" y="4799737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2043294" y="4363445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2928826" y="4799737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8598" y="3927154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子元素宽度：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100px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0049" y="3984858"/>
            <a:ext cx="1611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flex-grow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1DAE5236-FCB5-EA4C-9B25-7735B52F0EAF}"/>
                  </a:ext>
                </a:extLst>
              </p:cNvPr>
              <p:cNvSpPr txBox="1"/>
              <p:nvPr/>
            </p:nvSpPr>
            <p:spPr>
              <a:xfrm>
                <a:off x="0" y="5375216"/>
                <a:ext cx="12942517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元素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元素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宽度</m:t>
                      </m:r>
                      <m:d>
                        <m:dPr>
                          <m:begChr m:val="（"/>
                          <m:endChr m:val="）"/>
                          <m:ctrlPr>
                            <a:rPr kumimoji="1"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kumimoji="1"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𝑝𝑥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父元素</m:t>
                          </m:r>
                          <m:r>
                            <a:rPr kumimoji="1"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宽度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子元素</m:t>
                          </m:r>
                          <m:r>
                            <a:rPr kumimoji="1"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宽</m:t>
                          </m:r>
                          <m:r>
                            <a:rPr kumimoji="1"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之和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元素</m:t>
                          </m:r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的弹性增长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因子</m:t>
                          </m:r>
                        </m:num>
                        <m:den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子元素</m:t>
                          </m:r>
                          <m:r>
                            <a:rPr kumimoji="1"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弹性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因子</m:t>
                          </m:r>
                          <m:r>
                            <a:rPr kumimoji="1"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之和</m:t>
                          </m:r>
                        </m:den>
                      </m:f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=100+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500−400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5216"/>
                <a:ext cx="12942517" cy="5824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" name="直线箭头连接符 22"/>
          <p:cNvCxnSpPr/>
          <p:nvPr/>
        </p:nvCxnSpPr>
        <p:spPr>
          <a:xfrm>
            <a:off x="7438984" y="3259314"/>
            <a:ext cx="465908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60212" y="2890846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父元素宽度：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500px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7446476" y="3832024"/>
            <a:ext cx="1850698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11125409" y="4268315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9297174" y="4031337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10182706" y="4467629"/>
            <a:ext cx="94270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651483" y="3647358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子元素宽度：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100px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97" y="1377715"/>
            <a:ext cx="4891628" cy="385703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6" name="矩形 15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弹性盒子内的子元素的大小属性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4938" y="731384"/>
            <a:ext cx="8501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（弹性缩放因子） </a:t>
            </a:r>
            <a:r>
              <a:rPr lang="zh-CN" altLang="en-GB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&lt;number&gt;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定义项目的缩小比例，即如果空间不足，该项目将缩小（默认为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 *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1" y="1386036"/>
            <a:ext cx="4757342" cy="3858531"/>
          </a:xfrm>
          <a:prstGeom prst="rect">
            <a:avLst/>
          </a:prstGeom>
        </p:spPr>
      </p:pic>
      <p:cxnSp>
        <p:nvCxnSpPr>
          <p:cNvPr id="12" name="直线箭头连接符 11"/>
          <p:cNvCxnSpPr/>
          <p:nvPr/>
        </p:nvCxnSpPr>
        <p:spPr>
          <a:xfrm>
            <a:off x="323221" y="2995531"/>
            <a:ext cx="465908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44449" y="262706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父元素宽度：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500px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409257" y="3855502"/>
            <a:ext cx="119094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496785" y="4192098"/>
            <a:ext cx="1155978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2701892" y="3768417"/>
            <a:ext cx="115918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861078" y="4192098"/>
            <a:ext cx="1121229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6715" y="333126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子元素宽度：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150px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3221" y="5315828"/>
            <a:ext cx="489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根据弹性盒模型的缩放原理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子元素的实际宽度：</a:t>
            </a:r>
            <a:r>
              <a:rPr kumimoji="1" lang="en-US" altLang="zh-CN" b="1" dirty="0"/>
              <a:t>100px</a:t>
            </a:r>
            <a:endParaRPr kumimoji="1" lang="zh-CN" altLang="en-US" b="1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6636935" y="2995531"/>
            <a:ext cx="465908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58163" y="262706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父元素宽度：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500px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6722971" y="3855502"/>
            <a:ext cx="1190943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0499" y="4192098"/>
            <a:ext cx="1155978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015606" y="3768417"/>
            <a:ext cx="115918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0174792" y="4192098"/>
            <a:ext cx="1121229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30429" y="333126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</a:rPr>
              <a:t>子元素宽度：</a:t>
            </a:r>
            <a:r>
              <a:rPr kumimoji="1" lang="en-US" altLang="zh-CN" b="1" dirty="0">
                <a:solidFill>
                  <a:schemeClr val="bg1"/>
                </a:solidFill>
              </a:rPr>
              <a:t>150px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36935" y="5315828"/>
            <a:ext cx="489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根据弹性盒模型的缩放原理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子元素的实际宽度：</a:t>
            </a:r>
            <a:r>
              <a:rPr kumimoji="1" lang="en-US" altLang="zh-CN" b="1" dirty="0"/>
              <a:t>100px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4:artisticCrisscrossEtching id="{5A826A13-5980-A445-9E56-C34A1DB787E4}"/>
                  </a:ext>
                </a:extLst>
              </p:cNvPr>
              <p:cNvSpPr txBox="1"/>
              <p:nvPr/>
            </p:nvSpPr>
            <p:spPr>
              <a:xfrm>
                <a:off x="1113726" y="5831427"/>
                <a:ext cx="9224320" cy="1128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元素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元素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宽度</m:t>
                      </m:r>
                      <m:d>
                        <m:dPr>
                          <m:begChr m:val="（"/>
                          <m:endChr m:val="）"/>
                          <m:ctrlPr>
                            <a:rPr kumimoji="1"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𝑝𝑥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子元素</m:t>
                          </m:r>
                          <m:r>
                            <a:rPr kumimoji="1"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宽</m:t>
                          </m:r>
                          <m:r>
                            <a:rPr kumimoji="1"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之和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父元素宽度</m:t>
                          </m:r>
                        </m:e>
                      </m:d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元素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弹性缩放因子</m:t>
                          </m:r>
                        </m:num>
                        <m:den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缩放</m:t>
                          </m:r>
                          <m:r>
                            <a:rPr kumimoji="1"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因子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之和</m:t>
                          </m:r>
                        </m:den>
                      </m:f>
                    </m:oMath>
                  </m:oMathPara>
                </a14:m>
                <a:endParaRPr kumimoji="1"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=150−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600−500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=150−20=130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26" y="5831427"/>
                <a:ext cx="9224320" cy="11285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602184" y="4082745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flex-shrink:2;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66270" y="4039862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flex-shrink:2;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12384" y="4588602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flex-shrink:3;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37173" y="4498593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flex-shrink:3;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6" name="矩形 15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58838" y="425450"/>
            <a:ext cx="45078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弹性盒子内的子元素的大小属性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640" y="1859340"/>
            <a:ext cx="111752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flex-basis</a:t>
            </a:r>
            <a:r>
              <a:rPr lang="zh-CN" altLang="en-US" b="1" dirty="0">
                <a:solidFill>
                  <a:srgbClr val="FF0000"/>
                </a:solidFill>
              </a:rPr>
              <a:t>属性定义了在分配多余空间之前，项目占据的主轴空间（</a:t>
            </a:r>
            <a:r>
              <a:rPr lang="en-US" altLang="zh-CN" b="1" dirty="0">
                <a:solidFill>
                  <a:srgbClr val="FF0000"/>
                </a:solidFill>
              </a:rPr>
              <a:t>main size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 浏览器根据这个属性，计算主轴是否有多余空间。它的默认值为</a:t>
            </a:r>
            <a:r>
              <a:rPr lang="en-US" altLang="zh-CN" b="1" dirty="0">
                <a:solidFill>
                  <a:srgbClr val="FF0000"/>
                </a:solidFill>
              </a:rPr>
              <a:t>auto</a:t>
            </a:r>
            <a:endParaRPr lang="en-US" altLang="zh-CN" b="1" dirty="0">
              <a:solidFill>
                <a:srgbClr val="FF0000"/>
              </a:solidFill>
            </a:endParaRPr>
          </a:p>
          <a:p>
            <a:br>
              <a:rPr lang="en-US" altLang="zh-CN" dirty="0"/>
            </a:br>
            <a:r>
              <a:rPr lang="en-US" altLang="zh-CN" dirty="0"/>
              <a:t>&lt;length&gt;</a:t>
            </a:r>
            <a:r>
              <a:rPr lang="zh-CN" altLang="en-US" dirty="0"/>
              <a:t>： 用长度值来定义宽度。不允许负值 </a:t>
            </a:r>
            <a:br>
              <a:rPr lang="zh-CN" altLang="en-US" dirty="0"/>
            </a:br>
            <a:r>
              <a:rPr lang="en-US" altLang="zh-CN" dirty="0"/>
              <a:t>&lt;percentage&gt;</a:t>
            </a:r>
            <a:r>
              <a:rPr lang="zh-CN" altLang="en-US" dirty="0"/>
              <a:t>： 用百分比来定义宽度。不允许负值 </a:t>
            </a:r>
            <a:br>
              <a:rPr lang="zh-CN" altLang="en-US" dirty="0"/>
            </a:br>
            <a:r>
              <a:rPr lang="en-US" altLang="zh-CN" dirty="0"/>
              <a:t>auto</a:t>
            </a:r>
            <a:r>
              <a:rPr lang="zh-CN" altLang="en-US" dirty="0"/>
              <a:t>： 无特定宽度值，取决于其它属性值，</a:t>
            </a:r>
            <a:r>
              <a:rPr lang="en-US" altLang="zh-CN" dirty="0"/>
              <a:t>auto</a:t>
            </a:r>
            <a:r>
              <a:rPr lang="zh-CN" altLang="en-US" dirty="0"/>
              <a:t>的计算规则是 检索一下你是否设置了</a:t>
            </a:r>
            <a:r>
              <a:rPr lang="en-US" altLang="zh-CN" dirty="0"/>
              <a:t>width</a:t>
            </a:r>
            <a:r>
              <a:rPr lang="zh-CN" altLang="en-US" dirty="0"/>
              <a:t>（或者</a:t>
            </a:r>
            <a:r>
              <a:rPr lang="en-US" altLang="zh-CN" dirty="0"/>
              <a:t>height</a:t>
            </a:r>
            <a:r>
              <a:rPr lang="zh-CN" altLang="en-US" dirty="0"/>
              <a:t>值，取决于</a:t>
            </a:r>
            <a:r>
              <a:rPr lang="en-US" altLang="zh-CN" dirty="0"/>
              <a:t>flex-direction</a:t>
            </a:r>
            <a:r>
              <a:rPr lang="zh-CN" altLang="en-US" dirty="0"/>
              <a:t>就会采用这个值，否则的话最后使用的值是 </a:t>
            </a:r>
            <a:r>
              <a:rPr lang="en-US" altLang="zh-CN" dirty="0"/>
              <a:t>content </a:t>
            </a:r>
            <a:br>
              <a:rPr lang="en-US" altLang="zh-CN" dirty="0"/>
            </a:br>
            <a:r>
              <a:rPr lang="en-US" altLang="zh-CN" b="1" dirty="0">
                <a:solidFill>
                  <a:srgbClr val="FF0000"/>
                </a:solidFill>
              </a:rPr>
              <a:t>content</a:t>
            </a:r>
            <a:r>
              <a:rPr lang="zh-CN" altLang="en-US" b="1" dirty="0">
                <a:solidFill>
                  <a:srgbClr val="FF0000"/>
                </a:solidFill>
              </a:rPr>
              <a:t>： 基于内容自动计算宽度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67466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为什么需要弹性盒模型？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047576" y="1071916"/>
            <a:ext cx="1010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1647" y="3677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计算值为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 auto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计算值为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1 auto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：计算值为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 auto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inherit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：从父元素继承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8715" y="4016159"/>
            <a:ext cx="204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DA1F28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sz="2800" b="1" dirty="0">
                <a:solidFill>
                  <a:srgbClr val="DA1F28"/>
                </a:solidFill>
                <a:latin typeface="Georgia" panose="02040502050405020303" pitchFamily="18" charset="0"/>
              </a:rPr>
              <a:t>：属性</a:t>
            </a:r>
            <a:endParaRPr lang="zh-CN" altLang="en-US" sz="2800" b="1" i="0" u="none" strike="noStrike" dirty="0">
              <a:solidFill>
                <a:srgbClr val="DA1F28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19" y="1282089"/>
            <a:ext cx="7733333" cy="205714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6" name="矩形 15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弹性盒子内的子元素的大小属性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0086" y="5370716"/>
            <a:ext cx="9917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flex-grow, flex-shrink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flex-basis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的简写，默认值为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0 1 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GB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后两个属性可选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flex: flex-grow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flex-basis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GB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该属性有两个快捷值：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 (1 1 auto)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 (0 0 auto)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b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建议优先使用这个属性，而不是单独写三个分离的属性，因为浏览器会推算相关值。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78" y="3687584"/>
            <a:ext cx="4152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latin typeface="+mj-ea"/>
                <a:ea typeface="+mj-ea"/>
              </a:rPr>
              <a:t>属性定义项目的排列顺序。数值越小，排列越靠前，默认为</a:t>
            </a:r>
            <a:r>
              <a:rPr lang="en-US" altLang="zh-CN" sz="2000" b="1">
                <a:latin typeface="+mj-ea"/>
                <a:ea typeface="+mj-ea"/>
              </a:rPr>
              <a:t>0</a:t>
            </a:r>
            <a:r>
              <a:rPr lang="zh-CN" altLang="en-US" sz="2000" b="1">
                <a:latin typeface="+mj-ea"/>
                <a:ea typeface="+mj-ea"/>
              </a:rPr>
              <a:t>。</a:t>
            </a: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8278" y="2963886"/>
            <a:ext cx="3752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DA1F28"/>
                </a:solidFill>
                <a:latin typeface="Georgia" panose="02040502050405020303" pitchFamily="18" charset="0"/>
              </a:rPr>
              <a:t>order</a:t>
            </a:r>
            <a:r>
              <a:rPr lang="zh-CN" altLang="en-US" sz="2800" b="1">
                <a:solidFill>
                  <a:srgbClr val="DA1F28"/>
                </a:solidFill>
                <a:latin typeface="Georgia" panose="02040502050405020303" pitchFamily="18" charset="0"/>
              </a:rPr>
              <a:t>属性：整数值；</a:t>
            </a:r>
            <a:endParaRPr lang="zh-CN" altLang="en-US" sz="2800" b="1" i="0" u="none" strike="noStrike">
              <a:solidFill>
                <a:srgbClr val="DA1F28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83" y="2080260"/>
            <a:ext cx="6606205" cy="419833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1" name="矩形 1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弹性盒子内的子元素的排布顺序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711" y="3523055"/>
            <a:ext cx="106928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j-ea"/>
                <a:ea typeface="+mj-ea"/>
              </a:rPr>
              <a:t>auto</a:t>
            </a:r>
            <a:r>
              <a:rPr lang="zh-CN" altLang="en-US" sz="2000" b="1" dirty="0">
                <a:latin typeface="+mj-ea"/>
                <a:ea typeface="+mj-ea"/>
              </a:rPr>
              <a:t>：如果</a:t>
            </a:r>
            <a:r>
              <a:rPr lang="en-US" altLang="zh-CN" sz="2000" b="1" dirty="0">
                <a:latin typeface="+mj-ea"/>
                <a:ea typeface="+mj-ea"/>
              </a:rPr>
              <a:t>'align-self'</a:t>
            </a:r>
            <a:r>
              <a:rPr lang="zh-CN" altLang="en-US" sz="2000" b="1" dirty="0">
                <a:latin typeface="+mj-ea"/>
                <a:ea typeface="+mj-ea"/>
              </a:rPr>
              <a:t>的值为</a:t>
            </a:r>
            <a:r>
              <a:rPr lang="en-US" altLang="zh-CN" sz="2000" b="1" dirty="0">
                <a:latin typeface="+mj-ea"/>
                <a:ea typeface="+mj-ea"/>
              </a:rPr>
              <a:t>'auto'</a:t>
            </a:r>
            <a:r>
              <a:rPr lang="zh-CN" altLang="en-US" sz="2000" b="1" dirty="0">
                <a:latin typeface="+mj-ea"/>
                <a:ea typeface="+mj-ea"/>
              </a:rPr>
              <a:t>，则其计算值为元素的父元素的</a:t>
            </a:r>
            <a:r>
              <a:rPr lang="en-US" altLang="zh-CN" sz="2000" b="1" dirty="0">
                <a:latin typeface="+mj-ea"/>
                <a:ea typeface="+mj-ea"/>
              </a:rPr>
              <a:t>'align-items'</a:t>
            </a:r>
            <a:r>
              <a:rPr lang="zh-CN" altLang="en-US" sz="2000" b="1" dirty="0">
                <a:latin typeface="+mj-ea"/>
                <a:ea typeface="+mj-ea"/>
              </a:rPr>
              <a:t>值，如果其没有父元素，则计算值为</a:t>
            </a:r>
            <a:r>
              <a:rPr lang="en-US" altLang="zh-CN" sz="2000" b="1" dirty="0">
                <a:latin typeface="+mj-ea"/>
                <a:ea typeface="+mj-ea"/>
              </a:rPr>
              <a:t>'stretch'</a:t>
            </a:r>
            <a:r>
              <a:rPr lang="zh-CN" altLang="en-US" sz="2000" b="1" dirty="0">
                <a:latin typeface="+mj-ea"/>
                <a:ea typeface="+mj-ea"/>
              </a:rPr>
              <a:t>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flex-start</a:t>
            </a:r>
            <a:r>
              <a:rPr lang="zh-CN" altLang="en-US" sz="2000" b="1" dirty="0">
                <a:latin typeface="+mj-ea"/>
                <a:ea typeface="+mj-ea"/>
              </a:rPr>
              <a:t>：弹性盒子元素的侧轴（纵轴）起始位置的边界紧靠住该行的侧轴起始边界。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flex-end</a:t>
            </a:r>
            <a:r>
              <a:rPr lang="zh-CN" altLang="en-US" sz="2000" b="1" dirty="0">
                <a:latin typeface="+mj-ea"/>
                <a:ea typeface="+mj-ea"/>
              </a:rPr>
              <a:t>：弹性盒子元素的侧轴（纵轴）起始位置的边界紧靠住该行的侧轴结束边界。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center</a:t>
            </a:r>
            <a:r>
              <a:rPr lang="zh-CN" altLang="en-US" sz="2000" b="1" dirty="0">
                <a:latin typeface="+mj-ea"/>
                <a:ea typeface="+mj-ea"/>
              </a:rPr>
              <a:t>：弹性盒子元素在该行的侧轴（纵轴）上居中放置。（如果该行的尺寸小于弹性盒子元素的尺寸，则会向两个方向溢出相同的长度）。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baseline</a:t>
            </a:r>
            <a:r>
              <a:rPr lang="zh-CN" altLang="en-US" sz="2000" b="1" dirty="0">
                <a:latin typeface="+mj-ea"/>
                <a:ea typeface="+mj-ea"/>
              </a:rPr>
              <a:t>：如弹性盒子元素的行内轴与侧轴为同一条，则该值与</a:t>
            </a:r>
            <a:r>
              <a:rPr lang="en-US" altLang="zh-CN" sz="2000" b="1" dirty="0">
                <a:latin typeface="+mj-ea"/>
                <a:ea typeface="+mj-ea"/>
              </a:rPr>
              <a:t>'flex-start'</a:t>
            </a:r>
            <a:r>
              <a:rPr lang="zh-CN" altLang="en-US" sz="2000" b="1" dirty="0">
                <a:latin typeface="+mj-ea"/>
                <a:ea typeface="+mj-ea"/>
              </a:rPr>
              <a:t>等效。其它情况下，该值将参与基线对齐。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stretch</a:t>
            </a:r>
            <a:r>
              <a:rPr lang="zh-CN" altLang="en-US" sz="2000" b="1" dirty="0">
                <a:latin typeface="+mj-ea"/>
                <a:ea typeface="+mj-ea"/>
              </a:rPr>
              <a:t>：如果指定侧轴大小的属性值为</a:t>
            </a:r>
            <a:r>
              <a:rPr lang="en-US" altLang="zh-CN" sz="2000" b="1" dirty="0">
                <a:latin typeface="+mj-ea"/>
                <a:ea typeface="+mj-ea"/>
              </a:rPr>
              <a:t>'auto'</a:t>
            </a:r>
            <a:r>
              <a:rPr lang="zh-CN" altLang="en-US" sz="2000" b="1" dirty="0">
                <a:latin typeface="+mj-ea"/>
                <a:ea typeface="+mj-ea"/>
              </a:rPr>
              <a:t>，则其值会使项目的边距盒的尺寸尽可能接近所在行的尺寸，但同时会遵照</a:t>
            </a:r>
            <a:r>
              <a:rPr lang="en-US" altLang="zh-CN" sz="2000" b="1" dirty="0">
                <a:latin typeface="+mj-ea"/>
                <a:ea typeface="+mj-ea"/>
              </a:rPr>
              <a:t>'min/max-width/height'</a:t>
            </a:r>
            <a:r>
              <a:rPr lang="zh-CN" altLang="en-US" sz="2000" b="1" dirty="0">
                <a:latin typeface="+mj-ea"/>
                <a:ea typeface="+mj-ea"/>
              </a:rPr>
              <a:t>属性的限制。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224" y="2938378"/>
            <a:ext cx="3336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DA1F28"/>
                </a:solidFill>
                <a:latin typeface="Georgia" panose="02040502050405020303" pitchFamily="18" charset="0"/>
              </a:rPr>
              <a:t>align-self</a:t>
            </a:r>
            <a:r>
              <a:rPr lang="zh-CN" altLang="en-US" sz="2800" b="1" dirty="0">
                <a:solidFill>
                  <a:srgbClr val="DA1F28"/>
                </a:solidFill>
                <a:latin typeface="Georgia" panose="02040502050405020303" pitchFamily="18" charset="0"/>
              </a:rPr>
              <a:t>属性：；</a:t>
            </a:r>
            <a:endParaRPr lang="zh-CN" altLang="en-US" sz="2800" b="1" i="0" u="none" strike="noStrike" dirty="0">
              <a:solidFill>
                <a:srgbClr val="DA1F28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7426" y="923055"/>
            <a:ext cx="3942857" cy="2600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1" name="矩形 1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58838" y="425450"/>
            <a:ext cx="55310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弹性盒子内的单个子元素在纵轴的顺序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1764" y="1084177"/>
            <a:ext cx="5256584" cy="2880320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828" y="1084177"/>
            <a:ext cx="4104456" cy="15841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55487" y="1987935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>
                <a:solidFill>
                  <a:srgbClr val="545454"/>
                </a:solidFill>
                <a:latin typeface="Century Gothic" panose="020B0502020202020204"/>
              </a:rPr>
              <a:t>块元素在父元素中水平居中</a:t>
            </a:r>
            <a:endParaRPr lang="zh-CN" altLang="en-US" sz="2400">
              <a:solidFill>
                <a:srgbClr val="545454"/>
              </a:solidFill>
              <a:latin typeface="Century Gothic" panose="020B0502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6460" y="3745880"/>
            <a:ext cx="5256584" cy="2880320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0676" y="4393952"/>
            <a:ext cx="4104456" cy="15841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28130" y="5272720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>
                <a:solidFill>
                  <a:srgbClr val="545454"/>
                </a:solidFill>
                <a:latin typeface="Century Gothic" panose="020B0502020202020204"/>
              </a:rPr>
              <a:t>块元素在父元素中垂直居中</a:t>
            </a:r>
            <a:endParaRPr lang="zh-CN" altLang="en-US" sz="2400">
              <a:solidFill>
                <a:srgbClr val="545454"/>
              </a:solidFill>
              <a:latin typeface="Century Gothic" panose="020B0502020202020204"/>
            </a:endParaRPr>
          </a:p>
        </p:txBody>
      </p:sp>
      <p:sp>
        <p:nvSpPr>
          <p:cNvPr id="19" name="星形: 十角 18"/>
          <p:cNvSpPr/>
          <p:nvPr/>
        </p:nvSpPr>
        <p:spPr>
          <a:xfrm>
            <a:off x="5518348" y="1876265"/>
            <a:ext cx="674278" cy="648072"/>
          </a:xfrm>
          <a:prstGeom prst="star10">
            <a:avLst/>
          </a:prstGeom>
          <a:solidFill>
            <a:srgbClr val="545454"/>
          </a:solidFill>
          <a:ln w="25400" cap="flat" cmpd="sng" algn="ctr">
            <a:solidFill>
              <a:srgbClr val="545454">
                <a:shade val="50000"/>
              </a:srgbClr>
            </a:solidFill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星形: 十角 19"/>
          <p:cNvSpPr/>
          <p:nvPr/>
        </p:nvSpPr>
        <p:spPr>
          <a:xfrm>
            <a:off x="5850074" y="5161050"/>
            <a:ext cx="674278" cy="648072"/>
          </a:xfrm>
          <a:prstGeom prst="star10">
            <a:avLst/>
          </a:prstGeom>
          <a:solidFill>
            <a:srgbClr val="545454"/>
          </a:solidFill>
          <a:ln w="25400" cap="flat" cmpd="sng" algn="ctr">
            <a:solidFill>
              <a:srgbClr val="545454">
                <a:shade val="50000"/>
              </a:srgbClr>
            </a:solidFill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6" name="矩形 25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为什么需要弹性盒模型？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947" y="963391"/>
            <a:ext cx="5256584" cy="2880320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1011" y="963391"/>
            <a:ext cx="4104456" cy="15841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+mj-ea"/>
              </a:rPr>
              <a:t>W</a:t>
            </a:r>
            <a:endParaRPr lang="zh-CN" altLang="en-US" sz="24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35" y="3989979"/>
            <a:ext cx="44644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>
                <a:solidFill>
                  <a:srgbClr val="545454"/>
                </a:solidFill>
                <a:latin typeface="Century Gothic" panose="020B0502020202020204"/>
              </a:rPr>
              <a:t>块元素在父元素中水平居中</a:t>
            </a:r>
            <a:endParaRPr lang="en-US" altLang="zh-CN" sz="2400">
              <a:solidFill>
                <a:srgbClr val="545454"/>
              </a:solidFill>
              <a:latin typeface="Century Gothic" panose="020B0502020202020204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rgbClr val="545454"/>
                </a:solidFill>
                <a:latin typeface="Century Gothic" panose="020B0502020202020204"/>
              </a:rPr>
              <a:t>L=R</a:t>
            </a:r>
            <a:endParaRPr lang="zh-CN" altLang="en-US" sz="2400">
              <a:solidFill>
                <a:srgbClr val="545454"/>
              </a:solidFill>
              <a:latin typeface="Century Gothic" panose="020B0502020202020204"/>
            </a:endParaRPr>
          </a:p>
        </p:txBody>
      </p:sp>
      <p:sp>
        <p:nvSpPr>
          <p:cNvPr id="11" name="星形: 十角 10"/>
          <p:cNvSpPr/>
          <p:nvPr/>
        </p:nvSpPr>
        <p:spPr>
          <a:xfrm>
            <a:off x="537765" y="3878309"/>
            <a:ext cx="674278" cy="648072"/>
          </a:xfrm>
          <a:prstGeom prst="star10">
            <a:avLst/>
          </a:prstGeom>
          <a:solidFill>
            <a:srgbClr val="545454"/>
          </a:solidFill>
          <a:ln w="25400" cap="flat" cmpd="sng" algn="ctr">
            <a:solidFill>
              <a:srgbClr val="545454">
                <a:shade val="50000"/>
              </a:srgbClr>
            </a:solidFill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56860" y="1405019"/>
            <a:ext cx="429912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margin-left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margin-right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的值设置为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auto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Segoe UI Semilight" panose="020B0402040204020203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238346" y="1383973"/>
            <a:ext cx="453970" cy="390378"/>
            <a:chOff x="7238346" y="1383973"/>
            <a:chExt cx="453970" cy="390378"/>
          </a:xfrm>
        </p:grpSpPr>
        <p:sp>
          <p:nvSpPr>
            <p:cNvPr id="13" name="矩形 12"/>
            <p:cNvSpPr/>
            <p:nvPr/>
          </p:nvSpPr>
          <p:spPr>
            <a:xfrm>
              <a:off x="7252414" y="1383973"/>
              <a:ext cx="390378" cy="390378"/>
            </a:xfrm>
            <a:prstGeom prst="rect">
              <a:avLst/>
            </a:prstGeom>
            <a:solidFill>
              <a:srgbClr val="46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38346" y="140501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829608" y="117418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46739C"/>
                </a:solidFill>
                <a:latin typeface="+mj-ea"/>
                <a:ea typeface="+mj-ea"/>
              </a:rPr>
              <a:t>方案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39747" y="1813210"/>
            <a:ext cx="3275953" cy="1795043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98755" y="1813210"/>
            <a:ext cx="2557936" cy="98727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039747" y="2205990"/>
            <a:ext cx="359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0956691" y="2205990"/>
            <a:ext cx="359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47603" y="2306848"/>
            <a:ext cx="690557" cy="493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165898" y="2835036"/>
            <a:ext cx="1716111" cy="369332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margin-left:auto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296745" y="3614762"/>
            <a:ext cx="1841081" cy="369332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margin-right:auto</a:t>
            </a: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11217286" y="2303829"/>
            <a:ext cx="547503" cy="135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740801" y="402837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46739C"/>
                </a:solidFill>
                <a:latin typeface="+mj-ea"/>
                <a:ea typeface="+mj-ea"/>
              </a:rPr>
              <a:t>方案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56573" y="4248686"/>
            <a:ext cx="453970" cy="390378"/>
            <a:chOff x="7238346" y="1383973"/>
            <a:chExt cx="453970" cy="390378"/>
          </a:xfrm>
        </p:grpSpPr>
        <p:sp>
          <p:nvSpPr>
            <p:cNvPr id="47" name="矩形 46"/>
            <p:cNvSpPr/>
            <p:nvPr/>
          </p:nvSpPr>
          <p:spPr>
            <a:xfrm>
              <a:off x="7252414" y="1383973"/>
              <a:ext cx="390378" cy="390378"/>
            </a:xfrm>
            <a:prstGeom prst="rect">
              <a:avLst/>
            </a:prstGeom>
            <a:solidFill>
              <a:srgbClr val="46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8346" y="140501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7642792" y="4300833"/>
            <a:ext cx="429912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父元素和子元素设置相同的宽度，父元素设置同等值的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padding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39747" y="4847105"/>
            <a:ext cx="3275953" cy="1795043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98755" y="4847105"/>
            <a:ext cx="2557936" cy="98727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65898" y="5868931"/>
            <a:ext cx="1489062" cy="369332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padding-left:L</a:t>
            </a:r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0744200" y="5337725"/>
            <a:ext cx="473088" cy="78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384030" y="6133519"/>
            <a:ext cx="1931669" cy="369332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cs typeface="Segoe UI Semilight" panose="020B0402040204020203" pitchFamily="34" charset="0"/>
              </a:rPr>
              <a:t>padding-right:R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039747" y="5337725"/>
            <a:ext cx="359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0956691" y="5227320"/>
            <a:ext cx="359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7297513" y="5317328"/>
            <a:ext cx="690557" cy="493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1184" y="2005183"/>
            <a:ext cx="41044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14947" y="2303829"/>
            <a:ext cx="57606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785640" y="2303829"/>
            <a:ext cx="57606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32369" y="1919132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</a:rPr>
              <a:t>L</a:t>
            </a:r>
            <a:endParaRPr lang="zh-CN" altLang="en-US">
              <a:solidFill>
                <a:schemeClr val="bg1"/>
              </a:solidFill>
              <a:latin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13678" y="181153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</a:rPr>
              <a:t>R</a:t>
            </a:r>
            <a:endParaRPr lang="zh-CN" altLang="en-US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14947" y="3414883"/>
            <a:ext cx="52467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217085" y="2982379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</a:rPr>
              <a:t>W+L+R</a:t>
            </a:r>
            <a:endParaRPr lang="zh-CN" altLang="en-US">
              <a:solidFill>
                <a:schemeClr val="bg1"/>
              </a:solidFill>
              <a:latin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4947" y="492125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46739C"/>
                </a:solidFill>
                <a:latin typeface="+mj-ea"/>
                <a:ea typeface="+mj-ea"/>
              </a:rPr>
              <a:t>方案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530719" y="5141562"/>
            <a:ext cx="453970" cy="390378"/>
            <a:chOff x="7238346" y="1383973"/>
            <a:chExt cx="453970" cy="390378"/>
          </a:xfrm>
        </p:grpSpPr>
        <p:sp>
          <p:nvSpPr>
            <p:cNvPr id="76" name="矩形 75"/>
            <p:cNvSpPr/>
            <p:nvPr/>
          </p:nvSpPr>
          <p:spPr>
            <a:xfrm>
              <a:off x="7252414" y="1383973"/>
              <a:ext cx="390378" cy="390378"/>
            </a:xfrm>
            <a:prstGeom prst="rect">
              <a:avLst/>
            </a:prstGeom>
            <a:solidFill>
              <a:srgbClr val="46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238346" y="140501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1998757" y="4747109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rgbClr val="46739C"/>
                </a:solidFill>
                <a:latin typeface="+mj-ea"/>
                <a:ea typeface="+mj-ea"/>
              </a:rPr>
              <a:t>……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658" y="605359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E74F56"/>
                </a:solidFill>
                <a:latin typeface="+mj-ea"/>
                <a:ea typeface="+mj-ea"/>
              </a:rPr>
              <a:t>特点：设置简单，自动计算</a:t>
            </a:r>
            <a:endParaRPr lang="zh-CN" altLang="en-US" sz="3200" b="1">
              <a:solidFill>
                <a:srgbClr val="E74F56"/>
              </a:solidFill>
              <a:latin typeface="+mj-ea"/>
              <a:ea typeface="+mj-ea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62" name="矩形 61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页面常见布局实现方案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水平居中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947" y="963391"/>
            <a:ext cx="5256584" cy="2808509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684" y="1569701"/>
            <a:ext cx="4104456" cy="15841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+mj-ea"/>
              </a:rPr>
              <a:t>h</a:t>
            </a:r>
            <a:endParaRPr lang="zh-CN" altLang="en-US" sz="24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35" y="3989979"/>
            <a:ext cx="44644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rgbClr val="545454"/>
                </a:solidFill>
                <a:latin typeface="Century Gothic" panose="020B0502020202020204"/>
              </a:rPr>
              <a:t>块元素在父元素中垂直居中</a:t>
            </a:r>
            <a:endParaRPr lang="en-US" altLang="zh-CN" sz="2400" dirty="0">
              <a:solidFill>
                <a:srgbClr val="545454"/>
              </a:solidFill>
              <a:latin typeface="Century Gothic" panose="020B0502020202020204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 dirty="0">
                <a:solidFill>
                  <a:srgbClr val="545454"/>
                </a:solidFill>
                <a:latin typeface="Century Gothic" panose="020B0502020202020204"/>
              </a:rPr>
              <a:t>B=T</a:t>
            </a:r>
            <a:endParaRPr lang="zh-CN" altLang="en-US" sz="2400" dirty="0">
              <a:solidFill>
                <a:srgbClr val="545454"/>
              </a:solidFill>
              <a:latin typeface="Century Gothic" panose="020B0502020202020204"/>
            </a:endParaRPr>
          </a:p>
        </p:txBody>
      </p:sp>
      <p:sp>
        <p:nvSpPr>
          <p:cNvPr id="11" name="星形: 十角 10"/>
          <p:cNvSpPr/>
          <p:nvPr/>
        </p:nvSpPr>
        <p:spPr>
          <a:xfrm>
            <a:off x="537765" y="3878309"/>
            <a:ext cx="674278" cy="648072"/>
          </a:xfrm>
          <a:prstGeom prst="star10">
            <a:avLst/>
          </a:prstGeom>
          <a:solidFill>
            <a:srgbClr val="545454"/>
          </a:solidFill>
          <a:ln w="25400" cap="flat" cmpd="sng" algn="ctr">
            <a:solidFill>
              <a:srgbClr val="545454">
                <a:shade val="50000"/>
              </a:srgbClr>
            </a:solidFill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prstClr val="white"/>
                </a:solidFill>
                <a:latin typeface="Century Gothic" panose="020B0502020202020204"/>
              </a:rPr>
              <a:t>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238346" y="1383973"/>
            <a:ext cx="453970" cy="390378"/>
            <a:chOff x="7238346" y="1383973"/>
            <a:chExt cx="453970" cy="390378"/>
          </a:xfrm>
        </p:grpSpPr>
        <p:sp>
          <p:nvSpPr>
            <p:cNvPr id="13" name="矩形 12"/>
            <p:cNvSpPr/>
            <p:nvPr/>
          </p:nvSpPr>
          <p:spPr>
            <a:xfrm>
              <a:off x="7252414" y="1383973"/>
              <a:ext cx="390378" cy="390378"/>
            </a:xfrm>
            <a:prstGeom prst="rect">
              <a:avLst/>
            </a:prstGeom>
            <a:solidFill>
              <a:srgbClr val="46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38346" y="140501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829608" y="117418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46739C"/>
                </a:solidFill>
                <a:latin typeface="+mj-ea"/>
                <a:ea typeface="+mj-ea"/>
              </a:rPr>
              <a:t>方案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39747" y="1813210"/>
            <a:ext cx="3275953" cy="1795043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39747" y="2217094"/>
            <a:ext cx="2557936" cy="98727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4" name="直接箭头连接符 33"/>
          <p:cNvCxnSpPr>
            <a:stCxn id="82" idx="0"/>
          </p:cNvCxnSpPr>
          <p:nvPr/>
        </p:nvCxnSpPr>
        <p:spPr>
          <a:xfrm flipV="1">
            <a:off x="6826737" y="2005184"/>
            <a:ext cx="2027017" cy="829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740801" y="402837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46739C"/>
                </a:solidFill>
                <a:latin typeface="+mj-ea"/>
                <a:ea typeface="+mj-ea"/>
              </a:rPr>
              <a:t>方案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56573" y="4248686"/>
            <a:ext cx="453970" cy="390378"/>
            <a:chOff x="7238346" y="1383973"/>
            <a:chExt cx="453970" cy="390378"/>
          </a:xfrm>
        </p:grpSpPr>
        <p:sp>
          <p:nvSpPr>
            <p:cNvPr id="47" name="矩形 46"/>
            <p:cNvSpPr/>
            <p:nvPr/>
          </p:nvSpPr>
          <p:spPr>
            <a:xfrm>
              <a:off x="7252414" y="1383973"/>
              <a:ext cx="390378" cy="390378"/>
            </a:xfrm>
            <a:prstGeom prst="rect">
              <a:avLst/>
            </a:prstGeom>
            <a:solidFill>
              <a:srgbClr val="46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8346" y="140501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7642792" y="4300833"/>
            <a:ext cx="42991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给父元素设置高度为：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h+B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，并设置一个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padding-top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：（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,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39747" y="4847105"/>
            <a:ext cx="3275953" cy="1795043"/>
          </a:xfrm>
          <a:prstGeom prst="rect">
            <a:avLst/>
          </a:prstGeom>
          <a:solidFill>
            <a:srgbClr val="D5393D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39747" y="5250989"/>
            <a:ext cx="2557936" cy="98727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468919" y="1511741"/>
            <a:ext cx="0" cy="16030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4344" y="490148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46739C"/>
                </a:solidFill>
                <a:latin typeface="+mj-ea"/>
                <a:ea typeface="+mj-ea"/>
              </a:rPr>
              <a:t>方案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480116" y="5121795"/>
            <a:ext cx="453970" cy="390378"/>
            <a:chOff x="7238346" y="1383973"/>
            <a:chExt cx="453970" cy="390378"/>
          </a:xfrm>
        </p:grpSpPr>
        <p:sp>
          <p:nvSpPr>
            <p:cNvPr id="76" name="矩形 75"/>
            <p:cNvSpPr/>
            <p:nvPr/>
          </p:nvSpPr>
          <p:spPr>
            <a:xfrm>
              <a:off x="7252414" y="1383973"/>
              <a:ext cx="390378" cy="390378"/>
            </a:xfrm>
            <a:prstGeom prst="rect">
              <a:avLst/>
            </a:prstGeom>
            <a:solidFill>
              <a:srgbClr val="46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238346" y="140501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1948154" y="4727342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rgbClr val="46739C"/>
                </a:solidFill>
                <a:latin typeface="+mj-ea"/>
                <a:ea typeface="+mj-ea"/>
              </a:rPr>
              <a:t>……</a:t>
            </a:r>
            <a:endParaRPr lang="zh-CN" altLang="en-US" sz="4800" b="1">
              <a:solidFill>
                <a:srgbClr val="46739C"/>
              </a:solidFill>
              <a:latin typeface="+mj-ea"/>
              <a:ea typeface="+mj-ea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726656" y="963391"/>
            <a:ext cx="0" cy="6063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726656" y="3153877"/>
            <a:ext cx="0" cy="6063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139283" y="1064390"/>
            <a:ext cx="66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</a:rPr>
              <a:t>T</a:t>
            </a:r>
            <a:endParaRPr lang="zh-CN" altLang="en-US">
              <a:solidFill>
                <a:schemeClr val="bg1"/>
              </a:solidFill>
              <a:latin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39283" y="3272366"/>
            <a:ext cx="66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</a:rPr>
              <a:t>B</a:t>
            </a:r>
            <a:endParaRPr lang="zh-CN" altLang="en-US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5059719" y="1011675"/>
            <a:ext cx="0" cy="27602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400788" y="2184334"/>
            <a:ext cx="66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</a:rPr>
              <a:t>H</a:t>
            </a:r>
            <a:endParaRPr lang="zh-CN" altLang="en-US">
              <a:solidFill>
                <a:schemeClr val="bg1"/>
              </a:solidFill>
              <a:latin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33849" y="1290353"/>
            <a:ext cx="4299120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子元素设置一个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rPr>
              <a:t>margin-top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：（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H-h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  <a:sym typeface="Wingdings" panose="05000000000000000000" pitchFamily="2" charset="2"/>
              </a:rPr>
              <a:t>/2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14947" y="5784851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E74F56"/>
                </a:solidFill>
                <a:latin typeface="+mj-ea"/>
                <a:ea typeface="+mj-ea"/>
              </a:rPr>
              <a:t>特点：设置复杂，手动计算</a:t>
            </a:r>
            <a:endParaRPr lang="en-US" altLang="zh-CN" sz="3200" b="1">
              <a:solidFill>
                <a:srgbClr val="E74F56"/>
              </a:solidFill>
              <a:latin typeface="+mj-ea"/>
              <a:ea typeface="+mj-ea"/>
            </a:endParaRPr>
          </a:p>
          <a:p>
            <a:r>
              <a:rPr lang="en-US" altLang="zh-CN" sz="3200" b="1">
                <a:solidFill>
                  <a:srgbClr val="E74F56"/>
                </a:solidFill>
                <a:latin typeface="+mj-ea"/>
                <a:ea typeface="+mj-ea"/>
              </a:rPr>
              <a:t>	   </a:t>
            </a:r>
            <a:r>
              <a:rPr lang="zh-CN" altLang="en-US" sz="3200" b="1">
                <a:solidFill>
                  <a:srgbClr val="E74F56"/>
                </a:solidFill>
                <a:latin typeface="+mj-ea"/>
                <a:ea typeface="+mj-ea"/>
              </a:rPr>
              <a:t>需要知道详细宽高</a:t>
            </a:r>
            <a:endParaRPr lang="zh-CN" altLang="en-US" sz="3200" b="1">
              <a:solidFill>
                <a:srgbClr val="E74F56"/>
              </a:solidFill>
              <a:latin typeface="+mj-ea"/>
              <a:ea typeface="+mj-ea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8997156" y="1774351"/>
            <a:ext cx="0" cy="4427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8997156" y="3165510"/>
            <a:ext cx="0" cy="4427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651864" y="2835036"/>
            <a:ext cx="2349746" cy="369332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margin-top: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  <a:sym typeface="Wingdings" panose="05000000000000000000" pitchFamily="2" charset="2"/>
              </a:rPr>
              <a:t> 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  <a:sym typeface="Wingdings" panose="05000000000000000000" pitchFamily="2" charset="2"/>
              </a:rPr>
              <a:t>H-h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  <a:sym typeface="Wingdings" panose="05000000000000000000" pitchFamily="2" charset="2"/>
              </a:rPr>
              <a:t>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  <a:sym typeface="Wingdings" panose="05000000000000000000" pitchFamily="2" charset="2"/>
              </a:rPr>
              <a:t>/2</a:t>
            </a:r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9286171" y="4808246"/>
            <a:ext cx="0" cy="4427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260020" y="5896684"/>
            <a:ext cx="1573829" cy="369332"/>
          </a:xfrm>
          <a:prstGeom prst="rect">
            <a:avLst/>
          </a:prstGeom>
          <a:ln w="19050">
            <a:solidFill>
              <a:srgbClr val="3D6487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</a:rPr>
              <a:t>padding-top: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Segoe UI Semilight" panose="020B0402040204020203" pitchFamily="34" charset="0"/>
                <a:sym typeface="Wingdings" panose="05000000000000000000" pitchFamily="2" charset="2"/>
              </a:rPr>
              <a:t>B</a:t>
            </a:r>
            <a:endParaRPr lang="zh-CN" altLang="en-US"/>
          </a:p>
        </p:txBody>
      </p:sp>
      <p:cxnSp>
        <p:nvCxnSpPr>
          <p:cNvPr id="85" name="直接箭头连接符 84"/>
          <p:cNvCxnSpPr>
            <a:stCxn id="84" idx="3"/>
          </p:cNvCxnSpPr>
          <p:nvPr/>
        </p:nvCxnSpPr>
        <p:spPr>
          <a:xfrm flipV="1">
            <a:off x="7833849" y="5002092"/>
            <a:ext cx="1279055" cy="1079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52" name="矩形 51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页面常见布局实现方案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垂直居中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016612" y="2637297"/>
            <a:ext cx="8158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E74F56"/>
                </a:solidFill>
                <a:latin typeface="+mj-ea"/>
                <a:ea typeface="+mj-ea"/>
              </a:rPr>
              <a:t>需求：</a:t>
            </a:r>
            <a:r>
              <a:rPr lang="zh-CN" altLang="en-US" sz="3600" b="1">
                <a:latin typeface="+mj-ea"/>
                <a:ea typeface="+mj-ea"/>
              </a:rPr>
              <a:t>一种更为简单、有效的方式来对一个元素块中的子元素进行排列、对齐和分配空余空间。</a:t>
            </a:r>
            <a:endParaRPr lang="zh-CN" altLang="en-US" sz="3600" b="1"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7" name="矩形 6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前端需求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224" y="4592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+mj-ea"/>
                <a:cs typeface="Segoe UI Semilight" panose="020B0402040204020203" pitchFamily="34" charset="0"/>
              </a:rPr>
              <a:t>新概念诞生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734" y="1767870"/>
            <a:ext cx="48141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>
                <a:solidFill>
                  <a:srgbClr val="EBC050"/>
                </a:solidFill>
                <a:latin typeface="+mj-ea"/>
              </a:rPr>
              <a:t>flexbox</a:t>
            </a:r>
            <a:endParaRPr lang="zh-CN" altLang="en-US" sz="9600" b="1">
              <a:solidFill>
                <a:srgbClr val="EBC050"/>
              </a:solidFill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9633" y="2931732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rgbClr val="46739C"/>
                </a:solidFill>
                <a:latin typeface="+mj-ea"/>
                <a:ea typeface="+mj-ea"/>
              </a:rPr>
              <a:t>弹性盒模型</a:t>
            </a:r>
            <a:endParaRPr lang="zh-CN" altLang="en-US" sz="11500" b="1" dirty="0">
              <a:solidFill>
                <a:srgbClr val="46739C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9393" y="457106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>
                <a:solidFill>
                  <a:srgbClr val="DA1F28"/>
                </a:solidFill>
                <a:latin typeface="+mj-ea"/>
                <a:ea typeface="+mj-ea"/>
              </a:rPr>
              <a:t>诞生</a:t>
            </a:r>
            <a:endParaRPr lang="zh-CN" altLang="en-US" sz="6600" b="1">
              <a:solidFill>
                <a:srgbClr val="DA1F28"/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10" name="矩形 9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前端需求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2800" y="2999770"/>
            <a:ext cx="108718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>
                <a:solidFill>
                  <a:srgbClr val="EBC050"/>
                </a:solidFill>
                <a:latin typeface="+mj-ea"/>
              </a:rPr>
              <a:t>flexbox</a:t>
            </a:r>
            <a:r>
              <a:rPr lang="en-US" altLang="zh-CN" sz="8000" b="1" dirty="0">
                <a:solidFill>
                  <a:srgbClr val="DA1F28"/>
                </a:solidFill>
                <a:latin typeface="+mj-ea"/>
              </a:rPr>
              <a:t>=</a:t>
            </a:r>
            <a:r>
              <a:rPr lang="en-US" altLang="zh-CN" sz="8000" b="1" dirty="0">
                <a:solidFill>
                  <a:srgbClr val="3D6487"/>
                </a:solidFill>
                <a:latin typeface="+mj-ea"/>
              </a:rPr>
              <a:t>flexible box</a:t>
            </a:r>
            <a:endParaRPr lang="zh-CN" altLang="en-US" sz="8000" b="1" dirty="0">
              <a:solidFill>
                <a:srgbClr val="3D6487"/>
              </a:solidFill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9176" y="415810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D6487"/>
                </a:solidFill>
                <a:latin typeface="+mj-ea"/>
              </a:rPr>
              <a:t>（全称）</a:t>
            </a:r>
            <a:endParaRPr lang="zh-CN" altLang="en-US" sz="3200"/>
          </a:p>
        </p:txBody>
      </p:sp>
      <p:grpSp>
        <p:nvGrpSpPr>
          <p:cNvPr id="7" name="组合 6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8" name="矩形 7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GB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flexbox</a:t>
            </a:r>
            <a:endParaRPr lang="en-GB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3938</Words>
  <Application>WPS 演示</Application>
  <PresentationFormat>宽屏</PresentationFormat>
  <Paragraphs>485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Calibri Light</vt:lpstr>
      <vt:lpstr>Calibri</vt:lpstr>
      <vt:lpstr>Calibri</vt:lpstr>
      <vt:lpstr>微软雅黑</vt:lpstr>
      <vt:lpstr>Century Gothic</vt:lpstr>
      <vt:lpstr>Segoe UI Semilight</vt:lpstr>
      <vt:lpstr>Arial Unicode MS</vt:lpstr>
      <vt:lpstr>Georgia</vt:lpstr>
      <vt:lpstr>新宋体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sen</dc:creator>
  <cp:lastModifiedBy>陈苗利</cp:lastModifiedBy>
  <cp:revision>519</cp:revision>
  <dcterms:created xsi:type="dcterms:W3CDTF">2015-01-18T03:35:00Z</dcterms:created>
  <dcterms:modified xsi:type="dcterms:W3CDTF">2019-05-23T13:26:45Z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