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62" r:id="rId6"/>
    <p:sldId id="298" r:id="rId7"/>
    <p:sldId id="299" r:id="rId8"/>
    <p:sldId id="314" r:id="rId9"/>
    <p:sldId id="315" r:id="rId10"/>
    <p:sldId id="316" r:id="rId11"/>
    <p:sldId id="317" r:id="rId12"/>
    <p:sldId id="318" r:id="rId13"/>
    <p:sldId id="302" r:id="rId14"/>
    <p:sldId id="319" r:id="rId15"/>
    <p:sldId id="306" r:id="rId16"/>
    <p:sldId id="320" r:id="rId17"/>
    <p:sldId id="312" r:id="rId18"/>
    <p:sldId id="321" r:id="rId19"/>
    <p:sldId id="322" r:id="rId20"/>
    <p:sldId id="323" r:id="rId21"/>
    <p:sldId id="324" r:id="rId22"/>
    <p:sldId id="303" r:id="rId23"/>
    <p:sldId id="266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1237AE"/>
    <a:srgbClr val="7030A0"/>
    <a:srgbClr val="FFC000"/>
    <a:srgbClr val="3DA591"/>
    <a:srgbClr val="F9A447"/>
    <a:srgbClr val="D1C5AC"/>
    <a:srgbClr val="FBC993"/>
    <a:srgbClr val="8CD4C6"/>
    <a:srgbClr val="9AD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5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13668" y="2006146"/>
            <a:ext cx="5722937" cy="3362389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213088" y="2484552"/>
            <a:ext cx="53431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课程四：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盒模型概念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及企业应用规则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586428"/>
            <a:ext cx="1783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34270" y="4383088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359630" y="1413719"/>
            <a:ext cx="3113932" cy="3139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64951" y="1626704"/>
            <a:ext cx="2703295" cy="2725904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3689" y="1877188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内边距区）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6489" y="5176149"/>
            <a:ext cx="8125036" cy="1200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块级元素的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元素的内容区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边框线之间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加一个内部间距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来隔开元素内容和边框线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使得元素内容更加突出明显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padding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区域的颜色和内容区的颜色保持一致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也可以单独设置四个方向不同的值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具体的概念与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6841916" y="3839948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102817" y="4487477"/>
            <a:ext cx="162756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8932592" y="1886415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424950" y="2804990"/>
            <a:ext cx="171412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01267" y="2724436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316213" y="2560269"/>
            <a:ext cx="248738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7317426" y="1413719"/>
            <a:ext cx="0" cy="250484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786435" y="4352608"/>
            <a:ext cx="0" cy="250484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9196593" y="3476003"/>
            <a:ext cx="276969" cy="5949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261968" y="1499462"/>
            <a:ext cx="1976760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border-width:50px;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AutoShape 2" descr="blob:https://carbon.now.sh/51f9d2da-f7b0-49bd-abbc-c56c97c9f862"/>
          <p:cNvSpPr>
            <a:spLocks noChangeAspect="1" noChangeArrowheads="1"/>
          </p:cNvSpPr>
          <p:nvPr/>
        </p:nvSpPr>
        <p:spPr bwMode="auto">
          <a:xfrm>
            <a:off x="5953125" y="3609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98" y="1751946"/>
            <a:ext cx="3718911" cy="425597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141066" y="2710823"/>
            <a:ext cx="1531894" cy="307777"/>
          </a:xfrm>
          <a:prstGeom prst="rect">
            <a:avLst/>
          </a:prstGeom>
          <a:ln w="28575">
            <a:solidFill>
              <a:srgbClr val="843C0C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padding:50px;</a:t>
            </a:r>
            <a:r>
              <a:rPr lang="zh-CN" altLang="en-US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843C0C"/>
              </a:solidFill>
            </a:endParaRPr>
          </a:p>
        </p:txBody>
      </p:sp>
      <p:cxnSp>
        <p:nvCxnSpPr>
          <p:cNvPr id="14" name="直接箭头连接符 13"/>
          <p:cNvCxnSpPr>
            <a:stCxn id="28" idx="3"/>
          </p:cNvCxnSpPr>
          <p:nvPr/>
        </p:nvCxnSpPr>
        <p:spPr>
          <a:xfrm>
            <a:off x="5672960" y="2864712"/>
            <a:ext cx="879256" cy="53278"/>
          </a:xfrm>
          <a:prstGeom prst="straightConnector1">
            <a:avLst/>
          </a:prstGeom>
          <a:ln w="57150">
            <a:solidFill>
              <a:srgbClr val="843C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0666" y="4104621"/>
            <a:ext cx="1573934" cy="307777"/>
          </a:xfrm>
          <a:prstGeom prst="rect">
            <a:avLst/>
          </a:prstGeom>
          <a:ln w="28575">
            <a:solidFill>
              <a:srgbClr val="843C0C"/>
            </a:solidFill>
          </a:ln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rgbClr val="843C0C"/>
              </a:solidFill>
            </a:endParaRPr>
          </a:p>
        </p:txBody>
      </p:sp>
      <p:cxnSp>
        <p:nvCxnSpPr>
          <p:cNvPr id="32" name="直接箭头连接符 31"/>
          <p:cNvCxnSpPr>
            <a:stCxn id="30" idx="3"/>
            <a:endCxn id="28" idx="1"/>
          </p:cNvCxnSpPr>
          <p:nvPr/>
        </p:nvCxnSpPr>
        <p:spPr>
          <a:xfrm flipV="1">
            <a:off x="2514600" y="2864712"/>
            <a:ext cx="1626466" cy="1393798"/>
          </a:xfrm>
          <a:prstGeom prst="straightConnector1">
            <a:avLst/>
          </a:prstGeom>
          <a:ln w="57150">
            <a:solidFill>
              <a:srgbClr val="843C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标准盒模型的整体概念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19725" y="3337668"/>
            <a:ext cx="1011698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2791" y="3313011"/>
            <a:ext cx="1011698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387305" y="2590555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-51197" y="2654098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144752" y="5787578"/>
            <a:ext cx="10386105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块元素在网页内容中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实际占据空间的大小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实际占据宽度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=width+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实际占据高度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=height+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border+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8878" y="1218878"/>
            <a:ext cx="4846047" cy="4299632"/>
            <a:chOff x="968878" y="1218878"/>
            <a:chExt cx="4846047" cy="4299632"/>
          </a:xfrm>
        </p:grpSpPr>
        <p:grpSp>
          <p:nvGrpSpPr>
            <p:cNvPr id="8" name="组合 7"/>
            <p:cNvGrpSpPr/>
            <p:nvPr/>
          </p:nvGrpSpPr>
          <p:grpSpPr>
            <a:xfrm>
              <a:off x="968878" y="1218878"/>
              <a:ext cx="4368927" cy="4299632"/>
              <a:chOff x="612648" y="1218878"/>
              <a:chExt cx="5117976" cy="50368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735599" y="1218878"/>
                <a:ext cx="4995025" cy="50368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05254" y="1767956"/>
                <a:ext cx="4046094" cy="4079933"/>
              </a:xfrm>
              <a:prstGeom prst="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763443" y="2391093"/>
                <a:ext cx="2951777" cy="29764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zh-CN" dirty="0"/>
                  <a:t>hello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word(</a:t>
                </a:r>
                <a:r>
                  <a:rPr kumimoji="1" lang="zh-CN" altLang="en-US" dirty="0"/>
                  <a:t>元素内容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  <p:cxnSp>
            <p:nvCxnSpPr>
              <p:cNvPr id="6" name="直线箭头连接符 5"/>
              <p:cNvCxnSpPr/>
              <p:nvPr/>
            </p:nvCxnSpPr>
            <p:spPr>
              <a:xfrm>
                <a:off x="1763443" y="5216514"/>
                <a:ext cx="2875362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 flipV="1">
                <a:off x="4598506" y="2225045"/>
                <a:ext cx="0" cy="295177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2224115" y="3346129"/>
                <a:ext cx="203132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box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存放块级元素的内容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width*height</a:t>
                </a:r>
                <a:endParaRPr lang="zh-CN" altLang="en-US" sz="1600" dirty="0"/>
              </a:p>
            </p:txBody>
          </p:sp>
          <p:sp>
            <p:nvSpPr>
              <p:cNvPr id="2" name="AutoShape 2" descr="blob:https://carbon.now.sh/51f9d2da-f7b0-49bd-abbc-c56c97c9f862"/>
              <p:cNvSpPr>
                <a:spLocks noChangeAspect="1" noChangeArrowheads="1"/>
              </p:cNvSpPr>
              <p:nvPr/>
            </p:nvSpPr>
            <p:spPr bwMode="auto">
              <a:xfrm>
                <a:off x="612648" y="4530781"/>
                <a:ext cx="407754" cy="407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574076" y="5433820"/>
                <a:ext cx="1446439" cy="396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1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58845" y="1337621"/>
                <a:ext cx="1596593" cy="396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1600" dirty="0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2617842" y="1773489"/>
              <a:ext cx="1285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zh-CN" altLang="en-US" sz="16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269656" y="3248771"/>
              <a:ext cx="8743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zh-CN" altLang="en-US" sz="12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85467" y="3210689"/>
              <a:ext cx="8743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zh-CN" altLang="en-US" sz="12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03378" y="5159093"/>
              <a:ext cx="11909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16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823871" y="4021622"/>
              <a:ext cx="99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16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480895" y="1222927"/>
            <a:ext cx="4846047" cy="4299632"/>
            <a:chOff x="968878" y="1218878"/>
            <a:chExt cx="4846047" cy="4299632"/>
          </a:xfrm>
        </p:grpSpPr>
        <p:grpSp>
          <p:nvGrpSpPr>
            <p:cNvPr id="67" name="组合 66"/>
            <p:cNvGrpSpPr/>
            <p:nvPr/>
          </p:nvGrpSpPr>
          <p:grpSpPr>
            <a:xfrm>
              <a:off x="968878" y="1218878"/>
              <a:ext cx="4368927" cy="4299632"/>
              <a:chOff x="612648" y="1218878"/>
              <a:chExt cx="5117976" cy="503680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735599" y="1218878"/>
                <a:ext cx="4995025" cy="50368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05254" y="1767956"/>
                <a:ext cx="4046094" cy="4079933"/>
              </a:xfrm>
              <a:prstGeom prst="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763443" y="2391093"/>
                <a:ext cx="2951777" cy="29764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zh-CN" dirty="0"/>
                  <a:t>hello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word(</a:t>
                </a:r>
                <a:r>
                  <a:rPr kumimoji="1" lang="zh-CN" altLang="en-US" dirty="0"/>
                  <a:t>元素内容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  <p:cxnSp>
            <p:nvCxnSpPr>
              <p:cNvPr id="76" name="直线箭头连接符 5"/>
              <p:cNvCxnSpPr/>
              <p:nvPr/>
            </p:nvCxnSpPr>
            <p:spPr>
              <a:xfrm>
                <a:off x="1801651" y="4838433"/>
                <a:ext cx="2875362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15"/>
              <p:cNvCxnSpPr/>
              <p:nvPr/>
            </p:nvCxnSpPr>
            <p:spPr>
              <a:xfrm flipV="1">
                <a:off x="4598506" y="2225045"/>
                <a:ext cx="0" cy="295177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矩形 77"/>
              <p:cNvSpPr/>
              <p:nvPr/>
            </p:nvSpPr>
            <p:spPr>
              <a:xfrm>
                <a:off x="2224115" y="3346129"/>
                <a:ext cx="203132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box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存放块级元素的内容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width*height</a:t>
                </a:r>
                <a:endParaRPr lang="zh-CN" altLang="en-US" sz="1600" dirty="0"/>
              </a:p>
            </p:txBody>
          </p:sp>
          <p:sp>
            <p:nvSpPr>
              <p:cNvPr id="79" name="AutoShape 2" descr="blob:https://carbon.now.sh/51f9d2da-f7b0-49bd-abbc-c56c97c9f862"/>
              <p:cNvSpPr>
                <a:spLocks noChangeAspect="1" noChangeArrowheads="1"/>
              </p:cNvSpPr>
              <p:nvPr/>
            </p:nvSpPr>
            <p:spPr bwMode="auto">
              <a:xfrm>
                <a:off x="612648" y="4530781"/>
                <a:ext cx="407754" cy="407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74076" y="5433820"/>
                <a:ext cx="1446439" cy="396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658845" y="1337621"/>
                <a:ext cx="1596593" cy="396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1600" dirty="0"/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2617842" y="1773489"/>
              <a:ext cx="1285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zh-CN" altLang="en-US" sz="16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1269656" y="3248771"/>
              <a:ext cx="8743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zh-CN" altLang="en-US" sz="12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4285467" y="3210689"/>
              <a:ext cx="8743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zh-CN" altLang="en-US" sz="12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3903378" y="5159093"/>
              <a:ext cx="11909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16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823871" y="4021622"/>
              <a:ext cx="99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1600" dirty="0"/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11055619" y="3322909"/>
            <a:ext cx="1011698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961631" y="2663996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730406" y="4009533"/>
            <a:ext cx="991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zh-CN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6282927" y="4033746"/>
            <a:ext cx="991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5814925" y="5626121"/>
            <a:ext cx="649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元素与其他元素以及元素与浏览器边缘之间的间距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尺寸数据详解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标准盒模型的尺寸数据详解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56605" y="3626813"/>
            <a:ext cx="1011698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17940" y="3541701"/>
            <a:ext cx="1011698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948939" y="2832160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右外边距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23952" y="2882788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左外边距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6096000" y="1487472"/>
            <a:ext cx="5890398" cy="3785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的简写规则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margin:10px; 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元素的上右下左四个外边距的值都是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10px*/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margin:10px 20px;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元素的上下两个外边距的值都是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 ,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左右两个都是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20px*/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margin:10px 20px 30px;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元素的上外边距的值是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 ,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左右两个都是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20px,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下外边距是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30px*/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margin:10px 20px 30px 40px;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元素的上外边距的值是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 ,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20px, 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下外边距是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30px,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左外边距是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40px*/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内边距的简写规则与外边距相同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5555" y="2076540"/>
            <a:ext cx="4375615" cy="3671596"/>
            <a:chOff x="730406" y="1847850"/>
            <a:chExt cx="4375615" cy="3671596"/>
          </a:xfrm>
        </p:grpSpPr>
        <p:grpSp>
          <p:nvGrpSpPr>
            <p:cNvPr id="17" name="组合 16"/>
            <p:cNvGrpSpPr/>
            <p:nvPr/>
          </p:nvGrpSpPr>
          <p:grpSpPr>
            <a:xfrm>
              <a:off x="968879" y="1847850"/>
              <a:ext cx="4137142" cy="3671596"/>
              <a:chOff x="968878" y="1218878"/>
              <a:chExt cx="4846047" cy="43007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68878" y="1218878"/>
                <a:ext cx="4368927" cy="4299632"/>
                <a:chOff x="612648" y="1218878"/>
                <a:chExt cx="5117976" cy="50368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35599" y="1218878"/>
                  <a:ext cx="4995025" cy="50368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1600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05254" y="1767956"/>
                  <a:ext cx="4046094" cy="4079933"/>
                </a:xfrm>
                <a:prstGeom prst="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1600" dirty="0"/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1763443" y="2391093"/>
                  <a:ext cx="2951777" cy="297646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zh-CN" sz="1600" dirty="0"/>
                    <a:t>hello</a:t>
                  </a:r>
                  <a:r>
                    <a:rPr kumimoji="1" lang="zh-CN" altLang="en-US" sz="1600" dirty="0"/>
                    <a:t> </a:t>
                  </a:r>
                  <a:r>
                    <a:rPr kumimoji="1" lang="en-US" altLang="zh-CN" sz="1600" dirty="0"/>
                    <a:t>word(</a:t>
                  </a:r>
                  <a:r>
                    <a:rPr kumimoji="1" lang="zh-CN" altLang="en-US" sz="1600" dirty="0"/>
                    <a:t>元素内容</a:t>
                  </a:r>
                  <a:r>
                    <a:rPr kumimoji="1" lang="en-US" altLang="zh-CN" sz="1600" dirty="0"/>
                    <a:t>)</a:t>
                  </a:r>
                  <a:endParaRPr kumimoji="1" lang="zh-CN" altLang="en-US" sz="1600" dirty="0"/>
                </a:p>
              </p:txBody>
            </p:sp>
            <p:cxnSp>
              <p:nvCxnSpPr>
                <p:cNvPr id="6" name="直线箭头连接符 5"/>
                <p:cNvCxnSpPr/>
                <p:nvPr/>
              </p:nvCxnSpPr>
              <p:spPr>
                <a:xfrm>
                  <a:off x="1801651" y="4838433"/>
                  <a:ext cx="2875362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箭头连接符 15"/>
                <p:cNvCxnSpPr/>
                <p:nvPr/>
              </p:nvCxnSpPr>
              <p:spPr>
                <a:xfrm flipV="1">
                  <a:off x="4598506" y="2225045"/>
                  <a:ext cx="0" cy="2951777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/>
                <p:cNvSpPr/>
                <p:nvPr/>
              </p:nvSpPr>
              <p:spPr>
                <a:xfrm>
                  <a:off x="2224115" y="3346130"/>
                  <a:ext cx="2031325" cy="16048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content</a:t>
                  </a:r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box</a:t>
                  </a:r>
                  <a:endPara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存放块级元素的内容</a:t>
                  </a:r>
                  <a:endPara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width*height</a:t>
                  </a:r>
                  <a:endParaRPr lang="zh-CN" altLang="en-US" sz="1400" dirty="0"/>
                </a:p>
              </p:txBody>
            </p:sp>
            <p:sp>
              <p:nvSpPr>
                <p:cNvPr id="2" name="AutoShape 2" descr="blob:https://carbon.now.sh/51f9d2da-f7b0-49bd-abbc-c56c97c9f862"/>
                <p:cNvSpPr>
                  <a:spLocks noChangeAspect="1" noChangeArrowheads="1"/>
                </p:cNvSpPr>
                <p:nvPr/>
              </p:nvSpPr>
              <p:spPr bwMode="auto">
                <a:xfrm>
                  <a:off x="612648" y="4530781"/>
                  <a:ext cx="407754" cy="4077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574076" y="5433820"/>
                  <a:ext cx="1446439" cy="7179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</a:t>
                  </a:r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padding</a:t>
                  </a:r>
                  <a:endParaRPr lang="zh-CN" altLang="en-US" sz="14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658845" y="1337621"/>
                  <a:ext cx="1596593" cy="4223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border</a:t>
                  </a:r>
                  <a:endParaRPr lang="zh-CN" altLang="en-US" sz="1400" dirty="0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2617842" y="1773490"/>
                <a:ext cx="1285536" cy="612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14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269656" y="3248770"/>
                <a:ext cx="874381" cy="703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</a:t>
                </a:r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11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285467" y="3210689"/>
                <a:ext cx="874381" cy="703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11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903378" y="5159092"/>
                <a:ext cx="1190900" cy="360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14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823872" y="4021622"/>
                <a:ext cx="991053" cy="612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1400" dirty="0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730406" y="4009533"/>
              <a:ext cx="99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1600" dirty="0"/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V="1">
            <a:off x="3000513" y="1203366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51421" y="5747199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035647" y="1326917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</a:t>
            </a:r>
            <a:endParaRPr lang="zh-CN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3000571" y="5859580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下外边距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怪异盒模型差异分析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怪异盒模型的整体概念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99011" y="2714380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  <a:endParaRPr lang="zh-CN" altLang="en-US" sz="1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12648" y="886967"/>
            <a:ext cx="3882836" cy="3310273"/>
            <a:chOff x="730406" y="1218878"/>
            <a:chExt cx="5075403" cy="4315579"/>
          </a:xfrm>
        </p:grpSpPr>
        <p:grpSp>
          <p:nvGrpSpPr>
            <p:cNvPr id="17" name="组合 16"/>
            <p:cNvGrpSpPr/>
            <p:nvPr/>
          </p:nvGrpSpPr>
          <p:grpSpPr>
            <a:xfrm>
              <a:off x="968878" y="1218878"/>
              <a:ext cx="4836931" cy="4315579"/>
              <a:chOff x="968878" y="1218878"/>
              <a:chExt cx="4836931" cy="431557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68878" y="1218878"/>
                <a:ext cx="4368927" cy="4299632"/>
                <a:chOff x="612648" y="1218878"/>
                <a:chExt cx="5117976" cy="50368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35599" y="1218878"/>
                  <a:ext cx="4995025" cy="50368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1100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05254" y="1767956"/>
                  <a:ext cx="4046094" cy="4079933"/>
                </a:xfrm>
                <a:prstGeom prst="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1100" dirty="0"/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1763443" y="2391093"/>
                  <a:ext cx="2951777" cy="297646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zh-CN" sz="1100" dirty="0"/>
                    <a:t>hello</a:t>
                  </a:r>
                  <a:r>
                    <a:rPr kumimoji="1" lang="zh-CN" altLang="en-US" sz="1100" dirty="0"/>
                    <a:t> </a:t>
                  </a:r>
                  <a:r>
                    <a:rPr kumimoji="1" lang="en-US" altLang="zh-CN" sz="1100" dirty="0"/>
                    <a:t>word(</a:t>
                  </a:r>
                  <a:r>
                    <a:rPr kumimoji="1" lang="zh-CN" altLang="en-US" sz="1100" dirty="0"/>
                    <a:t>元素内容</a:t>
                  </a:r>
                  <a:r>
                    <a:rPr kumimoji="1" lang="en-US" altLang="zh-CN" sz="1100" dirty="0"/>
                    <a:t>)</a:t>
                  </a:r>
                  <a:endParaRPr kumimoji="1" lang="zh-CN" altLang="en-US" sz="1100" dirty="0"/>
                </a:p>
              </p:txBody>
            </p:sp>
            <p:cxnSp>
              <p:nvCxnSpPr>
                <p:cNvPr id="6" name="直线箭头连接符 5"/>
                <p:cNvCxnSpPr/>
                <p:nvPr/>
              </p:nvCxnSpPr>
              <p:spPr>
                <a:xfrm>
                  <a:off x="1763444" y="5176823"/>
                  <a:ext cx="2875362" cy="0"/>
                </a:xfrm>
                <a:prstGeom prst="straightConnector1">
                  <a:avLst/>
                </a:prstGeom>
                <a:ln w="57150">
                  <a:solidFill>
                    <a:srgbClr val="1237AE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箭头连接符 15"/>
                <p:cNvCxnSpPr/>
                <p:nvPr/>
              </p:nvCxnSpPr>
              <p:spPr>
                <a:xfrm flipV="1">
                  <a:off x="4547006" y="2413596"/>
                  <a:ext cx="0" cy="2951777"/>
                </a:xfrm>
                <a:prstGeom prst="straightConnector1">
                  <a:avLst/>
                </a:prstGeom>
                <a:ln w="57150">
                  <a:solidFill>
                    <a:srgbClr val="1237AE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/>
                <p:cNvSpPr/>
                <p:nvPr/>
              </p:nvSpPr>
              <p:spPr>
                <a:xfrm>
                  <a:off x="2224117" y="3346128"/>
                  <a:ext cx="2031326" cy="881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content</a:t>
                  </a:r>
                  <a:r>
                    <a:rPr lang="zh-CN" altLang="en-US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box</a:t>
                  </a:r>
                  <a:endPara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存放块级元素的内容</a:t>
                  </a:r>
                  <a:endPara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" name="AutoShape 2" descr="blob:https://carbon.now.sh/51f9d2da-f7b0-49bd-abbc-c56c97c9f862"/>
                <p:cNvSpPr>
                  <a:spLocks noChangeAspect="1" noChangeArrowheads="1"/>
                </p:cNvSpPr>
                <p:nvPr/>
              </p:nvSpPr>
              <p:spPr bwMode="auto">
                <a:xfrm>
                  <a:off x="612648" y="4530781"/>
                  <a:ext cx="407754" cy="4077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10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574075" y="5433821"/>
                  <a:ext cx="1446439" cy="7195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</a:t>
                  </a:r>
                  <a:r>
                    <a:rPr lang="en-US" altLang="zh-CN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padding</a:t>
                  </a:r>
                  <a:endParaRPr lang="zh-CN" altLang="en-US" sz="105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658846" y="1337621"/>
                  <a:ext cx="1596591" cy="439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r>
                    <a:rPr lang="en-US" altLang="zh-CN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border</a:t>
                  </a:r>
                  <a:endParaRPr lang="zh-CN" altLang="en-US" sz="1050" dirty="0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2617842" y="1773489"/>
                <a:ext cx="1285535" cy="614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269656" y="3248770"/>
                <a:ext cx="874381" cy="763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</a:t>
                </a: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9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285467" y="3210689"/>
                <a:ext cx="874381" cy="763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9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903380" y="5159093"/>
                <a:ext cx="1190900" cy="375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105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814754" y="3539856"/>
                <a:ext cx="991055" cy="614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1050" dirty="0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730406" y="4009535"/>
              <a:ext cx="991055" cy="614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1050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245879" y="1654520"/>
            <a:ext cx="2287035" cy="2081508"/>
            <a:chOff x="730406" y="1218878"/>
            <a:chExt cx="5075403" cy="4619293"/>
          </a:xfrm>
        </p:grpSpPr>
        <p:grpSp>
          <p:nvGrpSpPr>
            <p:cNvPr id="130" name="组合 129"/>
            <p:cNvGrpSpPr/>
            <p:nvPr/>
          </p:nvGrpSpPr>
          <p:grpSpPr>
            <a:xfrm>
              <a:off x="968878" y="1218878"/>
              <a:ext cx="4836931" cy="4619293"/>
              <a:chOff x="968878" y="1218878"/>
              <a:chExt cx="4836931" cy="4619293"/>
            </a:xfrm>
          </p:grpSpPr>
          <p:grpSp>
            <p:nvGrpSpPr>
              <p:cNvPr id="132" name="组合 131"/>
              <p:cNvGrpSpPr/>
              <p:nvPr/>
            </p:nvGrpSpPr>
            <p:grpSpPr>
              <a:xfrm>
                <a:off x="968878" y="1218878"/>
                <a:ext cx="4368927" cy="4299632"/>
                <a:chOff x="612648" y="1218878"/>
                <a:chExt cx="5117976" cy="5036800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735599" y="1218878"/>
                  <a:ext cx="4995025" cy="50368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800" dirty="0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1205254" y="1767956"/>
                  <a:ext cx="4046094" cy="4079933"/>
                </a:xfrm>
                <a:prstGeom prst="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800" dirty="0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1763443" y="2391093"/>
                  <a:ext cx="2951777" cy="297646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zh-CN" sz="800" dirty="0"/>
                    <a:t>hello</a:t>
                  </a:r>
                  <a:r>
                    <a:rPr kumimoji="1" lang="zh-CN" altLang="en-US" sz="800" dirty="0"/>
                    <a:t> </a:t>
                  </a:r>
                  <a:r>
                    <a:rPr kumimoji="1" lang="en-US" altLang="zh-CN" sz="800" dirty="0"/>
                    <a:t>word(</a:t>
                  </a:r>
                  <a:r>
                    <a:rPr kumimoji="1" lang="zh-CN" altLang="en-US" sz="800" dirty="0"/>
                    <a:t>元素内容</a:t>
                  </a:r>
                  <a:r>
                    <a:rPr kumimoji="1" lang="en-US" altLang="zh-CN" sz="800" dirty="0"/>
                    <a:t>)</a:t>
                  </a:r>
                  <a:endParaRPr kumimoji="1" lang="zh-CN" altLang="en-US" sz="800" dirty="0"/>
                </a:p>
              </p:txBody>
            </p:sp>
            <p:cxnSp>
              <p:nvCxnSpPr>
                <p:cNvPr id="141" name="直线箭头连接符 5"/>
                <p:cNvCxnSpPr/>
                <p:nvPr/>
              </p:nvCxnSpPr>
              <p:spPr>
                <a:xfrm>
                  <a:off x="1763443" y="5216514"/>
                  <a:ext cx="2875362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线箭头连接符 15"/>
                <p:cNvCxnSpPr/>
                <p:nvPr/>
              </p:nvCxnSpPr>
              <p:spPr>
                <a:xfrm flipV="1">
                  <a:off x="4598506" y="2225045"/>
                  <a:ext cx="0" cy="2951777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矩形 142"/>
                <p:cNvSpPr/>
                <p:nvPr/>
              </p:nvSpPr>
              <p:spPr>
                <a:xfrm>
                  <a:off x="2224117" y="3346129"/>
                  <a:ext cx="2031327" cy="1663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content</a:t>
                  </a:r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box</a:t>
                  </a:r>
                  <a:endPara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存放块级元素的内容</a:t>
                  </a:r>
                  <a:endPara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width*height</a:t>
                  </a:r>
                  <a:endParaRPr lang="zh-CN" altLang="en-US" sz="700" dirty="0"/>
                </a:p>
              </p:txBody>
            </p:sp>
            <p:sp>
              <p:nvSpPr>
                <p:cNvPr id="144" name="AutoShape 2" descr="blob:https://carbon.now.sh/51f9d2da-f7b0-49bd-abbc-c56c97c9f862"/>
                <p:cNvSpPr>
                  <a:spLocks noChangeAspect="1" noChangeArrowheads="1"/>
                </p:cNvSpPr>
                <p:nvPr/>
              </p:nvSpPr>
              <p:spPr bwMode="auto">
                <a:xfrm>
                  <a:off x="612648" y="4530781"/>
                  <a:ext cx="407754" cy="4077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2574076" y="5433822"/>
                  <a:ext cx="1446439" cy="7955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</a:t>
                  </a:r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padding</a:t>
                  </a:r>
                  <a:endParaRPr lang="zh-CN" altLang="en-US" sz="700" dirty="0"/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2658846" y="1337621"/>
                  <a:ext cx="1596590" cy="5200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border</a:t>
                  </a:r>
                  <a:endParaRPr lang="zh-CN" altLang="en-US" sz="700" dirty="0"/>
                </a:p>
              </p:txBody>
            </p:sp>
          </p:grpSp>
          <p:sp>
            <p:nvSpPr>
              <p:cNvPr id="133" name="矩形 132"/>
              <p:cNvSpPr/>
              <p:nvPr/>
            </p:nvSpPr>
            <p:spPr>
              <a:xfrm>
                <a:off x="2617843" y="1773488"/>
                <a:ext cx="1285535" cy="679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700" dirty="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269656" y="3248770"/>
                <a:ext cx="874380" cy="740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</a:t>
                </a:r>
                <a:r>
                  <a:rPr lang="en-US" altLang="zh-CN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500" dirty="0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285467" y="3210690"/>
                <a:ext cx="874380" cy="740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500" dirty="0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903379" y="5159094"/>
                <a:ext cx="1190900" cy="679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700" dirty="0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814755" y="3539856"/>
                <a:ext cx="991054" cy="926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700" dirty="0"/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730406" y="4009534"/>
              <a:ext cx="991055" cy="926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</a:t>
              </a:r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700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370835" y="4525008"/>
            <a:ext cx="2287035" cy="2081508"/>
            <a:chOff x="730406" y="1218878"/>
            <a:chExt cx="5075403" cy="4619293"/>
          </a:xfrm>
        </p:grpSpPr>
        <p:grpSp>
          <p:nvGrpSpPr>
            <p:cNvPr id="148" name="组合 147"/>
            <p:cNvGrpSpPr/>
            <p:nvPr/>
          </p:nvGrpSpPr>
          <p:grpSpPr>
            <a:xfrm>
              <a:off x="968878" y="1218878"/>
              <a:ext cx="4836931" cy="4619293"/>
              <a:chOff x="968878" y="1218878"/>
              <a:chExt cx="4836931" cy="4619293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968878" y="1218878"/>
                <a:ext cx="4368927" cy="4299632"/>
                <a:chOff x="612648" y="1218878"/>
                <a:chExt cx="5117976" cy="5036800"/>
              </a:xfrm>
            </p:grpSpPr>
            <p:sp>
              <p:nvSpPr>
                <p:cNvPr id="156" name="矩形 155"/>
                <p:cNvSpPr/>
                <p:nvPr/>
              </p:nvSpPr>
              <p:spPr>
                <a:xfrm>
                  <a:off x="735599" y="1218878"/>
                  <a:ext cx="4995025" cy="50368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800" dirty="0"/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1205254" y="1767956"/>
                  <a:ext cx="4046094" cy="4079933"/>
                </a:xfrm>
                <a:prstGeom prst="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zh-CN" altLang="en-US" sz="800" dirty="0"/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1763443" y="2391093"/>
                  <a:ext cx="2951777" cy="297646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zh-CN" sz="800" dirty="0"/>
                    <a:t>hello</a:t>
                  </a:r>
                  <a:r>
                    <a:rPr kumimoji="1" lang="zh-CN" altLang="en-US" sz="800" dirty="0"/>
                    <a:t> </a:t>
                  </a:r>
                  <a:r>
                    <a:rPr kumimoji="1" lang="en-US" altLang="zh-CN" sz="800" dirty="0"/>
                    <a:t>word(</a:t>
                  </a:r>
                  <a:r>
                    <a:rPr kumimoji="1" lang="zh-CN" altLang="en-US" sz="800" dirty="0"/>
                    <a:t>元素内容</a:t>
                  </a:r>
                  <a:r>
                    <a:rPr kumimoji="1" lang="en-US" altLang="zh-CN" sz="800" dirty="0"/>
                    <a:t>)</a:t>
                  </a:r>
                  <a:endParaRPr kumimoji="1" lang="zh-CN" altLang="en-US" sz="800" dirty="0"/>
                </a:p>
              </p:txBody>
            </p:sp>
            <p:cxnSp>
              <p:nvCxnSpPr>
                <p:cNvPr id="159" name="直线箭头连接符 5"/>
                <p:cNvCxnSpPr/>
                <p:nvPr/>
              </p:nvCxnSpPr>
              <p:spPr>
                <a:xfrm>
                  <a:off x="1763443" y="5216514"/>
                  <a:ext cx="2875362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"/>
                <p:cNvCxnSpPr/>
                <p:nvPr/>
              </p:nvCxnSpPr>
              <p:spPr>
                <a:xfrm flipV="1">
                  <a:off x="4598506" y="2225045"/>
                  <a:ext cx="0" cy="2951777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矩形 160"/>
                <p:cNvSpPr/>
                <p:nvPr/>
              </p:nvSpPr>
              <p:spPr>
                <a:xfrm>
                  <a:off x="2224117" y="3346129"/>
                  <a:ext cx="2031327" cy="1663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content</a:t>
                  </a:r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box</a:t>
                  </a:r>
                  <a:endPara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存放块级元素的内容</a:t>
                  </a:r>
                  <a:endPara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width*height</a:t>
                  </a:r>
                  <a:endParaRPr lang="zh-CN" altLang="en-US" sz="700" dirty="0"/>
                </a:p>
              </p:txBody>
            </p:sp>
            <p:sp>
              <p:nvSpPr>
                <p:cNvPr id="162" name="AutoShape 2" descr="blob:https://carbon.now.sh/51f9d2da-f7b0-49bd-abbc-c56c97c9f862"/>
                <p:cNvSpPr>
                  <a:spLocks noChangeAspect="1" noChangeArrowheads="1"/>
                </p:cNvSpPr>
                <p:nvPr/>
              </p:nvSpPr>
              <p:spPr bwMode="auto">
                <a:xfrm>
                  <a:off x="612648" y="4530781"/>
                  <a:ext cx="407754" cy="4077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2574076" y="5433822"/>
                  <a:ext cx="1446439" cy="7955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</a:t>
                  </a:r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padding</a:t>
                  </a:r>
                  <a:endParaRPr lang="zh-CN" altLang="en-US" sz="700" dirty="0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2658846" y="1337621"/>
                  <a:ext cx="1596590" cy="5200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r>
                    <a:rPr lang="en-US" altLang="zh-CN" sz="7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border</a:t>
                  </a:r>
                  <a:endParaRPr lang="zh-CN" altLang="en-US" sz="700" dirty="0"/>
                </a:p>
              </p:txBody>
            </p:sp>
          </p:grpSp>
          <p:sp>
            <p:nvSpPr>
              <p:cNvPr id="151" name="矩形 150"/>
              <p:cNvSpPr/>
              <p:nvPr/>
            </p:nvSpPr>
            <p:spPr>
              <a:xfrm>
                <a:off x="2617843" y="1773488"/>
                <a:ext cx="1285535" cy="679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700" dirty="0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269656" y="3248770"/>
                <a:ext cx="874380" cy="740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</a:t>
                </a:r>
                <a:r>
                  <a:rPr lang="en-US" altLang="zh-CN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500" dirty="0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4285467" y="3210690"/>
                <a:ext cx="874380" cy="740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padding</a:t>
                </a:r>
                <a:endParaRPr lang="zh-CN" altLang="en-US" sz="500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3903379" y="5159094"/>
                <a:ext cx="1190900" cy="679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700" dirty="0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4814755" y="3539856"/>
                <a:ext cx="991054" cy="926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sz="7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700" dirty="0"/>
              </a:p>
            </p:txBody>
          </p:sp>
        </p:grpSp>
        <p:sp>
          <p:nvSpPr>
            <p:cNvPr id="149" name="矩形 148"/>
            <p:cNvSpPr/>
            <p:nvPr/>
          </p:nvSpPr>
          <p:spPr>
            <a:xfrm>
              <a:off x="730406" y="4009534"/>
              <a:ext cx="991055" cy="926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</a:t>
              </a:r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zh-CN" altLang="en-US" sz="7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2474060" y="1930950"/>
            <a:ext cx="93647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endParaRPr lang="zh-CN" altLang="en-US" dirty="0">
              <a:solidFill>
                <a:srgbClr val="1237AE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075060" y="3054968"/>
            <a:ext cx="84991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endParaRPr lang="zh-CN" altLang="en-US" dirty="0">
              <a:solidFill>
                <a:srgbClr val="1237AE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512269" y="3498693"/>
            <a:ext cx="34359" cy="3087717"/>
          </a:xfrm>
          <a:prstGeom prst="straightConnector1">
            <a:avLst/>
          </a:prstGeom>
          <a:ln w="38100">
            <a:solidFill>
              <a:srgbClr val="1237A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H="1">
            <a:off x="3456164" y="3437054"/>
            <a:ext cx="34359" cy="3087717"/>
          </a:xfrm>
          <a:prstGeom prst="straightConnector1">
            <a:avLst/>
          </a:prstGeom>
          <a:ln w="38100">
            <a:solidFill>
              <a:srgbClr val="1237A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5"/>
          <p:cNvCxnSpPr/>
          <p:nvPr/>
        </p:nvCxnSpPr>
        <p:spPr>
          <a:xfrm>
            <a:off x="1546628" y="6783761"/>
            <a:ext cx="1877793" cy="0"/>
          </a:xfrm>
          <a:prstGeom prst="straightConnector1">
            <a:avLst/>
          </a:prstGeom>
          <a:ln w="57150">
            <a:solidFill>
              <a:srgbClr val="1237AE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980292" y="6464939"/>
            <a:ext cx="84991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endParaRPr lang="zh-CN" altLang="en-US" dirty="0">
              <a:solidFill>
                <a:srgbClr val="1237AE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3393191" y="1650338"/>
            <a:ext cx="3976130" cy="13305"/>
          </a:xfrm>
          <a:prstGeom prst="straightConnector1">
            <a:avLst/>
          </a:prstGeom>
          <a:ln w="38100">
            <a:solidFill>
              <a:srgbClr val="1237A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3434580" y="3602046"/>
            <a:ext cx="3976130" cy="13305"/>
          </a:xfrm>
          <a:prstGeom prst="straightConnector1">
            <a:avLst/>
          </a:prstGeom>
          <a:ln w="38100">
            <a:solidFill>
              <a:srgbClr val="1237A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7410265" y="2559151"/>
            <a:ext cx="93647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endParaRPr lang="zh-CN" altLang="en-US" dirty="0">
              <a:solidFill>
                <a:srgbClr val="1237AE"/>
              </a:solidFill>
            </a:endParaRPr>
          </a:p>
        </p:txBody>
      </p:sp>
      <p:cxnSp>
        <p:nvCxnSpPr>
          <p:cNvPr id="172" name="直线箭头连接符 15"/>
          <p:cNvCxnSpPr/>
          <p:nvPr/>
        </p:nvCxnSpPr>
        <p:spPr>
          <a:xfrm flipV="1">
            <a:off x="7412410" y="1684030"/>
            <a:ext cx="0" cy="1932791"/>
          </a:xfrm>
          <a:prstGeom prst="straightConnector1">
            <a:avLst/>
          </a:prstGeom>
          <a:ln w="57150">
            <a:solidFill>
              <a:srgbClr val="1237AE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79610" y="370343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怪异盒模型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106242" y="53725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怪异盒模型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85464" y="2137222"/>
            <a:ext cx="676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标准盒模型</a:t>
            </a:r>
            <a:endParaRPr lang="zh-CN" altLang="en-US" dirty="0"/>
          </a:p>
        </p:txBody>
      </p:sp>
      <p:sp>
        <p:nvSpPr>
          <p:cNvPr id="175" name="矩形 174"/>
          <p:cNvSpPr/>
          <p:nvPr/>
        </p:nvSpPr>
        <p:spPr>
          <a:xfrm>
            <a:off x="3781917" y="4549676"/>
            <a:ext cx="8983412" cy="2308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块元素在网页内容中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实际占据空间的大小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两种不同的盒模型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下的表现结果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标准盒模型的</a:t>
            </a:r>
            <a:r>
              <a:rPr lang="zh-CN" altLang="en-US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实际宽尺寸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=width+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border+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标准盒模型的</a:t>
            </a:r>
            <a:r>
              <a:rPr lang="zh-CN" altLang="en-US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内容区宽尺寸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=width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怪异盒模型的</a:t>
            </a:r>
            <a:r>
              <a:rPr lang="zh-CN" altLang="en-US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实际宽尺寸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=width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怪异盒模型的</a:t>
            </a:r>
            <a:r>
              <a:rPr lang="zh-CN" altLang="en-US" b="1" dirty="0">
                <a:solidFill>
                  <a:srgbClr val="123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内容区宽尺寸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=width-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高度同理可得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企业级应用规则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父子元素外边距合并现象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648" y="2009775"/>
            <a:ext cx="2787777" cy="278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5111" y="2009775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3623" y="2009775"/>
            <a:ext cx="2787777" cy="278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244860" y="2882493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5991171" y="2009775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047134" y="2034656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</a:t>
            </a:r>
            <a:endParaRPr lang="zh-CN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9051798" y="2882493"/>
            <a:ext cx="2787777" cy="278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693035" y="2882493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439346" y="2009775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0565930" y="2170947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-17242" y="3023308"/>
            <a:ext cx="676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当前情况</a:t>
            </a:r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3552793" y="2970235"/>
            <a:ext cx="984123" cy="7524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设置外边距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右 90"/>
          <p:cNvSpPr/>
          <p:nvPr/>
        </p:nvSpPr>
        <p:spPr>
          <a:xfrm>
            <a:off x="7747056" y="2970235"/>
            <a:ext cx="984123" cy="7524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实际效果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父子元素外边距合并原理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648" y="2009775"/>
            <a:ext cx="2787777" cy="27877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5111" y="2009775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3623" y="2009775"/>
            <a:ext cx="2787777" cy="27877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300824" y="2009775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6101149" y="1161482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047134" y="2034656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</a:t>
            </a:r>
            <a:endParaRPr lang="zh-CN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9051798" y="2882493"/>
            <a:ext cx="2787777" cy="27877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693035" y="2882493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439346" y="2009775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0565930" y="2170947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-17242" y="3023308"/>
            <a:ext cx="676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当前情况</a:t>
            </a:r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3552793" y="2970235"/>
            <a:ext cx="984123" cy="7524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设置外边距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右 90"/>
          <p:cNvSpPr/>
          <p:nvPr/>
        </p:nvSpPr>
        <p:spPr>
          <a:xfrm>
            <a:off x="7747056" y="2970235"/>
            <a:ext cx="984123" cy="7524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实际效果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949821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父子元素外边距合并解决方案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给父元素加一个边框或是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padding)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648" y="2009775"/>
            <a:ext cx="2787777" cy="27877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5111" y="2009774"/>
            <a:ext cx="1492622" cy="2052933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3623" y="2009775"/>
            <a:ext cx="2787777" cy="27877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244860" y="2882493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5991171" y="2009775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047134" y="2034656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</a:t>
            </a:r>
            <a:endParaRPr lang="zh-CN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8963161" y="2035111"/>
            <a:ext cx="2787777" cy="27877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693035" y="2882493"/>
            <a:ext cx="1492622" cy="1475198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439346" y="2009775"/>
            <a:ext cx="0" cy="87317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0565930" y="2170947"/>
            <a:ext cx="1147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-17242" y="3023308"/>
            <a:ext cx="676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当前情况</a:t>
            </a:r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3552793" y="2970235"/>
            <a:ext cx="984123" cy="7524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设置外边距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右 90"/>
          <p:cNvSpPr/>
          <p:nvPr/>
        </p:nvSpPr>
        <p:spPr>
          <a:xfrm>
            <a:off x="7747056" y="2970235"/>
            <a:ext cx="984123" cy="7524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实际效果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2648" y="2009775"/>
            <a:ext cx="27851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03623" y="2009775"/>
            <a:ext cx="27851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963161" y="2034656"/>
            <a:ext cx="27851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867025" y="1419225"/>
            <a:ext cx="1323975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08903" y="1204085"/>
            <a:ext cx="2071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边框或是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3075211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1777762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479648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61780" y="65673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什么是盒模型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1972314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标准盒模型的概念分析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61780" y="3197886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尺寸数据详解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59952" y="4453623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076066" y="457638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怪异盒模型差异分析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7941130" y="5697314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076065" y="5812989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企业级应用规则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兄弟元素外边距合并现象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1124" y="1419466"/>
            <a:ext cx="1758889" cy="1758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16432" y="4569356"/>
            <a:ext cx="1758888" cy="1738356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3567314" y="3132402"/>
            <a:ext cx="0" cy="1469004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56629" y="3409225"/>
            <a:ext cx="2692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兄元素的</a:t>
            </a:r>
            <a:r>
              <a:rPr lang="en-US" altLang="zh-CN" dirty="0"/>
              <a:t>margin:150px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726712" y="2465408"/>
            <a:ext cx="0" cy="2135999"/>
          </a:xfrm>
          <a:prstGeom prst="straightConnector1">
            <a:avLst/>
          </a:prstGeom>
          <a:ln w="76200">
            <a:solidFill>
              <a:srgbClr val="843C0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807820" y="3679646"/>
            <a:ext cx="2692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弟元素的</a:t>
            </a:r>
            <a:r>
              <a:rPr lang="en-US" altLang="zh-CN" dirty="0"/>
              <a:t>margin:-200px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本节课作业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473" y="1196545"/>
            <a:ext cx="3295238" cy="42190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86" y="2863212"/>
            <a:ext cx="1638095" cy="8857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57" y="1733762"/>
            <a:ext cx="2885714" cy="33904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什么是盒模型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什么是盒模型？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838" y="4570970"/>
            <a:ext cx="10386105" cy="707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（英语：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moldel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规定一个浏览器如何渲染、显示一个元素，根据元素的种类分为块级元素盒模型和行内元素盒模型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140" y="1037370"/>
            <a:ext cx="48895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8272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标准盒模型的概念分析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width/height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内容区）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64322" y="1748350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33259" y="4967682"/>
            <a:ext cx="6879769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块级元素的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在标准盒模型下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，定义了一个块级元素能够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存放内容的区域大小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，元素的内容从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左上角原点开始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排列内容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6921443" y="4187683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82342" y="4301419"/>
            <a:ext cx="162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/>
          </a:p>
        </p:txBody>
      </p:sp>
      <p:cxnSp>
        <p:nvCxnSpPr>
          <p:cNvPr id="26" name="直线箭头连接符 25"/>
          <p:cNvCxnSpPr/>
          <p:nvPr/>
        </p:nvCxnSpPr>
        <p:spPr>
          <a:xfrm flipV="1">
            <a:off x="9229214" y="1785258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7003" y="2703320"/>
            <a:ext cx="171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51900" y="2595598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07" y="1382192"/>
            <a:ext cx="3886771" cy="4526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555426" y="1293329"/>
            <a:ext cx="2703295" cy="27259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04164" y="1543813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边框区）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64612" y="4577347"/>
            <a:ext cx="11216197" cy="2308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块级元素的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的作用是在元素的内容区外加上一个边框线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边框样式的格式为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broder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 种类 颜色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*复合写法*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单例型写法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border-width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边框宽度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border-style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就是没有边框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dotted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圆点边框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double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双边框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dashed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虚线边框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,solid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实线边框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border-color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默认与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样式一致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/*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颜色值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transparent(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使用父元素的颜色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)*/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6832391" y="3506573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93292" y="4154102"/>
            <a:ext cx="162756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8923067" y="1553040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415425" y="2471615"/>
            <a:ext cx="171412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91742" y="2391061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50" y="1177802"/>
            <a:ext cx="3908862" cy="4823274"/>
          </a:xfrm>
          <a:prstGeom prst="rect">
            <a:avLst/>
          </a:prstGeom>
        </p:spPr>
      </p:pic>
      <p:cxnSp>
        <p:nvCxnSpPr>
          <p:cNvPr id="21" name="直线箭头连接符 20"/>
          <p:cNvCxnSpPr/>
          <p:nvPr/>
        </p:nvCxnSpPr>
        <p:spPr>
          <a:xfrm>
            <a:off x="6555426" y="1741119"/>
            <a:ext cx="24873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7317426" y="1293329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7907071" y="3759522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20" idx="3"/>
          </p:cNvCxnSpPr>
          <p:nvPr/>
        </p:nvCxnSpPr>
        <p:spPr>
          <a:xfrm>
            <a:off x="8981752" y="2650332"/>
            <a:ext cx="276969" cy="594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545171" y="1563025"/>
            <a:ext cx="1976760" cy="30777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border-width:50px;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9752" y="3576987"/>
            <a:ext cx="2191648" cy="30777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rgbClr val="7030A0"/>
              </a:solidFill>
            </a:endParaRPr>
          </a:p>
        </p:txBody>
      </p:sp>
      <p:cxnSp>
        <p:nvCxnSpPr>
          <p:cNvPr id="26" name="直接箭头连接符 25"/>
          <p:cNvCxnSpPr>
            <a:stCxn id="25" idx="3"/>
          </p:cNvCxnSpPr>
          <p:nvPr/>
        </p:nvCxnSpPr>
        <p:spPr>
          <a:xfrm flipV="1">
            <a:off x="3581400" y="1680496"/>
            <a:ext cx="963770" cy="205038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03074" y="1792791"/>
            <a:ext cx="2703295" cy="27259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1812" y="2043275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66740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边框区）详解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74254" y="4910117"/>
            <a:ext cx="5725432" cy="1200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border-top-width: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border-top-style: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border-top-color: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80039" y="4006035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40940" y="4653564"/>
            <a:ext cx="162756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3179924" y="2063806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63073" y="2971077"/>
            <a:ext cx="171412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9390" y="289052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903074" y="2240581"/>
            <a:ext cx="24873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1665074" y="1792791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254719" y="4258984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20" idx="3"/>
          </p:cNvCxnSpPr>
          <p:nvPr/>
        </p:nvCxnSpPr>
        <p:spPr>
          <a:xfrm>
            <a:off x="3329400" y="3149794"/>
            <a:ext cx="276969" cy="594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51812" y="1397645"/>
            <a:ext cx="1976760" cy="30777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border-width:50px;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" name="梯形 1"/>
          <p:cNvSpPr/>
          <p:nvPr/>
        </p:nvSpPr>
        <p:spPr>
          <a:xfrm>
            <a:off x="884949" y="4268211"/>
            <a:ext cx="2703295" cy="259111"/>
          </a:xfrm>
          <a:prstGeom prst="trapezoid">
            <a:avLst>
              <a:gd name="adj" fmla="val 9500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bottom</a:t>
            </a:r>
            <a:endParaRPr kumimoji="1" lang="zh-CN" altLang="en-US" dirty="0"/>
          </a:p>
        </p:txBody>
      </p:sp>
      <p:sp>
        <p:nvSpPr>
          <p:cNvPr id="25" name="梯形 24"/>
          <p:cNvSpPr/>
          <p:nvPr/>
        </p:nvSpPr>
        <p:spPr>
          <a:xfrm rot="5400000">
            <a:off x="-324765" y="3043233"/>
            <a:ext cx="2703295" cy="247629"/>
          </a:xfrm>
          <a:prstGeom prst="trapezoid">
            <a:avLst>
              <a:gd name="adj" fmla="val 10013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left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梯形 25"/>
          <p:cNvSpPr/>
          <p:nvPr/>
        </p:nvSpPr>
        <p:spPr>
          <a:xfrm rot="10800000">
            <a:off x="903071" y="1793833"/>
            <a:ext cx="2703295" cy="259111"/>
          </a:xfrm>
          <a:prstGeom prst="trapezoid">
            <a:avLst>
              <a:gd name="adj" fmla="val 924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/>
              <a:t>top</a:t>
            </a:r>
            <a:endParaRPr kumimoji="1" lang="zh-CN" altLang="en-US" dirty="0"/>
          </a:p>
        </p:txBody>
      </p:sp>
      <p:sp>
        <p:nvSpPr>
          <p:cNvPr id="28" name="梯形 27"/>
          <p:cNvSpPr/>
          <p:nvPr/>
        </p:nvSpPr>
        <p:spPr>
          <a:xfrm rot="16200000">
            <a:off x="2126574" y="3059095"/>
            <a:ext cx="2703295" cy="247629"/>
          </a:xfrm>
          <a:prstGeom prst="trapezoid">
            <a:avLst>
              <a:gd name="adj" fmla="val 1001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right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74254" y="2052945"/>
            <a:ext cx="5432797" cy="19389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元素的边框可以单独给某一方向设置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:border-top: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 种类 颜色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:border-bottom: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 种类 颜色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左部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:border-left: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 种类 颜色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右部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:border-right: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 种类 颜色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8065763" y="4084773"/>
            <a:ext cx="1057738" cy="832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延伸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0732" y="2503602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85137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边框区）四方向边框设置模型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288959" y="4466362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9860" y="5113891"/>
            <a:ext cx="162756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288844" y="2524133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9860" y="5559681"/>
            <a:ext cx="171412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310" y="3350850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773994" y="2253118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1363639" y="4719311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752" y="1328171"/>
            <a:ext cx="2609882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border-top:50px solid red;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梯形 25"/>
          <p:cNvSpPr/>
          <p:nvPr/>
        </p:nvSpPr>
        <p:spPr>
          <a:xfrm rot="10800000">
            <a:off x="260730" y="2165749"/>
            <a:ext cx="2206479" cy="347522"/>
          </a:xfrm>
          <a:prstGeom prst="trapezoid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/>
              <a:t>top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300546" y="2523129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cxnSp>
        <p:nvCxnSpPr>
          <p:cNvPr id="45" name="直线箭头连接符 5"/>
          <p:cNvCxnSpPr/>
          <p:nvPr/>
        </p:nvCxnSpPr>
        <p:spPr>
          <a:xfrm>
            <a:off x="3328773" y="4485889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589674" y="5133418"/>
            <a:ext cx="162756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47" name="直线箭头连接符 15"/>
          <p:cNvCxnSpPr/>
          <p:nvPr/>
        </p:nvCxnSpPr>
        <p:spPr>
          <a:xfrm flipV="1">
            <a:off x="5328658" y="2543660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589674" y="5579208"/>
            <a:ext cx="171412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88124" y="3370377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cxnSp>
        <p:nvCxnSpPr>
          <p:cNvPr id="50" name="直线箭头连接符 21"/>
          <p:cNvCxnSpPr/>
          <p:nvPr/>
        </p:nvCxnSpPr>
        <p:spPr>
          <a:xfrm>
            <a:off x="3813808" y="2272645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22"/>
          <p:cNvCxnSpPr/>
          <p:nvPr/>
        </p:nvCxnSpPr>
        <p:spPr>
          <a:xfrm>
            <a:off x="4403453" y="4738838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梯形 52"/>
          <p:cNvSpPr/>
          <p:nvPr/>
        </p:nvSpPr>
        <p:spPr>
          <a:xfrm rot="10800000">
            <a:off x="3010751" y="2181456"/>
            <a:ext cx="2798537" cy="347080"/>
          </a:xfrm>
          <a:prstGeom prst="trapezoid">
            <a:avLst>
              <a:gd name="adj" fmla="val 837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/>
              <a:t>top</a:t>
            </a:r>
            <a:endParaRPr kumimoji="1" lang="zh-CN" altLang="en-US" dirty="0"/>
          </a:p>
        </p:txBody>
      </p:sp>
      <p:sp>
        <p:nvSpPr>
          <p:cNvPr id="54" name="梯形 53"/>
          <p:cNvSpPr/>
          <p:nvPr/>
        </p:nvSpPr>
        <p:spPr>
          <a:xfrm rot="5400000">
            <a:off x="1672407" y="3505282"/>
            <a:ext cx="2963406" cy="292865"/>
          </a:xfrm>
          <a:prstGeom prst="trapezoid">
            <a:avLst>
              <a:gd name="adj" fmla="val 123855"/>
            </a:avLst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left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7675" y="4757292"/>
            <a:ext cx="292868" cy="38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507028" y="2181455"/>
            <a:ext cx="292868" cy="38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968838" y="1328171"/>
            <a:ext cx="2434449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border-top:50px solid …;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76859" y="1762198"/>
            <a:ext cx="2461443" cy="307777"/>
          </a:xfrm>
          <a:prstGeom prst="rect">
            <a:avLst/>
          </a:prstGeom>
          <a:noFill/>
          <a:ln w="28575">
            <a:solidFill>
              <a:srgbClr val="843C0C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border-left:50px solid …;</a:t>
            </a:r>
            <a:r>
              <a:rPr lang="zh-CN" altLang="en-US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843C0C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28158" y="2523129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cxnSp>
        <p:nvCxnSpPr>
          <p:cNvPr id="63" name="直线箭头连接符 5"/>
          <p:cNvCxnSpPr/>
          <p:nvPr/>
        </p:nvCxnSpPr>
        <p:spPr>
          <a:xfrm>
            <a:off x="6356385" y="4485889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17286" y="5133418"/>
            <a:ext cx="162756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65" name="直线箭头连接符 15"/>
          <p:cNvCxnSpPr/>
          <p:nvPr/>
        </p:nvCxnSpPr>
        <p:spPr>
          <a:xfrm flipV="1">
            <a:off x="8356270" y="2543660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617286" y="5579208"/>
            <a:ext cx="171412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15736" y="3370377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cxnSp>
        <p:nvCxnSpPr>
          <p:cNvPr id="68" name="直线箭头连接符 21"/>
          <p:cNvCxnSpPr/>
          <p:nvPr/>
        </p:nvCxnSpPr>
        <p:spPr>
          <a:xfrm>
            <a:off x="6841420" y="2272645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22"/>
          <p:cNvCxnSpPr/>
          <p:nvPr/>
        </p:nvCxnSpPr>
        <p:spPr>
          <a:xfrm>
            <a:off x="7431065" y="4738838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梯形 69"/>
          <p:cNvSpPr/>
          <p:nvPr/>
        </p:nvSpPr>
        <p:spPr>
          <a:xfrm rot="10800000">
            <a:off x="6038363" y="2181456"/>
            <a:ext cx="2798537" cy="347080"/>
          </a:xfrm>
          <a:prstGeom prst="trapezoid">
            <a:avLst>
              <a:gd name="adj" fmla="val 837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/>
              <a:t>top</a:t>
            </a:r>
            <a:endParaRPr kumimoji="1" lang="zh-CN" altLang="en-US" dirty="0"/>
          </a:p>
        </p:txBody>
      </p:sp>
      <p:sp>
        <p:nvSpPr>
          <p:cNvPr id="71" name="梯形 70"/>
          <p:cNvSpPr/>
          <p:nvPr/>
        </p:nvSpPr>
        <p:spPr>
          <a:xfrm rot="5400000">
            <a:off x="4700019" y="3505282"/>
            <a:ext cx="2963406" cy="292865"/>
          </a:xfrm>
          <a:prstGeom prst="trapezoid">
            <a:avLst>
              <a:gd name="adj" fmla="val 123855"/>
            </a:avLst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left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34640" y="2181455"/>
            <a:ext cx="292868" cy="38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996450" y="1328171"/>
            <a:ext cx="2434449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border-top:50px solid …;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04471" y="1762198"/>
            <a:ext cx="2461443" cy="307777"/>
          </a:xfrm>
          <a:prstGeom prst="rect">
            <a:avLst/>
          </a:prstGeom>
          <a:noFill/>
          <a:ln w="28575">
            <a:solidFill>
              <a:srgbClr val="843C0C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border-left:50px solid …;</a:t>
            </a:r>
            <a:r>
              <a:rPr lang="zh-CN" altLang="en-US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843C0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47130" y="6135466"/>
            <a:ext cx="2854436" cy="3077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border-bottom:50px solid …;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7" name="梯形 76"/>
          <p:cNvSpPr/>
          <p:nvPr/>
        </p:nvSpPr>
        <p:spPr>
          <a:xfrm>
            <a:off x="6034176" y="4752314"/>
            <a:ext cx="2793327" cy="366292"/>
          </a:xfrm>
          <a:prstGeom prst="trapezoid">
            <a:avLst>
              <a:gd name="adj" fmla="val 752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bottom</a:t>
            </a:r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544032" y="4733253"/>
            <a:ext cx="292868" cy="38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402390" y="2532356"/>
            <a:ext cx="2206482" cy="22249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  <p:cxnSp>
        <p:nvCxnSpPr>
          <p:cNvPr id="80" name="直线箭头连接符 5"/>
          <p:cNvCxnSpPr/>
          <p:nvPr/>
        </p:nvCxnSpPr>
        <p:spPr>
          <a:xfrm>
            <a:off x="9430617" y="4495116"/>
            <a:ext cx="21493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9691518" y="5142645"/>
            <a:ext cx="162756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width:300px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82" name="直线箭头连接符 15"/>
          <p:cNvCxnSpPr/>
          <p:nvPr/>
        </p:nvCxnSpPr>
        <p:spPr>
          <a:xfrm flipV="1">
            <a:off x="11430502" y="2552887"/>
            <a:ext cx="0" cy="22064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9691518" y="5588435"/>
            <a:ext cx="171412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489968" y="3379604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存放块级元素的内容</a:t>
            </a:r>
            <a:endParaRPr lang="zh-CN" altLang="en-US" sz="1600" dirty="0"/>
          </a:p>
        </p:txBody>
      </p:sp>
      <p:cxnSp>
        <p:nvCxnSpPr>
          <p:cNvPr id="85" name="直线箭头连接符 21"/>
          <p:cNvCxnSpPr/>
          <p:nvPr/>
        </p:nvCxnSpPr>
        <p:spPr>
          <a:xfrm>
            <a:off x="9915652" y="2281872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22"/>
          <p:cNvCxnSpPr/>
          <p:nvPr/>
        </p:nvCxnSpPr>
        <p:spPr>
          <a:xfrm>
            <a:off x="10505297" y="4748065"/>
            <a:ext cx="0" cy="25048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梯形 86"/>
          <p:cNvSpPr/>
          <p:nvPr/>
        </p:nvSpPr>
        <p:spPr>
          <a:xfrm rot="10800000">
            <a:off x="9112595" y="2190683"/>
            <a:ext cx="2798537" cy="347080"/>
          </a:xfrm>
          <a:prstGeom prst="trapezoid">
            <a:avLst>
              <a:gd name="adj" fmla="val 837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/>
              <a:t>top</a:t>
            </a:r>
            <a:endParaRPr kumimoji="1" lang="zh-CN" altLang="en-US" dirty="0"/>
          </a:p>
        </p:txBody>
      </p:sp>
      <p:sp>
        <p:nvSpPr>
          <p:cNvPr id="88" name="梯形 87"/>
          <p:cNvSpPr/>
          <p:nvPr/>
        </p:nvSpPr>
        <p:spPr>
          <a:xfrm rot="5400000">
            <a:off x="7774251" y="3514509"/>
            <a:ext cx="2963406" cy="292865"/>
          </a:xfrm>
          <a:prstGeom prst="trapezoid">
            <a:avLst>
              <a:gd name="adj" fmla="val 123855"/>
            </a:avLst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left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70682" y="1337398"/>
            <a:ext cx="2434449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border-top:50px solid …;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78703" y="1771425"/>
            <a:ext cx="2461443" cy="307777"/>
          </a:xfrm>
          <a:prstGeom prst="rect">
            <a:avLst/>
          </a:prstGeom>
          <a:noFill/>
          <a:ln w="28575">
            <a:solidFill>
              <a:srgbClr val="843C0C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border-left:50px solid …;</a:t>
            </a:r>
            <a:r>
              <a:rPr lang="zh-CN" altLang="en-US" sz="14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843C0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21362" y="6144693"/>
            <a:ext cx="2854436" cy="3077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border-bottom:50px solid …;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93" name="梯形 92"/>
          <p:cNvSpPr/>
          <p:nvPr/>
        </p:nvSpPr>
        <p:spPr>
          <a:xfrm>
            <a:off x="9108408" y="4761541"/>
            <a:ext cx="2793327" cy="366292"/>
          </a:xfrm>
          <a:prstGeom prst="trapezoid">
            <a:avLst>
              <a:gd name="adj" fmla="val 752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bottom</a:t>
            </a:r>
            <a:endParaRPr kumimoji="1"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9121362" y="6514025"/>
            <a:ext cx="2854436" cy="3077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border-bottom:50px solid …;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96" name="梯形 95"/>
          <p:cNvSpPr/>
          <p:nvPr/>
        </p:nvSpPr>
        <p:spPr>
          <a:xfrm rot="16200000">
            <a:off x="10302050" y="3496387"/>
            <a:ext cx="2923203" cy="311792"/>
          </a:xfrm>
          <a:prstGeom prst="trapezoid">
            <a:avLst>
              <a:gd name="adj" fmla="val 1151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right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WPS 演示</Application>
  <PresentationFormat>宽屏</PresentationFormat>
  <Paragraphs>460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540</cp:revision>
  <dcterms:created xsi:type="dcterms:W3CDTF">2015-05-06T06:15:00Z</dcterms:created>
  <dcterms:modified xsi:type="dcterms:W3CDTF">2019-04-25T14:58:38Z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