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hPT0od2x9k2uLddsBbTeNs6KvK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7.png"/><Relationship Id="rId10" Type="http://schemas.openxmlformats.org/officeDocument/2006/relationships/image" Target="../media/image11.png"/><Relationship Id="rId9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hyperlink" Target="http://drive.google.com/file/d/1NScbmqvWL-Z2RlrruSG3wQCctZWn00yk/view" TargetMode="External"/><Relationship Id="rId5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-119699" y="9928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3888">
                <a:solidFill>
                  <a:schemeClr val="dk1"/>
                </a:solidFill>
              </a:rPr>
              <a:t>RIFF-ME Music Generator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650" y="2570553"/>
            <a:ext cx="3864400" cy="386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2700" y="2607018"/>
            <a:ext cx="3864401" cy="3791475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2" name="Google Shape;18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84" name="Google Shape;184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85" name="Google Shape;185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6" name="Google Shape;186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9656" y="2874813"/>
            <a:ext cx="2199772" cy="123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7225" y="2741563"/>
            <a:ext cx="1503850" cy="150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59225" y="2518728"/>
            <a:ext cx="1949550" cy="194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64500" y="2741575"/>
            <a:ext cx="1503851" cy="1503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83237" y="4843525"/>
            <a:ext cx="2814600" cy="14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43025" y="4795250"/>
            <a:ext cx="1503849" cy="150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82075" y="5024550"/>
            <a:ext cx="2897850" cy="10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7" name="Google Shape;1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1"/>
          <p:cNvSpPr txBox="1"/>
          <p:nvPr/>
        </p:nvSpPr>
        <p:spPr>
          <a:xfrm>
            <a:off x="1" y="9928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11" title="2024-12-14 09-51-38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2825" y="1873506"/>
            <a:ext cx="8297600" cy="46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4" name="Google Shape;20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2"/>
          <p:cNvSpPr txBox="1"/>
          <p:nvPr/>
        </p:nvSpPr>
        <p:spPr>
          <a:xfrm>
            <a:off x="-364949" y="-5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  <p:sp>
        <p:nvSpPr>
          <p:cNvPr id="206" name="Google Shape;206;p12"/>
          <p:cNvSpPr/>
          <p:nvPr/>
        </p:nvSpPr>
        <p:spPr>
          <a:xfrm>
            <a:off x="113850" y="688725"/>
            <a:ext cx="11713200" cy="61692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s-CL" sz="2000">
                <a:solidFill>
                  <a:schemeClr val="dk1"/>
                </a:solidFill>
              </a:rPr>
              <a:t>En este proyecto  se lograron importantes avances que reflejan el esfuerzo del equipo: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s-CL" sz="2000">
                <a:solidFill>
                  <a:schemeClr val="dk1"/>
                </a:solidFill>
              </a:rPr>
              <a:t>Logros Técnicos</a:t>
            </a:r>
            <a:r>
              <a:rPr lang="es-CL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CL" sz="2000">
                <a:solidFill>
                  <a:schemeClr val="dk1"/>
                </a:solidFill>
              </a:rPr>
              <a:t>Implementación inicial del modelo </a:t>
            </a:r>
            <a:r>
              <a:rPr i="1" lang="es-CL" sz="2000">
                <a:solidFill>
                  <a:schemeClr val="dk1"/>
                </a:solidFill>
              </a:rPr>
              <a:t>MusicGen</a:t>
            </a:r>
            <a:r>
              <a:rPr lang="es-CL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CL" sz="2000">
                <a:solidFill>
                  <a:schemeClr val="dk1"/>
                </a:solidFill>
              </a:rPr>
              <a:t>Creación de una interfaz moderna y responsiva.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CL" sz="2000">
                <a:solidFill>
                  <a:schemeClr val="dk1"/>
                </a:solidFill>
              </a:rPr>
              <a:t>Integración del sistema de autenticación y gestión de usuarios mediante </a:t>
            </a:r>
            <a:r>
              <a:rPr i="1" lang="es-CL" sz="2000">
                <a:solidFill>
                  <a:schemeClr val="dk1"/>
                </a:solidFill>
              </a:rPr>
              <a:t>Keycloak</a:t>
            </a:r>
            <a:r>
              <a:rPr lang="es-CL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CL" sz="2000">
                <a:solidFill>
                  <a:schemeClr val="dk1"/>
                </a:solidFill>
              </a:rPr>
              <a:t>Desarrollo del flujo de generación de canciones de prueba y su previsualización.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2000">
                <a:solidFill>
                  <a:schemeClr val="dk1"/>
                </a:solidFill>
              </a:rPr>
              <a:t>Logros Operativos</a:t>
            </a:r>
            <a:r>
              <a:rPr lang="es-CL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CL" sz="2000">
                <a:solidFill>
                  <a:schemeClr val="dk1"/>
                </a:solidFill>
              </a:rPr>
              <a:t>Uso de la metodología ágil </a:t>
            </a:r>
            <a:r>
              <a:rPr i="1" lang="es-CL" sz="2000">
                <a:solidFill>
                  <a:schemeClr val="dk1"/>
                </a:solidFill>
              </a:rPr>
              <a:t>Scrum</a:t>
            </a:r>
            <a:r>
              <a:rPr lang="es-CL" sz="2000">
                <a:solidFill>
                  <a:schemeClr val="dk1"/>
                </a:solidFill>
              </a:rPr>
              <a:t> para estructurar y organizar las tareas del proyecto.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CL" sz="2000">
                <a:solidFill>
                  <a:schemeClr val="dk1"/>
                </a:solidFill>
              </a:rPr>
              <a:t>Documentación de las funcionalidades clave y flujo del sistema.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1" name="Google Shape;21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3"/>
          <p:cNvSpPr txBox="1"/>
          <p:nvPr/>
        </p:nvSpPr>
        <p:spPr>
          <a:xfrm>
            <a:off x="-746124" y="678148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sp>
        <p:nvSpPr>
          <p:cNvPr id="213" name="Google Shape;213;p13"/>
          <p:cNvSpPr/>
          <p:nvPr/>
        </p:nvSpPr>
        <p:spPr>
          <a:xfrm>
            <a:off x="243750" y="1447650"/>
            <a:ext cx="11704500" cy="54105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000">
                <a:solidFill>
                  <a:schemeClr val="dk1"/>
                </a:solidFill>
              </a:rPr>
              <a:t>Durante el desarrollo del proyecto, surgieron diversos retos que afectaron el progreso: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2000">
                <a:solidFill>
                  <a:schemeClr val="dk1"/>
                </a:solidFill>
              </a:rPr>
              <a:t>Tiempo Limitado</a:t>
            </a:r>
            <a:r>
              <a:rPr lang="es-CL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CL" sz="2000">
                <a:solidFill>
                  <a:schemeClr val="dk1"/>
                </a:solidFill>
              </a:rPr>
              <a:t>Los miembros del equipo tenían obligaciones laborales.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CL" sz="2000">
                <a:solidFill>
                  <a:schemeClr val="dk1"/>
                </a:solidFill>
              </a:rPr>
              <a:t>Dificultades para coordinar reuniones regulares.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2000">
                <a:solidFill>
                  <a:schemeClr val="dk1"/>
                </a:solidFill>
              </a:rPr>
              <a:t>Complejidad Técnica</a:t>
            </a:r>
            <a:r>
              <a:rPr lang="es-CL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CL" sz="2000">
                <a:solidFill>
                  <a:schemeClr val="dk1"/>
                </a:solidFill>
              </a:rPr>
              <a:t>La integración del modelo </a:t>
            </a:r>
            <a:r>
              <a:rPr i="1" lang="es-CL" sz="2000">
                <a:solidFill>
                  <a:schemeClr val="dk1"/>
                </a:solidFill>
              </a:rPr>
              <a:t>MusicGen</a:t>
            </a:r>
            <a:r>
              <a:rPr lang="es-CL" sz="2000">
                <a:solidFill>
                  <a:schemeClr val="dk1"/>
                </a:solidFill>
              </a:rPr>
              <a:t> requirió configuraciones avanzadas 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CL" sz="2000">
                <a:solidFill>
                  <a:schemeClr val="dk1"/>
                </a:solidFill>
              </a:rPr>
              <a:t>La configuración y personalización de </a:t>
            </a:r>
            <a:r>
              <a:rPr i="1" lang="es-CL" sz="2000">
                <a:solidFill>
                  <a:schemeClr val="dk1"/>
                </a:solidFill>
              </a:rPr>
              <a:t>Keycloak</a:t>
            </a:r>
            <a:r>
              <a:rPr lang="es-CL" sz="2000">
                <a:solidFill>
                  <a:schemeClr val="dk1"/>
                </a:solidFill>
              </a:rPr>
              <a:t> resultó más compleja de lo esperado.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CL" sz="2000">
                <a:solidFill>
                  <a:schemeClr val="dk1"/>
                </a:solidFill>
              </a:rPr>
              <a:t>La comunicación entre el frontend y backend presentó desafíos.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8" name="Google Shape;21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2"/>
          <p:cNvGrpSpPr/>
          <p:nvPr/>
        </p:nvGrpSpPr>
        <p:grpSpPr>
          <a:xfrm>
            <a:off x="4232125" y="1573202"/>
            <a:ext cx="7745003" cy="3771541"/>
            <a:chOff x="0" y="-1495556"/>
            <a:chExt cx="7633553" cy="4350606"/>
          </a:xfrm>
        </p:grpSpPr>
        <p:sp>
          <p:nvSpPr>
            <p:cNvPr id="94" name="Google Shape;94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1662653" y="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Marco Maulen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de software ( Backend )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Generar 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documentación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y desarrollo de software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1662653" y="1495502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Diego Muñoz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de software ( Fronted ) 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Generar documentación y desarrollo de software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35954" y="1631457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2" y="-1495556"/>
              <a:ext cx="76335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1662653" y="-1495556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Carlos Correa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Jefe de proyecto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Encargado de dirigir al equipo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35954" y="-1359601"/>
              <a:ext cx="1526700" cy="1087500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RIFF-ME Music Generator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06" name="Google Shape;106;p2"/>
          <p:cNvGrpSpPr/>
          <p:nvPr/>
        </p:nvGrpSpPr>
        <p:grpSpPr>
          <a:xfrm>
            <a:off x="4232125" y="5453005"/>
            <a:ext cx="7745003" cy="1200391"/>
            <a:chOff x="0" y="2991005"/>
            <a:chExt cx="7633553" cy="1359600"/>
          </a:xfrm>
        </p:grpSpPr>
        <p:sp>
          <p:nvSpPr>
            <p:cNvPr id="107" name="Google Shape;107;p2"/>
            <p:cNvSpPr/>
            <p:nvPr/>
          </p:nvSpPr>
          <p:spPr>
            <a:xfrm>
              <a:off x="0" y="2991005"/>
              <a:ext cx="76335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1662653" y="2991005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Pedro Carrasco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Scrum Master y desarrollador de software ( Backend )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Generar 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documentación y desarrollo de software 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35954" y="3126960"/>
              <a:ext cx="1526700" cy="1087500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RIFF-ME Music Generator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 sz="17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300">
                <a:latin typeface="Calibri"/>
                <a:ea typeface="Calibri"/>
                <a:cs typeface="Calibri"/>
                <a:sym typeface="Calibri"/>
              </a:rPr>
              <a:t>Personas con interés en </a:t>
            </a:r>
            <a:r>
              <a:rPr lang="es-CL" sz="2300">
                <a:latin typeface="Calibri"/>
                <a:ea typeface="Calibri"/>
                <a:cs typeface="Calibri"/>
                <a:sym typeface="Calibri"/>
              </a:rPr>
              <a:t>creación</a:t>
            </a:r>
            <a:r>
              <a:rPr lang="es-CL" sz="2300">
                <a:latin typeface="Calibri"/>
                <a:ea typeface="Calibri"/>
                <a:cs typeface="Calibri"/>
                <a:sym typeface="Calibri"/>
              </a:rPr>
              <a:t> de  música personalizada enfrentan barreras técnicas y herramientas costosas, lo que genera una necesidad accesible para el </a:t>
            </a:r>
            <a:r>
              <a:rPr lang="es-CL" sz="2300">
                <a:latin typeface="Calibri"/>
                <a:ea typeface="Calibri"/>
                <a:cs typeface="Calibri"/>
                <a:sym typeface="Calibri"/>
              </a:rPr>
              <a:t>público</a:t>
            </a:r>
            <a:r>
              <a:rPr lang="es-CL" sz="23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plataforma accesible que permita generar y descargar canciones personalizadas mediante parámetros ajustables, permitiendo al usuario una facil manera de crear musica.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5" name="Google Shape;1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“RIFF-ME Music Generator”</a:t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p4"/>
          <p:cNvSpPr txBox="1"/>
          <p:nvPr/>
        </p:nvSpPr>
        <p:spPr>
          <a:xfrm>
            <a:off x="1" y="3764946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una plataforma interactiva para que los usuarios generen música personalizada mediante ajustes de parámetros accesibles, </a:t>
            </a: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así</a:t>
            </a: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también</a:t>
            </a: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puedan descargar y compartir esta </a:t>
            </a: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música</a:t>
            </a: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creada en sus redes sociales.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614525" y="4411450"/>
            <a:ext cx="10962900" cy="189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una interfaz intuitiva para personalizar música.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Integrar un modelo avanzado como MusicGen para la generación musical.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Ofrecer opciones de suscripción para descargas y producción ilimitada.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Incorporar sistemas de autenticación y gestión de cuentas con Keycloak.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dashboard dentro del proyecto.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6" name="Google Shape;1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“RIFF-ME Music Generator”</a:t>
            </a:r>
            <a:endParaRPr/>
          </a:p>
        </p:txBody>
      </p:sp>
      <p:sp>
        <p:nvSpPr>
          <p:cNvPr id="138" name="Google Shape;138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39" name="Google Shape;139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0" name="Google Shape;140;p5"/>
          <p:cNvSpPr/>
          <p:nvPr/>
        </p:nvSpPr>
        <p:spPr>
          <a:xfrm>
            <a:off x="714909" y="2169769"/>
            <a:ext cx="43488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</a:t>
            </a:r>
            <a:endParaRPr sz="17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es-CL" sz="2300">
                <a:latin typeface="Calibri"/>
                <a:ea typeface="Calibri"/>
                <a:cs typeface="Calibri"/>
                <a:sym typeface="Calibri"/>
              </a:rPr>
              <a:t>Generación de música en tiempo real con ajustes personalizables.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es-CL" sz="2300">
                <a:latin typeface="Calibri"/>
                <a:ea typeface="Calibri"/>
                <a:cs typeface="Calibri"/>
                <a:sym typeface="Calibri"/>
              </a:rPr>
              <a:t>Gestión de cuentas, planes y descarga</a:t>
            </a:r>
            <a:r>
              <a:rPr lang="es-CL" sz="23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CL" sz="23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es-CL" sz="2300">
                <a:latin typeface="Calibri"/>
                <a:ea typeface="Calibri"/>
                <a:cs typeface="Calibri"/>
                <a:sym typeface="Calibri"/>
              </a:rPr>
              <a:t>Integración de tecnologías modernas como FastAPI,  keycloak y Music Gen.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6912079" y="2177325"/>
            <a:ext cx="43488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incompleto debido a restricciones de tiempo laboral o </a:t>
            </a: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práctica</a:t>
            </a: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Optimización pendiente en algunos módulos.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Cambios generados por el cliente en el proyecto.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6" name="Google Shape;14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“RIFF-ME Music Generator”</a:t>
            </a:r>
            <a:endParaRPr/>
          </a:p>
        </p:txBody>
      </p:sp>
      <p:sp>
        <p:nvSpPr>
          <p:cNvPr id="148" name="Google Shape;148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6"/>
          <p:cNvSpPr/>
          <p:nvPr/>
        </p:nvSpPr>
        <p:spPr>
          <a:xfrm>
            <a:off x="714900" y="2518725"/>
            <a:ext cx="10019400" cy="31542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300">
                <a:solidFill>
                  <a:schemeClr val="dk1"/>
                </a:solidFill>
              </a:rPr>
              <a:t>En un principio se utilizó </a:t>
            </a:r>
            <a:r>
              <a:rPr lang="es-CL" sz="2300">
                <a:solidFill>
                  <a:schemeClr val="dk1"/>
                </a:solidFill>
              </a:rPr>
              <a:t>metodología</a:t>
            </a:r>
            <a:r>
              <a:rPr lang="es-CL" sz="2300">
                <a:solidFill>
                  <a:schemeClr val="dk1"/>
                </a:solidFill>
              </a:rPr>
              <a:t> </a:t>
            </a:r>
            <a:r>
              <a:rPr lang="es-CL" sz="2300">
                <a:solidFill>
                  <a:schemeClr val="dk1"/>
                </a:solidFill>
              </a:rPr>
              <a:t>ágil</a:t>
            </a:r>
            <a:r>
              <a:rPr lang="es-CL" sz="2300">
                <a:solidFill>
                  <a:schemeClr val="dk1"/>
                </a:solidFill>
              </a:rPr>
              <a:t>  Scrum, con iteraciones propuestas con fechas para adaptarse a cambios rápidos y mejorar constantemente el producto. Debido a problemas laborales, </a:t>
            </a:r>
            <a:r>
              <a:rPr lang="es-CL" sz="2300">
                <a:solidFill>
                  <a:schemeClr val="dk1"/>
                </a:solidFill>
              </a:rPr>
              <a:t>práctica</a:t>
            </a:r>
            <a:r>
              <a:rPr lang="es-CL" sz="2300">
                <a:solidFill>
                  <a:schemeClr val="dk1"/>
                </a:solidFill>
              </a:rPr>
              <a:t> entre otras no se pudo terminar el proyecto desarrollando la </a:t>
            </a:r>
            <a:r>
              <a:rPr lang="es-CL" sz="2300">
                <a:solidFill>
                  <a:schemeClr val="dk1"/>
                </a:solidFill>
              </a:rPr>
              <a:t>metodología</a:t>
            </a:r>
            <a:r>
              <a:rPr lang="es-CL" sz="2300">
                <a:solidFill>
                  <a:schemeClr val="dk1"/>
                </a:solidFill>
              </a:rPr>
              <a:t> </a:t>
            </a:r>
            <a:r>
              <a:rPr lang="es-CL" sz="2300">
                <a:solidFill>
                  <a:schemeClr val="dk1"/>
                </a:solidFill>
              </a:rPr>
              <a:t>ágil</a:t>
            </a:r>
            <a:r>
              <a:rPr lang="es-CL" sz="2300">
                <a:solidFill>
                  <a:schemeClr val="dk1"/>
                </a:solidFill>
              </a:rPr>
              <a:t>, lo que nos genero una gran lección para futuros desarrollos y </a:t>
            </a:r>
            <a:r>
              <a:rPr lang="es-CL" sz="2300">
                <a:solidFill>
                  <a:schemeClr val="dk1"/>
                </a:solidFill>
              </a:rPr>
              <a:t>generación</a:t>
            </a:r>
            <a:r>
              <a:rPr lang="es-CL" sz="2300">
                <a:solidFill>
                  <a:schemeClr val="dk1"/>
                </a:solidFill>
              </a:rPr>
              <a:t> de proyectos con esta </a:t>
            </a:r>
            <a:r>
              <a:rPr lang="es-CL" sz="2300">
                <a:solidFill>
                  <a:schemeClr val="dk1"/>
                </a:solidFill>
              </a:rPr>
              <a:t>metodología.</a:t>
            </a:r>
            <a:endParaRPr sz="3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5" name="Google Shape;1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“RIFF-ME Music Generator”</a:t>
            </a:r>
            <a:endParaRPr/>
          </a:p>
        </p:txBody>
      </p:sp>
      <p:sp>
        <p:nvSpPr>
          <p:cNvPr id="157" name="Google Shape;157;p7"/>
          <p:cNvSpPr txBox="1"/>
          <p:nvPr/>
        </p:nvSpPr>
        <p:spPr>
          <a:xfrm>
            <a:off x="1" y="777806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9" name="Google Shape;15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84259"/>
            <a:ext cx="11645450" cy="5405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4" name="Google Shape;16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“RIFF-ME Music Generator”</a:t>
            </a:r>
            <a:endParaRPr/>
          </a:p>
        </p:txBody>
      </p:sp>
      <p:sp>
        <p:nvSpPr>
          <p:cNvPr id="166" name="Google Shape;166;p8"/>
          <p:cNvSpPr txBox="1"/>
          <p:nvPr/>
        </p:nvSpPr>
        <p:spPr>
          <a:xfrm>
            <a:off x="0" y="1432655"/>
            <a:ext cx="1219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" name="Google Shape;167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8" name="Google Shape;16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3888" y="2294555"/>
            <a:ext cx="5084231" cy="4258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3" name="Google Shape;17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“RIFF-ME Music Generator”</a:t>
            </a:r>
            <a:endParaRPr/>
          </a:p>
        </p:txBody>
      </p:sp>
      <p:sp>
        <p:nvSpPr>
          <p:cNvPr id="175" name="Google Shape;175;p9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76" name="Google Shape;176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7" name="Google Shape;17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2250" y="2186561"/>
            <a:ext cx="5887496" cy="4474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