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8" r:id="rId3"/>
    <p:sldId id="259" r:id="rId4"/>
    <p:sldId id="257" r:id="rId5"/>
    <p:sldId id="267" r:id="rId6"/>
    <p:sldId id="265" r:id="rId7"/>
    <p:sldId id="266" r:id="rId8"/>
    <p:sldId id="277" r:id="rId9"/>
    <p:sldId id="278" r:id="rId10"/>
    <p:sldId id="279" r:id="rId11"/>
    <p:sldId id="268" r:id="rId12"/>
    <p:sldId id="261" r:id="rId13"/>
    <p:sldId id="281" r:id="rId14"/>
    <p:sldId id="280" r:id="rId15"/>
    <p:sldId id="262" r:id="rId16"/>
    <p:sldId id="283" r:id="rId17"/>
    <p:sldId id="282" r:id="rId18"/>
    <p:sldId id="269" r:id="rId19"/>
    <p:sldId id="260" r:id="rId20"/>
    <p:sldId id="290" r:id="rId21"/>
    <p:sldId id="289" r:id="rId22"/>
    <p:sldId id="292" r:id="rId23"/>
    <p:sldId id="293" r:id="rId24"/>
    <p:sldId id="294" r:id="rId25"/>
    <p:sldId id="295" r:id="rId26"/>
    <p:sldId id="291" r:id="rId27"/>
    <p:sldId id="270" r:id="rId28"/>
    <p:sldId id="299" r:id="rId29"/>
    <p:sldId id="300" r:id="rId30"/>
    <p:sldId id="263" r:id="rId31"/>
    <p:sldId id="284" r:id="rId32"/>
    <p:sldId id="288" r:id="rId33"/>
    <p:sldId id="286" r:id="rId34"/>
    <p:sldId id="285" r:id="rId35"/>
    <p:sldId id="271" r:id="rId36"/>
    <p:sldId id="272" r:id="rId37"/>
    <p:sldId id="296" r:id="rId38"/>
    <p:sldId id="297" r:id="rId39"/>
    <p:sldId id="298" r:id="rId40"/>
    <p:sldId id="273" r:id="rId41"/>
    <p:sldId id="301" r:id="rId42"/>
    <p:sldId id="275" r:id="rId43"/>
    <p:sldId id="264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4E708-5A32-47DD-9DF7-7F3862653A9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698F6-D0CF-49A7-9738-57BFC3816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0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1:55-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698F6-D0CF-49A7-9738-57BFC381610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66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0:34-1:11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698F6-D0CF-49A7-9738-57BFC381610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6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304E-D2D3-4EDF-885D-4223B11DCD6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08B4-B616-4AC4-885F-53174CF90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0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304E-D2D3-4EDF-885D-4223B11DCD6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08B4-B616-4AC4-885F-53174CF90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1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304E-D2D3-4EDF-885D-4223B11DCD6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08B4-B616-4AC4-885F-53174CF90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3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304E-D2D3-4EDF-885D-4223B11DCD6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08B4-B616-4AC4-885F-53174CF90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4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304E-D2D3-4EDF-885D-4223B11DCD6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08B4-B616-4AC4-885F-53174CF90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1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304E-D2D3-4EDF-885D-4223B11DCD6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08B4-B616-4AC4-885F-53174CF90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9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304E-D2D3-4EDF-885D-4223B11DCD6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08B4-B616-4AC4-885F-53174CF90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5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304E-D2D3-4EDF-885D-4223B11DCD6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08B4-B616-4AC4-885F-53174CF90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4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304E-D2D3-4EDF-885D-4223B11DCD6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08B4-B616-4AC4-885F-53174CF90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5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304E-D2D3-4EDF-885D-4223B11DCD6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08B4-B616-4AC4-885F-53174CF90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3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304E-D2D3-4EDF-885D-4223B11DCD6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08B4-B616-4AC4-885F-53174CF90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5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0304E-D2D3-4EDF-885D-4223B11DCD6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408B4-B616-4AC4-885F-53174CF90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30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ke-worth.com/2013/03/31/baking-a-hello-world-cak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hakespearelang.sourceforge.net/report/shakespeare/#sec:hello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ngermouse.net/esoteric/piet/samples.html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ngermouse.net/esoteric/piet/Piet_hello.png" TargetMode="External"/><Relationship Id="rId2" Type="http://schemas.openxmlformats.org/officeDocument/2006/relationships/hyperlink" Target="https://gabriellesc.github.io/pie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BqN7ZCjwlg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SCI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pics/esolang" TargetMode="External"/><Relationship Id="rId2" Type="http://schemas.openxmlformats.org/officeDocument/2006/relationships/hyperlink" Target="https://hub.docker.com/u/esolang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P5-iIeKXE8" TargetMode="External"/><Relationship Id="rId2" Type="http://schemas.openxmlformats.org/officeDocument/2006/relationships/hyperlink" Target="https://en.wikipedia.org/wiki/Conway%27s_Game_of_Life#Examples_of_patterns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solangs.org/wiki/Brainfuck_algorithm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Esoteric</a:t>
            </a:r>
            <a:r>
              <a:rPr lang="en-US" dirty="0"/>
              <a:t> Programming 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 deep dive into the madness of the programmer’s mind.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571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Constants - 93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++++++++++ ++++++++++ ++++++++++ ++++++++++ ++++++++++ ++++++++++ ++++++++++ ++++++++++ ++++++++++ +++ </a:t>
            </a:r>
            <a:r>
              <a:rPr lang="en-US" dirty="0"/>
              <a:t>(</a:t>
            </a:r>
            <a:r>
              <a:rPr lang="hu-HU" dirty="0"/>
              <a:t>93</a:t>
            </a:r>
            <a:r>
              <a:rPr lang="en-US" dirty="0"/>
              <a:t>, </a:t>
            </a:r>
            <a:r>
              <a:rPr lang="hu-HU" dirty="0"/>
              <a:t>0</a:t>
            </a:r>
            <a:r>
              <a:rPr lang="en-US" dirty="0"/>
              <a:t>)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+++++[&gt;++++++&lt;-]&gt;+[&lt;+++&gt;-]&lt;</a:t>
            </a:r>
            <a:r>
              <a:rPr lang="en-US" dirty="0"/>
              <a:t> (27, 2) non-wrapping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&gt;+++&gt;+[&gt;++[-&lt;++++++&gt;]&lt;&lt;]&gt;</a:t>
            </a:r>
            <a:r>
              <a:rPr lang="en-US" dirty="0"/>
              <a:t> (25, 4) non-wrapping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&gt;+&gt;+&gt;+[++&gt;[-&lt;+++++&gt;]&lt;&lt;]&gt;</a:t>
            </a:r>
            <a:r>
              <a:rPr lang="en-US" dirty="0"/>
              <a:t> (24, 5) non-wrapping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&gt;--&gt;+[&gt;+++[-&lt;+++++&gt;]&lt;&lt;]&gt;</a:t>
            </a:r>
            <a:r>
              <a:rPr lang="en-US" dirty="0"/>
              <a:t> (24, 4) non-wrapping (soft)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&gt;+&gt;--&gt;+[&gt;+[-&lt;++++&gt;]&lt;&lt;]&gt;</a:t>
            </a:r>
            <a:r>
              <a:rPr lang="en-US" dirty="0"/>
              <a:t> (23, 5) non-wrapping (soft)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-&gt;&gt;&gt;&gt;&gt;+[&gt;+[-&lt;++&gt;]&lt;&lt;+]&gt;</a:t>
            </a:r>
            <a:r>
              <a:rPr lang="en-US" dirty="0"/>
              <a:t> (22, 7) non-wrapping (soft)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-[&gt;+&lt;---]&gt;++++++++</a:t>
            </a:r>
            <a:r>
              <a:rPr lang="en-US" dirty="0"/>
              <a:t> (18, 2) wrapping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--&gt;+[[+++&gt;]&lt;+&lt;]&gt;</a:t>
            </a:r>
            <a:r>
              <a:rPr lang="en-US" dirty="0"/>
              <a:t> (16, 3) wrapping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-[+&gt;+[&lt;]&gt;++++]&gt;</a:t>
            </a:r>
            <a:r>
              <a:rPr lang="en-US" dirty="0"/>
              <a:t> (15, 6) wrapping</a:t>
            </a:r>
          </a:p>
        </p:txBody>
      </p:sp>
    </p:spTree>
    <p:extLst>
      <p:ext uri="{BB962C8B-B14F-4D97-AF65-F5344CB8AC3E}">
        <p14:creationId xmlns:p14="http://schemas.microsoft.com/office/powerpoint/2010/main" val="48471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Get a theme and hide the code</a:t>
            </a:r>
          </a:p>
          <a:p>
            <a:r>
              <a:rPr lang="hu-HU" dirty="0"/>
              <a:t>Understandable by ”normies” (mostly)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5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Chef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Chef is a programming language in which programs look like recipes.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Goals:</a:t>
            </a:r>
          </a:p>
          <a:p>
            <a:pPr lvl="1"/>
            <a:r>
              <a:rPr lang="en-US" dirty="0"/>
              <a:t>Program recipes should not only generate valid output, but be easy to prepare and delicious.</a:t>
            </a:r>
          </a:p>
          <a:p>
            <a:pPr lvl="1"/>
            <a:r>
              <a:rPr lang="en-US" dirty="0"/>
              <a:t>Recipes may appeal to cooks with different budgets.</a:t>
            </a:r>
          </a:p>
          <a:p>
            <a:pPr lvl="1"/>
            <a:r>
              <a:rPr lang="en-US" dirty="0"/>
              <a:t>Recipes will be metric, but may use traditional cooking measures such as cups and tablespoons.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56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Hello World Souffle.</a:t>
            </a:r>
            <a:br>
              <a:rPr lang="hu-HU" dirty="0"/>
            </a:br>
            <a:r>
              <a:rPr lang="hu-HU" sz="2800" dirty="0"/>
              <a:t>A ton of food for a brute.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05278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Ingredients.</a:t>
            </a:r>
            <a:endParaRPr lang="hu-HU" sz="1800" dirty="0"/>
          </a:p>
          <a:p>
            <a:pPr marL="0" indent="0">
              <a:buNone/>
            </a:pPr>
            <a:r>
              <a:rPr lang="en-US" sz="1800" dirty="0"/>
              <a:t>72 g haricot beans</a:t>
            </a:r>
          </a:p>
          <a:p>
            <a:pPr marL="0" indent="0">
              <a:buNone/>
            </a:pPr>
            <a:r>
              <a:rPr lang="en-US" sz="1800" dirty="0"/>
              <a:t>101 eggs</a:t>
            </a:r>
          </a:p>
          <a:p>
            <a:pPr marL="0" indent="0">
              <a:buNone/>
            </a:pPr>
            <a:r>
              <a:rPr lang="en-US" sz="1800" dirty="0"/>
              <a:t>108 g lard</a:t>
            </a:r>
          </a:p>
          <a:p>
            <a:pPr marL="0" indent="0">
              <a:buNone/>
            </a:pPr>
            <a:r>
              <a:rPr lang="en-US" sz="1800" dirty="0"/>
              <a:t>111 cups oil</a:t>
            </a:r>
          </a:p>
          <a:p>
            <a:pPr marL="0" indent="0">
              <a:buNone/>
            </a:pPr>
            <a:r>
              <a:rPr lang="en-US" sz="1800" dirty="0"/>
              <a:t>32 zucchinis</a:t>
            </a:r>
          </a:p>
          <a:p>
            <a:pPr marL="0" indent="0">
              <a:buNone/>
            </a:pPr>
            <a:r>
              <a:rPr lang="en-US" sz="1800" dirty="0"/>
              <a:t>119 ml water</a:t>
            </a:r>
          </a:p>
          <a:p>
            <a:pPr marL="0" indent="0">
              <a:buNone/>
            </a:pPr>
            <a:r>
              <a:rPr lang="en-US" sz="1800" dirty="0"/>
              <a:t>114 g red salmon</a:t>
            </a:r>
          </a:p>
          <a:p>
            <a:pPr marL="0" indent="0">
              <a:buNone/>
            </a:pPr>
            <a:r>
              <a:rPr lang="en-US" sz="1800" dirty="0"/>
              <a:t>100 g </a:t>
            </a:r>
            <a:r>
              <a:rPr lang="en-US" sz="1800" dirty="0" err="1"/>
              <a:t>dijon</a:t>
            </a:r>
            <a:r>
              <a:rPr lang="en-US" sz="1800" dirty="0"/>
              <a:t> mustard</a:t>
            </a:r>
          </a:p>
          <a:p>
            <a:pPr marL="0" indent="0">
              <a:buNone/>
            </a:pPr>
            <a:r>
              <a:rPr lang="en-US" sz="1800" dirty="0"/>
              <a:t>33 potatoes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472873" y="1825625"/>
            <a:ext cx="416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Method.</a:t>
            </a:r>
          </a:p>
          <a:p>
            <a:pPr marL="0" indent="0">
              <a:buNone/>
            </a:pPr>
            <a:r>
              <a:rPr lang="en-US" sz="2000" dirty="0"/>
              <a:t>Put potatoes into the mixing bowl.</a:t>
            </a:r>
            <a:endParaRPr lang="hu-HU" sz="2000" dirty="0"/>
          </a:p>
          <a:p>
            <a:pPr marL="0" indent="0">
              <a:buNone/>
            </a:pPr>
            <a:r>
              <a:rPr lang="en-US" sz="2000" dirty="0"/>
              <a:t>Put </a:t>
            </a:r>
            <a:r>
              <a:rPr lang="en-US" sz="2000" dirty="0" err="1"/>
              <a:t>dijon</a:t>
            </a:r>
            <a:r>
              <a:rPr lang="en-US" sz="2000" dirty="0"/>
              <a:t> mustard into the mixing bowl.</a:t>
            </a:r>
            <a:endParaRPr lang="hu-HU" sz="2000" dirty="0"/>
          </a:p>
          <a:p>
            <a:pPr marL="0" indent="0">
              <a:buNone/>
            </a:pPr>
            <a:r>
              <a:rPr lang="en-US" sz="2000" dirty="0"/>
              <a:t>Put lard into the mixing bowl.</a:t>
            </a:r>
            <a:endParaRPr lang="hu-HU" sz="2000" dirty="0"/>
          </a:p>
          <a:p>
            <a:pPr marL="0" indent="0">
              <a:buNone/>
            </a:pPr>
            <a:r>
              <a:rPr lang="en-US" sz="2000" dirty="0"/>
              <a:t>Put red salmon into the mixing bowl.</a:t>
            </a:r>
            <a:endParaRPr lang="hu-HU" sz="2000" dirty="0"/>
          </a:p>
          <a:p>
            <a:pPr marL="0" indent="0">
              <a:buNone/>
            </a:pPr>
            <a:r>
              <a:rPr lang="en-US" sz="2000" dirty="0"/>
              <a:t>Put oil into the mixing bowl.</a:t>
            </a:r>
            <a:endParaRPr lang="hu-HU" sz="2000" dirty="0"/>
          </a:p>
          <a:p>
            <a:pPr marL="0" indent="0">
              <a:buNone/>
            </a:pPr>
            <a:r>
              <a:rPr lang="en-US" sz="2000" dirty="0"/>
              <a:t>Put water into the mixing bowl.</a:t>
            </a:r>
            <a:endParaRPr lang="hu-HU" sz="2000" dirty="0"/>
          </a:p>
          <a:p>
            <a:pPr marL="0" indent="0">
              <a:buNone/>
            </a:pPr>
            <a:r>
              <a:rPr lang="en-US" sz="2000" dirty="0"/>
              <a:t>Put zucchinis into the mixing bowl.</a:t>
            </a:r>
            <a:endParaRPr lang="hu-HU" sz="2000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7416801" y="1825625"/>
            <a:ext cx="416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Put oil into the mixing bowl.</a:t>
            </a:r>
            <a:endParaRPr lang="hu-HU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Put lard into the mixing bowl.</a:t>
            </a:r>
            <a:endParaRPr lang="hu-HU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Put lard into the mixing bowl.</a:t>
            </a:r>
            <a:endParaRPr lang="hu-HU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Put eggs into the mixing bowl.</a:t>
            </a:r>
            <a:endParaRPr lang="hu-HU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Put haricot beans into the mixing bowl.</a:t>
            </a:r>
            <a:endParaRPr lang="hu-HU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Liquefy contents of the mixing bowl.</a:t>
            </a:r>
            <a:endParaRPr lang="hu-HU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Pour contents of the mixing bowl into the baking dish.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Serves 1.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" y="471055"/>
            <a:ext cx="4657436" cy="62807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11618" y="823046"/>
            <a:ext cx="284018" cy="27608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1099127"/>
            <a:ext cx="3733800" cy="44334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1746105"/>
            <a:ext cx="1276927" cy="44334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200" y="2244868"/>
            <a:ext cx="1849582" cy="276659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3092" y="3325091"/>
            <a:ext cx="508000" cy="32854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97711" y="4069270"/>
            <a:ext cx="300180" cy="32854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472873" y="1746105"/>
            <a:ext cx="1276927" cy="44334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472873" y="2218926"/>
            <a:ext cx="3666836" cy="32854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16800" y="4114154"/>
            <a:ext cx="3870036" cy="32854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416800" y="4522215"/>
            <a:ext cx="4054764" cy="631675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16800" y="5601209"/>
            <a:ext cx="1099127" cy="32854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4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cake is a lie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Cake with Chocolate sauce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89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Shakespear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</a:t>
            </a:r>
            <a:r>
              <a:rPr lang="en-US" dirty="0" err="1"/>
              <a:t>oal</a:t>
            </a:r>
            <a:r>
              <a:rPr lang="hu-HU" dirty="0"/>
              <a:t>s:</a:t>
            </a:r>
          </a:p>
          <a:p>
            <a:pPr lvl="1"/>
            <a:r>
              <a:rPr lang="hu-HU" dirty="0"/>
              <a:t>B</a:t>
            </a:r>
            <a:r>
              <a:rPr lang="en-US" dirty="0" err="1"/>
              <a:t>eautiful</a:t>
            </a:r>
            <a:r>
              <a:rPr lang="en-US" dirty="0"/>
              <a:t> source code that resembled Shakespeare plays</a:t>
            </a:r>
            <a:endParaRPr lang="hu-HU" dirty="0"/>
          </a:p>
          <a:p>
            <a:pPr lvl="1"/>
            <a:r>
              <a:rPr lang="hu-HU" dirty="0"/>
              <a:t>N</a:t>
            </a:r>
            <a:r>
              <a:rPr lang="en-US" dirty="0"/>
              <a:t>o fancy data or control structures, just basic arithmetic and </a:t>
            </a:r>
            <a:r>
              <a:rPr lang="en-US" dirty="0" err="1"/>
              <a:t>gotos</a:t>
            </a:r>
            <a:endParaRPr lang="hu-HU" dirty="0"/>
          </a:p>
          <a:p>
            <a:pPr lvl="1"/>
            <a:r>
              <a:rPr lang="hu-HU" dirty="0"/>
              <a:t>E</a:t>
            </a:r>
            <a:r>
              <a:rPr lang="en-US" dirty="0" err="1"/>
              <a:t>xpressiveness</a:t>
            </a:r>
            <a:r>
              <a:rPr lang="en-US" dirty="0"/>
              <a:t> of BASIC </a:t>
            </a:r>
            <a:endParaRPr lang="hu-HU" dirty="0"/>
          </a:p>
          <a:p>
            <a:pPr lvl="1"/>
            <a:r>
              <a:rPr lang="hu-HU" dirty="0"/>
              <a:t>U</a:t>
            </a:r>
            <a:r>
              <a:rPr lang="en-US" dirty="0" err="1"/>
              <a:t>ser</a:t>
            </a:r>
            <a:r>
              <a:rPr lang="en-US" dirty="0"/>
              <a:t>-friendliness of assembly language</a:t>
            </a:r>
          </a:p>
        </p:txBody>
      </p:sp>
    </p:spTree>
    <p:extLst>
      <p:ext uri="{BB962C8B-B14F-4D97-AF65-F5344CB8AC3E}">
        <p14:creationId xmlns:p14="http://schemas.microsoft.com/office/powerpoint/2010/main" val="2843235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Infamous Hello World Program.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Romeo, a young man with a remarkable patience.</a:t>
            </a:r>
          </a:p>
          <a:p>
            <a:pPr marL="0" indent="0">
              <a:buNone/>
            </a:pPr>
            <a:r>
              <a:rPr lang="en-US" dirty="0"/>
              <a:t>Juliet, a likewise young woman of remarkable grace.</a:t>
            </a:r>
          </a:p>
          <a:p>
            <a:pPr marL="0" indent="0">
              <a:buNone/>
            </a:pPr>
            <a:r>
              <a:rPr lang="en-US" dirty="0"/>
              <a:t>Ophelia, a remarkable woman much in dispute with Hamlet.</a:t>
            </a:r>
          </a:p>
          <a:p>
            <a:pPr marL="0" indent="0">
              <a:buNone/>
            </a:pPr>
            <a:r>
              <a:rPr lang="en-US" dirty="0"/>
              <a:t>Hamlet, the flatterer of Andersen Insulting A/S.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713870"/>
            <a:ext cx="8139545" cy="62807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198" y="1725397"/>
            <a:ext cx="7363693" cy="62807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9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 I: Hamlet's insults and flattery.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Scene I: The insulting of Romeo.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[Enter Hamlet and Romeo]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Hamlet:</a:t>
            </a:r>
          </a:p>
          <a:p>
            <a:pPr marL="0" indent="0">
              <a:buNone/>
            </a:pPr>
            <a:r>
              <a:rPr lang="en-US" dirty="0"/>
              <a:t> You lying stupid fatherless big smelly half-witted coward!</a:t>
            </a:r>
          </a:p>
          <a:p>
            <a:pPr marL="0" indent="0">
              <a:buNone/>
            </a:pPr>
            <a:r>
              <a:rPr lang="en-US" dirty="0"/>
              <a:t> You are as stupid as the difference between a handsome rich brave</a:t>
            </a:r>
          </a:p>
          <a:p>
            <a:pPr marL="0" indent="0">
              <a:buNone/>
            </a:pPr>
            <a:r>
              <a:rPr lang="en-US" dirty="0"/>
              <a:t> hero and thyself! Speak your mind!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You are as brave as the sum of your fat little stuffed misused dusty</a:t>
            </a:r>
          </a:p>
          <a:p>
            <a:pPr marL="0" indent="0">
              <a:buNone/>
            </a:pPr>
            <a:r>
              <a:rPr lang="en-US" dirty="0"/>
              <a:t> old rotten codpiece and a beautiful fair warm peaceful sunny summer's</a:t>
            </a:r>
          </a:p>
          <a:p>
            <a:pPr marL="0" indent="0">
              <a:buNone/>
            </a:pPr>
            <a:r>
              <a:rPr lang="en-US" dirty="0"/>
              <a:t> day. You are as healthy as the difference between the sum of the</a:t>
            </a:r>
          </a:p>
          <a:p>
            <a:pPr marL="0" indent="0">
              <a:buNone/>
            </a:pPr>
            <a:r>
              <a:rPr lang="en-US" dirty="0"/>
              <a:t> sweetest reddest rose and my father and yourself! Speak your mind!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6176963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hlinkClick r:id="rId2"/>
              </a:rPr>
              <a:t>Source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1" y="141215"/>
            <a:ext cx="7077364" cy="62807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199" y="1247282"/>
            <a:ext cx="6689437" cy="62807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199" y="1825625"/>
            <a:ext cx="3429001" cy="34305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2566278"/>
            <a:ext cx="1129146" cy="37088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63063" y="2937164"/>
            <a:ext cx="1129146" cy="37088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42025" y="2936387"/>
            <a:ext cx="5586847" cy="37088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62891" y="2936387"/>
            <a:ext cx="570345" cy="37088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27763" y="3323942"/>
            <a:ext cx="2491510" cy="37088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126673" y="3704091"/>
            <a:ext cx="976745" cy="37088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03418" y="3702261"/>
            <a:ext cx="2327564" cy="37088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3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New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Make something new</a:t>
            </a:r>
          </a:p>
          <a:p>
            <a:r>
              <a:rPr lang="hu-HU" dirty="0"/>
              <a:t>Try someting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63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Piet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Goal:</a:t>
            </a:r>
          </a:p>
          <a:p>
            <a:pPr lvl="1"/>
            <a:r>
              <a:rPr lang="hu-HU" dirty="0"/>
              <a:t>A programming language which looks like an abstract painting.</a:t>
            </a:r>
          </a:p>
          <a:p>
            <a:endParaRPr lang="hu-HU" dirty="0"/>
          </a:p>
          <a:p>
            <a:r>
              <a:rPr lang="en-US" dirty="0"/>
              <a:t>The language is named after Piet Mondrian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/>
              <a:t>Stack based</a:t>
            </a:r>
            <a:endParaRPr lang="en-US" dirty="0"/>
          </a:p>
        </p:txBody>
      </p:sp>
      <p:pic>
        <p:nvPicPr>
          <p:cNvPr id="10242" name="Picture 2" descr="Composition with Red, Yellow and Blue by Piet Mondri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850" y="4576763"/>
            <a:ext cx="15049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4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What is an Esoteric programming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 </a:t>
            </a:r>
            <a:r>
              <a:rPr lang="en-US" b="1" dirty="0"/>
              <a:t>esoteric programming language</a:t>
            </a:r>
            <a:r>
              <a:rPr lang="en-US" dirty="0"/>
              <a:t> (</a:t>
            </a:r>
            <a:r>
              <a:rPr lang="en-US" dirty="0" err="1"/>
              <a:t>ess</a:t>
            </a:r>
            <a:r>
              <a:rPr lang="en-US" dirty="0"/>
              <a:t>-oh-</a:t>
            </a:r>
            <a:r>
              <a:rPr lang="en-US" dirty="0" err="1"/>
              <a:t>terr</a:t>
            </a:r>
            <a:r>
              <a:rPr lang="en-US" dirty="0"/>
              <a:t>-ick), or </a:t>
            </a:r>
            <a:r>
              <a:rPr lang="en-US" b="1" dirty="0" err="1"/>
              <a:t>esolang</a:t>
            </a:r>
            <a:r>
              <a:rPr lang="en-US" dirty="0"/>
              <a:t>, is a computer programming language designed to experiment with weird ideas, to be hard to program in, or as a joke, rather than for practical use.</a:t>
            </a:r>
          </a:p>
        </p:txBody>
      </p:sp>
      <p:sp>
        <p:nvSpPr>
          <p:cNvPr id="4" name="TextBox 3"/>
          <p:cNvSpPr txBox="1"/>
          <p:nvPr/>
        </p:nvSpPr>
        <p:spPr>
          <a:xfrm rot="20057472">
            <a:off x="496881" y="3721890"/>
            <a:ext cx="25372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0" dirty="0">
                <a:solidFill>
                  <a:srgbClr val="F25050"/>
                </a:solidFill>
              </a:rPr>
              <a:t>weird</a:t>
            </a:r>
            <a:endParaRPr lang="en-US" sz="8000" dirty="0">
              <a:solidFill>
                <a:srgbClr val="F25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20057472">
            <a:off x="3539618" y="3721891"/>
            <a:ext cx="20974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0" dirty="0">
                <a:solidFill>
                  <a:srgbClr val="F25050"/>
                </a:solidFill>
              </a:rPr>
              <a:t>hard</a:t>
            </a:r>
            <a:endParaRPr lang="en-US" sz="8000" dirty="0">
              <a:solidFill>
                <a:srgbClr val="F25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20057472">
            <a:off x="6142556" y="3721892"/>
            <a:ext cx="19148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0" dirty="0">
                <a:solidFill>
                  <a:srgbClr val="F25050"/>
                </a:solidFill>
              </a:rPr>
              <a:t>joke</a:t>
            </a:r>
            <a:endParaRPr lang="en-US" sz="8000" dirty="0">
              <a:solidFill>
                <a:srgbClr val="F25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0057472">
            <a:off x="8562944" y="3721891"/>
            <a:ext cx="29466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0" dirty="0">
                <a:solidFill>
                  <a:srgbClr val="F25050"/>
                </a:solidFill>
              </a:rPr>
              <a:t>no use</a:t>
            </a:r>
            <a:endParaRPr lang="en-US" sz="8000" dirty="0">
              <a:solidFill>
                <a:srgbClr val="F2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88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www.dangermouse.net/esoteric/piet/Piet_hello_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20" y="1277649"/>
            <a:ext cx="142875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s://www.dangermouse.net/esoteric/piet/Piet_hello2_bi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12" y="1734704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https://www.dangermouse.net/esoteric/piet/hw1-1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26" y="1210829"/>
            <a:ext cx="13620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https://www.dangermouse.net/esoteric/piet/hw2-1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293" y="3106449"/>
            <a:ext cx="146685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 descr="https://www.dangermouse.net/esoteric/piet/hw3-5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20" y="4175992"/>
            <a:ext cx="39528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2" name="Picture 12" descr="https://www.dangermouse.net/esoteric/piet/hw4-5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265" y="4972195"/>
            <a:ext cx="35718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2727" y="6317673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hlinkClick r:id="rId8"/>
              </a:rPr>
              <a:t>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82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3441"/>
          </a:xfrm>
        </p:spPr>
        <p:txBody>
          <a:bodyPr/>
          <a:lstStyle/>
          <a:p>
            <a:r>
              <a:rPr lang="hu-HU" dirty="0"/>
              <a:t>Colors and commands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346939"/>
              </p:ext>
            </p:extLst>
          </p:nvPr>
        </p:nvGraphicFramePr>
        <p:xfrm>
          <a:off x="838200" y="3570924"/>
          <a:ext cx="6430818" cy="2926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4354">
                  <a:extLst>
                    <a:ext uri="{9D8B030D-6E8A-4147-A177-3AD203B41FA5}">
                      <a16:colId xmlns:a16="http://schemas.microsoft.com/office/drawing/2014/main" val="797518060"/>
                    </a:ext>
                  </a:extLst>
                </a:gridCol>
                <a:gridCol w="1755488">
                  <a:extLst>
                    <a:ext uri="{9D8B030D-6E8A-4147-A177-3AD203B41FA5}">
                      <a16:colId xmlns:a16="http://schemas.microsoft.com/office/drawing/2014/main" val="3965780740"/>
                    </a:ext>
                  </a:extLst>
                </a:gridCol>
                <a:gridCol w="1755488">
                  <a:extLst>
                    <a:ext uri="{9D8B030D-6E8A-4147-A177-3AD203B41FA5}">
                      <a16:colId xmlns:a16="http://schemas.microsoft.com/office/drawing/2014/main" val="3819428642"/>
                    </a:ext>
                  </a:extLst>
                </a:gridCol>
                <a:gridCol w="1755488">
                  <a:extLst>
                    <a:ext uri="{9D8B030D-6E8A-4147-A177-3AD203B41FA5}">
                      <a16:colId xmlns:a16="http://schemas.microsoft.com/office/drawing/2014/main" val="3274728487"/>
                    </a:ext>
                  </a:extLst>
                </a:gridCol>
              </a:tblGrid>
              <a:tr h="605790">
                <a:tc>
                  <a:txBody>
                    <a:bodyPr/>
                    <a:lstStyle/>
                    <a:p>
                      <a:pPr algn="r"/>
                      <a:br>
                        <a:rPr lang="en-US" sz="1800" dirty="0"/>
                      </a:br>
                      <a:endParaRPr lang="en-US" sz="1800" dirty="0"/>
                    </a:p>
                  </a:txBody>
                  <a:tcPr marL="28575" marR="28575" marT="28575" marB="28575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Lightness change</a:t>
                      </a:r>
                      <a:endParaRPr lang="en-US" dirty="0"/>
                    </a:p>
                  </a:txBody>
                  <a:tcPr marL="28575" marR="28575" marT="28575" marB="2857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563858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Hue change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None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1 Darker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2 Darker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074940542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None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 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push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pop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919775103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1 Step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add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subtract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multiply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2087737609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2 Steps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divide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mod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not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4108712187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3 Steps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greater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pointer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switch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701655355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4 Steps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duplicate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roll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in(number)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4147429544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5 Steps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in(char)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out(number)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out(char)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796126654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935671"/>
              </p:ext>
            </p:extLst>
          </p:nvPr>
        </p:nvGraphicFramePr>
        <p:xfrm>
          <a:off x="838200" y="1210024"/>
          <a:ext cx="10515600" cy="214884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134219526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3623092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1372130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969676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1771624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46143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#FFC0C0</a:t>
                      </a:r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light red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#FFFFC0</a:t>
                      </a:r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light yellow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#C0FFC0</a:t>
                      </a:r>
                      <a:br>
                        <a:rPr lang="en-US">
                          <a:solidFill>
                            <a:schemeClr val="bg1"/>
                          </a:solidFill>
                        </a:rPr>
                      </a:br>
                      <a:r>
                        <a:rPr lang="en-US">
                          <a:solidFill>
                            <a:schemeClr val="bg1"/>
                          </a:solidFill>
                        </a:rPr>
                        <a:t>light green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F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#C0FFFF</a:t>
                      </a:r>
                      <a:br>
                        <a:rPr lang="en-US">
                          <a:solidFill>
                            <a:schemeClr val="bg1"/>
                          </a:solidFill>
                        </a:rPr>
                      </a:br>
                      <a:r>
                        <a:rPr lang="en-US">
                          <a:solidFill>
                            <a:schemeClr val="bg1"/>
                          </a:solidFill>
                        </a:rPr>
                        <a:t>light cyan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#C0C0FF</a:t>
                      </a:r>
                      <a:br>
                        <a:rPr lang="en-US">
                          <a:solidFill>
                            <a:schemeClr val="bg1"/>
                          </a:solidFill>
                        </a:rPr>
                      </a:br>
                      <a:r>
                        <a:rPr lang="en-US">
                          <a:solidFill>
                            <a:schemeClr val="bg1"/>
                          </a:solidFill>
                        </a:rPr>
                        <a:t>light blue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#FFC0FF</a:t>
                      </a:r>
                      <a:br>
                        <a:rPr lang="en-US">
                          <a:solidFill>
                            <a:schemeClr val="bg1"/>
                          </a:solidFill>
                        </a:rPr>
                      </a:br>
                      <a:r>
                        <a:rPr lang="en-US">
                          <a:solidFill>
                            <a:schemeClr val="bg1"/>
                          </a:solidFill>
                        </a:rPr>
                        <a:t>light magenta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880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#FF0000</a:t>
                      </a:r>
                      <a:br>
                        <a:rPr lang="en-US">
                          <a:solidFill>
                            <a:schemeClr val="bg1"/>
                          </a:solidFill>
                        </a:rPr>
                      </a:br>
                      <a:r>
                        <a:rPr lang="en-US">
                          <a:solidFill>
                            <a:schemeClr val="bg1"/>
                          </a:solidFill>
                        </a:rPr>
                        <a:t>red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#FFFF00</a:t>
                      </a:r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yellow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#00FF00</a:t>
                      </a:r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green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#00FFFF</a:t>
                      </a:r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cyan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#0000FF</a:t>
                      </a:r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blue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#FF00FF</a:t>
                      </a:r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magenta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517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#C00000</a:t>
                      </a:r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dark red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#C0C000</a:t>
                      </a:r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dark yellow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#00C000</a:t>
                      </a:r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dark green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#00C0C0</a:t>
                      </a:r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dark cyan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#0000C0</a:t>
                      </a:r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dark blue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#C000C0</a:t>
                      </a:r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dark magenta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3771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#FFFFFF white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#000000 black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182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271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Direction pointer, codel chooser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397709"/>
              </p:ext>
            </p:extLst>
          </p:nvPr>
        </p:nvGraphicFramePr>
        <p:xfrm>
          <a:off x="7111999" y="2509679"/>
          <a:ext cx="4241802" cy="29832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05165">
                  <a:extLst>
                    <a:ext uri="{9D8B030D-6E8A-4147-A177-3AD203B41FA5}">
                      <a16:colId xmlns:a16="http://schemas.microsoft.com/office/drawing/2014/main" val="4036317721"/>
                    </a:ext>
                  </a:extLst>
                </a:gridCol>
                <a:gridCol w="1080654">
                  <a:extLst>
                    <a:ext uri="{9D8B030D-6E8A-4147-A177-3AD203B41FA5}">
                      <a16:colId xmlns:a16="http://schemas.microsoft.com/office/drawing/2014/main" val="3227566933"/>
                    </a:ext>
                  </a:extLst>
                </a:gridCol>
                <a:gridCol w="2255983">
                  <a:extLst>
                    <a:ext uri="{9D8B030D-6E8A-4147-A177-3AD203B41FA5}">
                      <a16:colId xmlns:a16="http://schemas.microsoft.com/office/drawing/2014/main" val="9921972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DP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CC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Codel chosen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288797789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r"/>
                      <a:r>
                        <a:rPr lang="en-US" dirty="0"/>
                        <a:t>right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left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Uppermost</a:t>
                      </a:r>
                      <a:r>
                        <a:rPr lang="hu-HU" dirty="0"/>
                        <a:t> (3)</a:t>
                      </a:r>
                      <a:endParaRPr lang="en-US" dirty="0"/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1897409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right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Lowermost</a:t>
                      </a:r>
                      <a:r>
                        <a:rPr lang="hu-HU" dirty="0"/>
                        <a:t> (4)</a:t>
                      </a:r>
                      <a:endParaRPr lang="en-US" dirty="0"/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57429115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r"/>
                      <a:r>
                        <a:rPr lang="en-US"/>
                        <a:t>down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left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Rightmost</a:t>
                      </a:r>
                      <a:r>
                        <a:rPr lang="hu-HU" dirty="0"/>
                        <a:t> (5)</a:t>
                      </a:r>
                      <a:endParaRPr lang="en-US" dirty="0"/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23804085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right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Leftmost</a:t>
                      </a:r>
                      <a:r>
                        <a:rPr lang="hu-HU" dirty="0"/>
                        <a:t> (6)</a:t>
                      </a:r>
                      <a:endParaRPr lang="en-US" dirty="0"/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72980613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r"/>
                      <a:r>
                        <a:rPr lang="en-US"/>
                        <a:t>left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left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Lowermost</a:t>
                      </a:r>
                      <a:r>
                        <a:rPr lang="hu-HU" dirty="0"/>
                        <a:t> (7)</a:t>
                      </a:r>
                      <a:endParaRPr lang="en-US" dirty="0"/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29880390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right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Uppermost</a:t>
                      </a:r>
                      <a:r>
                        <a:rPr lang="hu-HU" dirty="0"/>
                        <a:t> (8)</a:t>
                      </a:r>
                      <a:endParaRPr lang="en-US" dirty="0"/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300597370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r"/>
                      <a:r>
                        <a:rPr lang="en-US"/>
                        <a:t>up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left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Leftmost</a:t>
                      </a:r>
                      <a:r>
                        <a:rPr lang="hu-HU" dirty="0"/>
                        <a:t> (1)</a:t>
                      </a:r>
                      <a:endParaRPr lang="en-US" dirty="0"/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333078928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right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Rightmost</a:t>
                      </a:r>
                      <a:r>
                        <a:rPr lang="hu-HU" dirty="0"/>
                        <a:t> (2)</a:t>
                      </a:r>
                      <a:endParaRPr lang="en-US" dirty="0"/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3724847954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4238625" cy="42386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44" y="3306056"/>
            <a:ext cx="3542857" cy="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3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Piet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IDE</a:t>
            </a:r>
            <a:endParaRPr lang="hu-HU" dirty="0"/>
          </a:p>
          <a:p>
            <a:r>
              <a:rPr lang="hu-HU" dirty="0">
                <a:hlinkClick r:id="rId3"/>
              </a:rPr>
              <a:t>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98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Termination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8187" y="2729706"/>
            <a:ext cx="30956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40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6200" y="2939256"/>
            <a:ext cx="44196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65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Brainfuck interpreter</a:t>
            </a:r>
            <a:endParaRPr lang="en-US" dirty="0"/>
          </a:p>
        </p:txBody>
      </p:sp>
      <p:pic>
        <p:nvPicPr>
          <p:cNvPr id="16386" name="Picture 2" descr="https://www.dangermouse.net/esoteric/piet/piet_bfi_16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213" y="1825625"/>
            <a:ext cx="368757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878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Jokes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Fun, fun, fun...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71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BA17-A6A0-8445-789C-60A79167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INTERCAL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C7892-DFC7-2DB1-4D01-FC9982E66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/>
              <a:t>Compiler Language With No Pronounceable Acronym</a:t>
            </a:r>
          </a:p>
          <a:p>
            <a:r>
              <a:rPr lang="en-US" dirty="0"/>
              <a:t>1972 (same year as C, Smalltalk, Prolog)</a:t>
            </a:r>
          </a:p>
          <a:p>
            <a:r>
              <a:rPr lang="en-US" dirty="0"/>
              <a:t>ASCII</a:t>
            </a:r>
          </a:p>
          <a:p>
            <a:pPr lvl="1"/>
            <a:r>
              <a:rPr lang="hu-HU" dirty="0"/>
              <a:t>$ substituted for ¢</a:t>
            </a:r>
            <a:r>
              <a:rPr lang="en-US" dirty="0"/>
              <a:t> (represent[</a:t>
            </a:r>
            <a:r>
              <a:rPr lang="en-US" dirty="0" err="1"/>
              <a:t>ing</a:t>
            </a:r>
            <a:r>
              <a:rPr lang="en-US" dirty="0"/>
              <a:t>] the increasing cost of software in relation to hardware)</a:t>
            </a:r>
          </a:p>
          <a:p>
            <a:pPr lvl="1"/>
            <a:r>
              <a:rPr lang="hu-HU" dirty="0"/>
              <a:t>? was substituted for ⊻</a:t>
            </a:r>
            <a:r>
              <a:rPr lang="en-US" dirty="0"/>
              <a:t> (correctly express the average person's reaction on first encountering exclusive-or)</a:t>
            </a:r>
          </a:p>
          <a:p>
            <a:r>
              <a:rPr lang="en-US" dirty="0"/>
              <a:t>Has to be slower than anything else</a:t>
            </a:r>
          </a:p>
          <a:p>
            <a:r>
              <a:rPr lang="en-US" dirty="0"/>
              <a:t>Caution! Under no circumstances confuse the mesh with the interleave operator, except under confusing circumstances!</a:t>
            </a:r>
          </a:p>
          <a:p>
            <a:r>
              <a:rPr lang="en-US" dirty="0"/>
              <a:t>Single and double quotes are 'sparks' and "rabbit ears"</a:t>
            </a:r>
          </a:p>
        </p:txBody>
      </p:sp>
    </p:spTree>
    <p:extLst>
      <p:ext uri="{BB962C8B-B14F-4D97-AF65-F5344CB8AC3E}">
        <p14:creationId xmlns:p14="http://schemas.microsoft.com/office/powerpoint/2010/main" val="218242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8DC493-F6E3-FC32-2309-7AEBDEF2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INTERCAL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1A787-2E11-CFC0-EFB8-1705FF8C1B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5900" dirty="0"/>
              <a:t>DO</a:t>
            </a:r>
          </a:p>
          <a:p>
            <a:r>
              <a:rPr lang="en-US" sz="5900" dirty="0"/>
              <a:t>COME FROM (line)</a:t>
            </a:r>
          </a:p>
          <a:p>
            <a:r>
              <a:rPr lang="en-US" sz="5900" dirty="0"/>
              <a:t>PLEASE</a:t>
            </a:r>
          </a:p>
          <a:p>
            <a:r>
              <a:rPr lang="en-US" sz="5900" dirty="0"/>
              <a:t>GIVE UP</a:t>
            </a:r>
            <a:endParaRPr lang="hu-HU" sz="5900" dirty="0"/>
          </a:p>
          <a:p>
            <a:endParaRPr lang="hu-H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C70EF9-F924-0EA4-6B92-CB4C803F48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/>
              <a:t>DO ,1 &lt;- #13</a:t>
            </a:r>
          </a:p>
          <a:p>
            <a:pPr marL="0" indent="0">
              <a:buNone/>
            </a:pPr>
            <a:r>
              <a:rPr lang="pt-BR" dirty="0"/>
              <a:t>PLEASE DO ,1 SUB #1 &lt;- #238</a:t>
            </a:r>
          </a:p>
          <a:p>
            <a:pPr marL="0" indent="0">
              <a:buNone/>
            </a:pPr>
            <a:r>
              <a:rPr lang="pt-BR" dirty="0"/>
              <a:t>DO ,1 SUB #2 &lt;- #108</a:t>
            </a:r>
          </a:p>
          <a:p>
            <a:pPr marL="0" indent="0">
              <a:buNone/>
            </a:pPr>
            <a:r>
              <a:rPr lang="pt-BR" dirty="0"/>
              <a:t>DO ,1 SUB #3 &lt;- #112</a:t>
            </a:r>
          </a:p>
          <a:p>
            <a:pPr marL="0" indent="0">
              <a:buNone/>
            </a:pPr>
            <a:r>
              <a:rPr lang="pt-BR" dirty="0"/>
              <a:t>DO ,1 SUB #4 &lt;- #0</a:t>
            </a:r>
          </a:p>
          <a:p>
            <a:pPr marL="0" indent="0">
              <a:buNone/>
            </a:pPr>
            <a:r>
              <a:rPr lang="pt-BR" dirty="0"/>
              <a:t>DO ,1 SUB #5 &lt;- #64</a:t>
            </a:r>
          </a:p>
          <a:p>
            <a:pPr marL="0" indent="0">
              <a:buNone/>
            </a:pPr>
            <a:r>
              <a:rPr lang="pt-BR" dirty="0"/>
              <a:t>DO ,1 SUB #6 &lt;- #194</a:t>
            </a:r>
          </a:p>
          <a:p>
            <a:pPr marL="0" indent="0">
              <a:buNone/>
            </a:pPr>
            <a:r>
              <a:rPr lang="pt-BR" dirty="0"/>
              <a:t>DO ,1 SUB #7 &lt;- #48</a:t>
            </a:r>
          </a:p>
          <a:p>
            <a:pPr marL="0" indent="0">
              <a:buNone/>
            </a:pPr>
            <a:r>
              <a:rPr lang="pt-BR" dirty="0"/>
              <a:t>PLEASE DO ,1 SUB #8 &lt;- #22</a:t>
            </a:r>
          </a:p>
          <a:p>
            <a:pPr marL="0" indent="0">
              <a:buNone/>
            </a:pPr>
            <a:r>
              <a:rPr lang="pt-BR" dirty="0"/>
              <a:t>DO ,1 SUB #9 &lt;- #248</a:t>
            </a:r>
          </a:p>
          <a:p>
            <a:pPr marL="0" indent="0">
              <a:buNone/>
            </a:pPr>
            <a:r>
              <a:rPr lang="pt-BR" dirty="0"/>
              <a:t>DO ,1 SUB #10 &lt;- #168</a:t>
            </a:r>
          </a:p>
          <a:p>
            <a:pPr marL="0" indent="0">
              <a:buNone/>
            </a:pPr>
            <a:r>
              <a:rPr lang="pt-BR" dirty="0"/>
              <a:t>DO ,1 SUB #11 &lt;- #24</a:t>
            </a:r>
          </a:p>
          <a:p>
            <a:pPr marL="0" indent="0">
              <a:buNone/>
            </a:pPr>
            <a:r>
              <a:rPr lang="pt-BR" dirty="0"/>
              <a:t>DO ,1 SUB #12 &lt;- #16</a:t>
            </a:r>
          </a:p>
          <a:p>
            <a:pPr marL="0" indent="0">
              <a:buNone/>
            </a:pPr>
            <a:r>
              <a:rPr lang="pt-BR" dirty="0"/>
              <a:t>DO ,1 SUB #13 &lt;- #162</a:t>
            </a:r>
          </a:p>
          <a:p>
            <a:pPr marL="0" indent="0">
              <a:buNone/>
            </a:pPr>
            <a:r>
              <a:rPr lang="pt-BR" dirty="0"/>
              <a:t>PLEASE READ OUT ,1</a:t>
            </a:r>
          </a:p>
          <a:p>
            <a:pPr marL="0" indent="0">
              <a:buNone/>
            </a:pPr>
            <a:r>
              <a:rPr lang="pt-BR" dirty="0"/>
              <a:t>PLEASE GIVE UP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958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Minimalism</a:t>
            </a:r>
          </a:p>
          <a:p>
            <a:r>
              <a:rPr lang="hu-HU" dirty="0"/>
              <a:t>Themed</a:t>
            </a:r>
          </a:p>
          <a:p>
            <a:r>
              <a:rPr lang="hu-HU" dirty="0"/>
              <a:t>New concepts</a:t>
            </a:r>
          </a:p>
          <a:p>
            <a:r>
              <a:rPr lang="hu-HU" dirty="0"/>
              <a:t>Jokes</a:t>
            </a:r>
          </a:p>
          <a:p>
            <a:r>
              <a:rPr lang="hu-HU" dirty="0"/>
              <a:t>Obfuscation</a:t>
            </a:r>
          </a:p>
          <a:p>
            <a:endParaRPr lang="hu-HU" dirty="0"/>
          </a:p>
          <a:p>
            <a:r>
              <a:rPr lang="hu-HU" dirty="0"/>
              <a:t>To let it go, to be free is to be weird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7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Rockstar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Goals:</a:t>
            </a:r>
          </a:p>
          <a:p>
            <a:pPr lvl="1"/>
            <a:r>
              <a:rPr lang="en-US" dirty="0"/>
              <a:t>To really confuse recruiters, someone should make a programming language called </a:t>
            </a:r>
            <a:r>
              <a:rPr lang="en-US" dirty="0" err="1"/>
              <a:t>Rockstar</a:t>
            </a:r>
            <a:r>
              <a:rPr lang="en-US" dirty="0"/>
              <a:t>.</a:t>
            </a:r>
            <a:endParaRPr lang="hu-HU" dirty="0"/>
          </a:p>
          <a:p>
            <a:pPr lvl="1"/>
            <a:r>
              <a:rPr lang="hu-HU" dirty="0"/>
              <a:t>Create a language that works as a ’90s rock song.</a:t>
            </a:r>
          </a:p>
          <a:p>
            <a:pPr lvl="1"/>
            <a:r>
              <a:rPr lang="hu-HU" dirty="0"/>
              <a:t>G</a:t>
            </a:r>
            <a:r>
              <a:rPr lang="en-US" dirty="0" err="1"/>
              <a:t>ive</a:t>
            </a:r>
            <a:r>
              <a:rPr lang="en-US" dirty="0"/>
              <a:t> the programmer an unprecedented degree of poetic license when it comes to the composition and structure of their programs.</a:t>
            </a:r>
          </a:p>
        </p:txBody>
      </p:sp>
    </p:spTree>
    <p:extLst>
      <p:ext uri="{BB962C8B-B14F-4D97-AF65-F5344CB8AC3E}">
        <p14:creationId xmlns:p14="http://schemas.microsoft.com/office/powerpoint/2010/main" val="2458239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"Hello World"</a:t>
            </a:r>
          </a:p>
        </p:txBody>
      </p:sp>
    </p:spTree>
    <p:extLst>
      <p:ext uri="{BB962C8B-B14F-4D97-AF65-F5344CB8AC3E}">
        <p14:creationId xmlns:p14="http://schemas.microsoft.com/office/powerpoint/2010/main" val="1620697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909" y="905164"/>
            <a:ext cx="5788891" cy="57450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Midnight takes your heart and your soul</a:t>
            </a:r>
          </a:p>
          <a:p>
            <a:pPr marL="0" indent="0">
              <a:buNone/>
            </a:pPr>
            <a:r>
              <a:rPr lang="en-US" dirty="0"/>
              <a:t>While your heart is as high as your soul</a:t>
            </a:r>
          </a:p>
          <a:p>
            <a:pPr marL="0" indent="0">
              <a:buNone/>
            </a:pPr>
            <a:r>
              <a:rPr lang="en-US" dirty="0"/>
              <a:t>Put your heart without your soul into your heart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 back your heart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Desire is a </a:t>
            </a:r>
            <a:r>
              <a:rPr lang="en-US" dirty="0" err="1"/>
              <a:t>lovestruck</a:t>
            </a:r>
            <a:r>
              <a:rPr lang="en-US" dirty="0"/>
              <a:t> </a:t>
            </a:r>
            <a:r>
              <a:rPr lang="en-US" dirty="0" err="1"/>
              <a:t>ladykiller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My world is nothing </a:t>
            </a:r>
          </a:p>
          <a:p>
            <a:pPr marL="0" indent="0">
              <a:buNone/>
            </a:pPr>
            <a:r>
              <a:rPr lang="en-US" dirty="0"/>
              <a:t>Fire is ice</a:t>
            </a:r>
          </a:p>
          <a:p>
            <a:pPr marL="0" indent="0">
              <a:buNone/>
            </a:pPr>
            <a:r>
              <a:rPr lang="en-US" dirty="0"/>
              <a:t>Hate is water</a:t>
            </a:r>
          </a:p>
          <a:p>
            <a:pPr marL="0" indent="0">
              <a:buNone/>
            </a:pPr>
            <a:r>
              <a:rPr lang="en-US" dirty="0"/>
              <a:t>Until my world is Desire,</a:t>
            </a:r>
          </a:p>
          <a:p>
            <a:pPr marL="0" indent="0">
              <a:buNone/>
            </a:pPr>
            <a:r>
              <a:rPr lang="en-US" dirty="0"/>
              <a:t>Build my world up</a:t>
            </a:r>
          </a:p>
          <a:p>
            <a:pPr marL="0" indent="0">
              <a:buNone/>
            </a:pPr>
            <a:r>
              <a:rPr lang="en-US" dirty="0"/>
              <a:t>If Midnight taking my world, Fire is nothing and Midnight taking my world, Hate is nothing</a:t>
            </a:r>
          </a:p>
          <a:p>
            <a:pPr marL="0" indent="0">
              <a:buNone/>
            </a:pPr>
            <a:r>
              <a:rPr lang="en-US" dirty="0"/>
              <a:t>Shout "</a:t>
            </a:r>
            <a:r>
              <a:rPr lang="en-US" dirty="0" err="1"/>
              <a:t>FizzBuzz</a:t>
            </a:r>
            <a:r>
              <a:rPr lang="en-US" dirty="0"/>
              <a:t>!"</a:t>
            </a:r>
          </a:p>
          <a:p>
            <a:pPr marL="0" indent="0">
              <a:buNone/>
            </a:pPr>
            <a:r>
              <a:rPr lang="en-US" dirty="0"/>
              <a:t>Take it to the top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403109" y="905164"/>
            <a:ext cx="5788891" cy="57450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If Midnight taking my world, Fire is nothing</a:t>
            </a:r>
          </a:p>
          <a:p>
            <a:pPr marL="0" indent="0">
              <a:buNone/>
            </a:pPr>
            <a:r>
              <a:rPr lang="en-US" dirty="0"/>
              <a:t>Shout "Fizz!"</a:t>
            </a:r>
          </a:p>
          <a:p>
            <a:pPr marL="0" indent="0">
              <a:buNone/>
            </a:pPr>
            <a:r>
              <a:rPr lang="en-US" dirty="0"/>
              <a:t>Take it to the top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Midnight taking my world, Hate is nothing</a:t>
            </a:r>
          </a:p>
          <a:p>
            <a:pPr marL="0" indent="0">
              <a:buNone/>
            </a:pPr>
            <a:r>
              <a:rPr lang="en-US" dirty="0"/>
              <a:t>Say "Buzz!"</a:t>
            </a:r>
          </a:p>
          <a:p>
            <a:pPr marL="0" indent="0">
              <a:buNone/>
            </a:pPr>
            <a:r>
              <a:rPr lang="en-US" dirty="0"/>
              <a:t>Take it to the top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Whisper my world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>
                <a:hlinkClick r:id="rId2"/>
              </a:rPr>
              <a:t>Youtube</a:t>
            </a:r>
            <a:endParaRPr lang="hu-HU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0909" y="-142875"/>
            <a:ext cx="10515600" cy="1325563"/>
          </a:xfrm>
        </p:spPr>
        <p:txBody>
          <a:bodyPr/>
          <a:lstStyle/>
          <a:p>
            <a:r>
              <a:rPr lang="hu-HU" dirty="0"/>
              <a:t>FizzBuzz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08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FizzBuzz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147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Desire is a </a:t>
            </a:r>
            <a:r>
              <a:rPr lang="en-US" dirty="0" err="1"/>
              <a:t>lovestruck</a:t>
            </a:r>
            <a:r>
              <a:rPr lang="en-US" dirty="0"/>
              <a:t> </a:t>
            </a:r>
            <a:r>
              <a:rPr lang="en-US" dirty="0" err="1"/>
              <a:t>ladykiller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My world is nothing </a:t>
            </a:r>
          </a:p>
          <a:p>
            <a:pPr marL="0" indent="0">
              <a:buNone/>
            </a:pPr>
            <a:r>
              <a:rPr lang="en-US" dirty="0"/>
              <a:t>Fire is ice</a:t>
            </a:r>
          </a:p>
          <a:p>
            <a:pPr marL="0" indent="0">
              <a:buNone/>
            </a:pPr>
            <a:r>
              <a:rPr lang="en-US" dirty="0"/>
              <a:t>Hate is water</a:t>
            </a:r>
          </a:p>
          <a:p>
            <a:pPr marL="0" indent="0">
              <a:buNone/>
            </a:pPr>
            <a:r>
              <a:rPr lang="en-US" dirty="0"/>
              <a:t>Until my world is Desire,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en-US" dirty="0"/>
              <a:t>Build my world up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en-US" dirty="0"/>
              <a:t>If Midnight taking my world, Fire is nothing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	  </a:t>
            </a:r>
            <a:r>
              <a:rPr lang="en-US" dirty="0"/>
              <a:t>and Midnight taking my world, Hate is nothing</a:t>
            </a:r>
          </a:p>
          <a:p>
            <a:pPr marL="0" indent="0">
              <a:buNone/>
            </a:pPr>
            <a:r>
              <a:rPr lang="hu-HU" dirty="0"/>
              <a:t>		</a:t>
            </a:r>
            <a:r>
              <a:rPr lang="en-US" dirty="0"/>
              <a:t>Shout "</a:t>
            </a:r>
            <a:r>
              <a:rPr lang="en-US" dirty="0" err="1"/>
              <a:t>FizzBuzz</a:t>
            </a:r>
            <a:r>
              <a:rPr lang="en-US" dirty="0"/>
              <a:t>!"</a:t>
            </a:r>
          </a:p>
          <a:p>
            <a:pPr marL="0" indent="0">
              <a:buNone/>
            </a:pPr>
            <a:r>
              <a:rPr lang="hu-HU" dirty="0"/>
              <a:t>		</a:t>
            </a:r>
            <a:r>
              <a:rPr lang="en-US" dirty="0"/>
              <a:t>Take it to the top</a:t>
            </a:r>
          </a:p>
        </p:txBody>
      </p:sp>
      <p:sp>
        <p:nvSpPr>
          <p:cNvPr id="4" name="Rectangle 3"/>
          <p:cNvSpPr/>
          <p:nvPr/>
        </p:nvSpPr>
        <p:spPr>
          <a:xfrm>
            <a:off x="367147" y="1746105"/>
            <a:ext cx="4315691" cy="44334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38929" y="2180647"/>
            <a:ext cx="1166091" cy="44334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7147" y="3367520"/>
            <a:ext cx="3419764" cy="44334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58901" y="3779621"/>
            <a:ext cx="2501901" cy="44334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58901" y="4191722"/>
            <a:ext cx="5826991" cy="44334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37511" y="4988935"/>
            <a:ext cx="2380672" cy="44334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148952" y="1825625"/>
            <a:ext cx="10515600" cy="41780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3000" dirty="0">
                <a:solidFill>
                  <a:srgbClr val="FFC000"/>
                </a:solidFill>
              </a:rPr>
              <a:t>desire = 100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3000" dirty="0">
                <a:solidFill>
                  <a:srgbClr val="FFC000"/>
                </a:solidFill>
              </a:rPr>
              <a:t>my_world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3000" dirty="0">
                <a:solidFill>
                  <a:srgbClr val="FFC000"/>
                </a:solidFill>
              </a:rPr>
              <a:t>fire =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3000" dirty="0">
                <a:solidFill>
                  <a:srgbClr val="FFC000"/>
                </a:solidFill>
              </a:rPr>
              <a:t>water = 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3000" dirty="0">
                <a:solidFill>
                  <a:srgbClr val="FFC000"/>
                </a:solidFill>
              </a:rPr>
              <a:t>while my_world != desire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3000" dirty="0">
                <a:solidFill>
                  <a:srgbClr val="FFC000"/>
                </a:solidFill>
              </a:rPr>
              <a:t>    my_world++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3000" dirty="0">
                <a:solidFill>
                  <a:srgbClr val="FFC000"/>
                </a:solidFill>
              </a:rPr>
              <a:t>    if Midnight(my_world, fire) == 0</a:t>
            </a:r>
          </a:p>
          <a:p>
            <a:pPr marL="0" indent="0">
              <a:buNone/>
            </a:pPr>
            <a:r>
              <a:rPr lang="hu-HU" sz="3000" dirty="0">
                <a:solidFill>
                  <a:srgbClr val="FFC000"/>
                </a:solidFill>
              </a:rPr>
              <a:t>      &amp;&amp; Midnight(my_world, ice) == 0</a:t>
            </a:r>
          </a:p>
          <a:p>
            <a:pPr marL="0" indent="0">
              <a:buNone/>
            </a:pPr>
            <a:r>
              <a:rPr lang="hu-HU" sz="3000" dirty="0">
                <a:solidFill>
                  <a:srgbClr val="FFC000"/>
                </a:solidFill>
              </a:rPr>
              <a:t>        print("FizzBuzz")</a:t>
            </a:r>
          </a:p>
          <a:p>
            <a:pPr marL="0" indent="0">
              <a:buNone/>
            </a:pPr>
            <a:r>
              <a:rPr lang="hu-HU" sz="3000" dirty="0">
                <a:solidFill>
                  <a:srgbClr val="FFC000"/>
                </a:solidFill>
              </a:rPr>
              <a:t>        continue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u-HU" sz="2600" dirty="0">
              <a:solidFill>
                <a:srgbClr val="FFC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37511" y="5432281"/>
            <a:ext cx="2380672" cy="44334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3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1" grpId="0" animBg="1"/>
      <p:bldP spid="11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FizzBuzz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1074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Midnight takes your heart and your soul</a:t>
            </a:r>
          </a:p>
          <a:p>
            <a:pPr marL="0" indent="0">
              <a:buNone/>
            </a:pPr>
            <a:r>
              <a:rPr lang="en-US" sz="2400" dirty="0"/>
              <a:t> While your heart is as high as your soul</a:t>
            </a:r>
          </a:p>
          <a:p>
            <a:pPr marL="0" indent="0">
              <a:buNone/>
            </a:pPr>
            <a:r>
              <a:rPr lang="en-US" sz="2400" dirty="0"/>
              <a:t> Put your heart without your soul into your heart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Give back your heart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834910" y="1825625"/>
            <a:ext cx="10515600" cy="339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2400" dirty="0">
                <a:solidFill>
                  <a:srgbClr val="FFC000"/>
                </a:solidFill>
              </a:rPr>
              <a:t>method Midnight(your_heart, your_soul)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2400" dirty="0">
                <a:solidFill>
                  <a:srgbClr val="FFC000"/>
                </a:solidFill>
              </a:rPr>
              <a:t>  while (your_heart &gt;= your_soul)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FFC000"/>
                </a:solidFill>
              </a:rPr>
              <a:t>    your_heart = your_heart - your_soul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FFC000"/>
                </a:solidFill>
              </a:rPr>
              <a:t>  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FFC000"/>
                </a:solidFill>
              </a:rPr>
              <a:t>  return your_heart</a:t>
            </a:r>
          </a:p>
        </p:txBody>
      </p:sp>
    </p:spTree>
    <p:extLst>
      <p:ext uri="{BB962C8B-B14F-4D97-AF65-F5344CB8AC3E}">
        <p14:creationId xmlns:p14="http://schemas.microsoft.com/office/powerpoint/2010/main" val="170782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Obfuscation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Hard to 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4081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Unreadable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127537"/>
              </p:ext>
            </p:extLst>
          </p:nvPr>
        </p:nvGraphicFramePr>
        <p:xfrm>
          <a:off x="838200" y="1898174"/>
          <a:ext cx="10515600" cy="3657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9364">
                  <a:extLst>
                    <a:ext uri="{9D8B030D-6E8A-4147-A177-3AD203B41FA5}">
                      <a16:colId xmlns:a16="http://schemas.microsoft.com/office/drawing/2014/main" val="2777074430"/>
                    </a:ext>
                  </a:extLst>
                </a:gridCol>
                <a:gridCol w="9026236">
                  <a:extLst>
                    <a:ext uri="{9D8B030D-6E8A-4147-A177-3AD203B41FA5}">
                      <a16:colId xmlns:a16="http://schemas.microsoft.com/office/drawing/2014/main" val="21981154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'"X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Print X as a Unicode character and return X.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824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'""X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Return X + 1.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359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'"""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Return 1.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506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'""""XY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Do both X and Y and return what Y returned.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842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'"""""XY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Do Y while X is not 0 and return the last result.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823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'""""""XY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 variable number X to Y and return 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9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'"""""""X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Return the value of variable X, or 0 if the variable has never been assigned.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330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'""""""""X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Return X - 1.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811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'"""""""""XYZ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If X is not 0 do Y else do Z. Return what Y/Z returned.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72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'""""""""""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Return a single Unicode character which has been read from </a:t>
                      </a:r>
                      <a:r>
                        <a:rPr lang="en-US" dirty="0" err="1">
                          <a:effectLst/>
                        </a:rPr>
                        <a:t>stdin</a:t>
                      </a:r>
                      <a:r>
                        <a:rPr lang="en-US" dirty="0">
                          <a:effectLst/>
                        </a:rPr>
                        <a:t>, or -1 if </a:t>
                      </a:r>
                      <a:r>
                        <a:rPr lang="en-US" dirty="0" err="1">
                          <a:effectLst/>
                        </a:rPr>
                        <a:t>stdin</a:t>
                      </a:r>
                      <a:r>
                        <a:rPr lang="en-US" dirty="0">
                          <a:effectLst/>
                        </a:rPr>
                        <a:t> is exhausted.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410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660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AC61-671E-5FA2-D2D5-BBE51C3E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Malbolge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5DF7D-E579-225E-6450-1A24EF518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1800" dirty="0"/>
              <a:t>(=&lt;`#9]~6ZY327Uv4-QsqpMn&amp;+Ij"'E%e{Ab~w=_:]Kw%o44Uqp0/Q?xNvL:`H%c#DD2^WV&gt;gY;dts76qKJImZkj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dirty="0"/>
              <a:t>Created by Ben Olmstead in 1998, named after the eighth circle of hell in Dante's Inferno, the </a:t>
            </a:r>
            <a:r>
              <a:rPr lang="en-US" sz="2400" dirty="0" err="1"/>
              <a:t>Malebolge</a:t>
            </a:r>
            <a:r>
              <a:rPr lang="en-US" sz="2400" dirty="0"/>
              <a:t>.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896991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F4C3-4143-AE6B-4EF9-0AFABBAF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hell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D890-A9C6-892A-AB7F-BA4C92F63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Ternary (0,1,2)</a:t>
            </a:r>
          </a:p>
          <a:p>
            <a:r>
              <a:rPr lang="en-US" dirty="0"/>
              <a:t>3 registers:</a:t>
            </a:r>
          </a:p>
          <a:p>
            <a:pPr lvl="1"/>
            <a:r>
              <a:rPr lang="en-US" dirty="0"/>
              <a:t>a (accumulator) standard IO</a:t>
            </a:r>
          </a:p>
          <a:p>
            <a:pPr lvl="1"/>
            <a:r>
              <a:rPr lang="en-US" dirty="0"/>
              <a:t>c (code pointer)</a:t>
            </a:r>
          </a:p>
          <a:p>
            <a:pPr lvl="1"/>
            <a:r>
              <a:rPr lang="en-US" dirty="0"/>
              <a:t>d (data pointer), also incremented after every instruction by 1</a:t>
            </a:r>
          </a:p>
          <a:p>
            <a:r>
              <a:rPr lang="en-US" dirty="0"/>
              <a:t>Memory 59049 (3</a:t>
            </a:r>
            <a:r>
              <a:rPr lang="en-US" baseline="30000" dirty="0"/>
              <a:t>10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Wraps</a:t>
            </a:r>
          </a:p>
          <a:p>
            <a:pPr lvl="1"/>
            <a:r>
              <a:rPr lang="en-US" dirty="0"/>
              <a:t>Stores code and data</a:t>
            </a:r>
          </a:p>
          <a:p>
            <a:r>
              <a:rPr lang="en-US" dirty="0" err="1"/>
              <a:t>Inits</a:t>
            </a:r>
            <a:r>
              <a:rPr lang="en-US" dirty="0"/>
              <a:t> empty memory after load with [m] = </a:t>
            </a:r>
            <a:r>
              <a:rPr lang="en-US" dirty="0" err="1"/>
              <a:t>crz</a:t>
            </a:r>
            <a:r>
              <a:rPr lang="en-US" dirty="0"/>
              <a:t> [m - 2] [m - 1]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80800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6009-3809-7813-D113-CFCB9FF2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of hell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A18F6-DE7D-B3AE-6251-F010CAB44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([c] + c) % 94</a:t>
            </a:r>
            <a:endParaRPr lang="en-US" dirty="0"/>
          </a:p>
          <a:p>
            <a:r>
              <a:rPr lang="en-US" dirty="0"/>
              <a:t>Encipherment</a:t>
            </a:r>
          </a:p>
          <a:p>
            <a:pPr marL="0" indent="0">
              <a:buNone/>
            </a:pPr>
            <a:r>
              <a:rPr lang="en-US" dirty="0"/>
              <a:t> [c] = enc(c % 94)</a:t>
            </a:r>
          </a:p>
          <a:p>
            <a:endParaRPr lang="en-US" dirty="0"/>
          </a:p>
          <a:p>
            <a:endParaRPr lang="hu-HU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9819022E-D7A7-C521-B7A5-6F8B364F78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33647"/>
              </p:ext>
            </p:extLst>
          </p:nvPr>
        </p:nvGraphicFramePr>
        <p:xfrm>
          <a:off x="3525716" y="1606169"/>
          <a:ext cx="8462067" cy="5062129"/>
        </p:xfrm>
        <a:graphic>
          <a:graphicData uri="http://schemas.openxmlformats.org/drawingml/2006/table">
            <a:tbl>
              <a:tblPr/>
              <a:tblGrid>
                <a:gridCol w="2820689">
                  <a:extLst>
                    <a:ext uri="{9D8B030D-6E8A-4147-A177-3AD203B41FA5}">
                      <a16:colId xmlns:a16="http://schemas.microsoft.com/office/drawing/2014/main" val="3506073482"/>
                    </a:ext>
                  </a:extLst>
                </a:gridCol>
                <a:gridCol w="1325411">
                  <a:extLst>
                    <a:ext uri="{9D8B030D-6E8A-4147-A177-3AD203B41FA5}">
                      <a16:colId xmlns:a16="http://schemas.microsoft.com/office/drawing/2014/main" val="1131115562"/>
                    </a:ext>
                  </a:extLst>
                </a:gridCol>
                <a:gridCol w="4315967">
                  <a:extLst>
                    <a:ext uri="{9D8B030D-6E8A-4147-A177-3AD203B41FA5}">
                      <a16:colId xmlns:a16="http://schemas.microsoft.com/office/drawing/2014/main" val="3852637579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Value of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</a:rPr>
                        <a:t>([c] + c) % 94</a:t>
                      </a:r>
                      <a:endParaRPr lang="en-US" sz="1400" dirty="0">
                        <a:effectLst/>
                      </a:endParaRP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effectLst/>
                        </a:rPr>
                        <a:t>Instruction</a:t>
                      </a:r>
                      <a:br>
                        <a:rPr lang="hu-HU" sz="1400" dirty="0">
                          <a:effectLst/>
                        </a:rPr>
                      </a:br>
                      <a:r>
                        <a:rPr lang="hu-HU" sz="1400" dirty="0">
                          <a:effectLst/>
                        </a:rPr>
                        <a:t>represented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effectLst/>
                        </a:rPr>
                        <a:t>Explanation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804304"/>
                  </a:ext>
                </a:extLst>
              </a:tr>
              <a:tr h="879526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effectLst/>
                        </a:rPr>
                        <a:t>4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Courier New" panose="02070309020205020404" pitchFamily="49" charset="0"/>
                        </a:rPr>
                        <a:t>jmp [d]</a:t>
                      </a:r>
                      <a:endParaRPr lang="hu-HU" sz="1400" dirty="0">
                        <a:effectLst/>
                      </a:endParaRP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Copies the value at </a:t>
                      </a:r>
                      <a:r>
                        <a:rPr lang="en-US" sz="1400" b="1" dirty="0">
                          <a:effectLst/>
                        </a:rPr>
                        <a:t>[d]</a:t>
                      </a:r>
                      <a:r>
                        <a:rPr lang="en-US" sz="1400" dirty="0">
                          <a:effectLst/>
                        </a:rPr>
                        <a:t> to </a:t>
                      </a:r>
                      <a:r>
                        <a:rPr lang="en-US" sz="1400" b="1" dirty="0">
                          <a:effectLst/>
                        </a:rPr>
                        <a:t>c</a:t>
                      </a:r>
                      <a:r>
                        <a:rPr lang="en-US" sz="1400" dirty="0">
                          <a:effectLst/>
                        </a:rPr>
                        <a:t>. Note that </a:t>
                      </a:r>
                      <a:r>
                        <a:rPr lang="en-US" sz="1400" b="1" dirty="0">
                          <a:effectLst/>
                        </a:rPr>
                        <a:t>c</a:t>
                      </a:r>
                      <a:r>
                        <a:rPr lang="en-US" sz="1400" dirty="0">
                          <a:effectLst/>
                        </a:rPr>
                        <a:t> will still be incremented after execution of this instruction, so the next instruction to be executed will be the one at </a:t>
                      </a:r>
                      <a:r>
                        <a:rPr lang="en-US" sz="1400" b="1" dirty="0">
                          <a:effectLst/>
                        </a:rPr>
                        <a:t>[d] + 1 (modulo 59049)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607392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effectLst/>
                        </a:rPr>
                        <a:t>5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  <a:latin typeface="Courier New" panose="02070309020205020404" pitchFamily="49" charset="0"/>
                        </a:rPr>
                        <a:t>out a</a:t>
                      </a:r>
                      <a:endParaRPr lang="hu-HU" sz="1400">
                        <a:effectLst/>
                      </a:endParaRP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Prints the value of </a:t>
                      </a:r>
                      <a:r>
                        <a:rPr lang="en-US" sz="1400" b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, as an </a:t>
                      </a:r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2" tooltip="ASCII"/>
                        </a:rPr>
                        <a:t>ASCII</a:t>
                      </a:r>
                      <a:r>
                        <a:rPr lang="en-US" sz="1400">
                          <a:effectLst/>
                        </a:rPr>
                        <a:t> character, to the screen.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453803"/>
                  </a:ext>
                </a:extLst>
              </a:tr>
              <a:tr h="601781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effectLst/>
                        </a:rPr>
                        <a:t>23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  <a:latin typeface="Courier New" panose="02070309020205020404" pitchFamily="49" charset="0"/>
                        </a:rPr>
                        <a:t>in a</a:t>
                      </a:r>
                      <a:endParaRPr lang="hu-HU" sz="1400">
                        <a:effectLst/>
                      </a:endParaRP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Inputs a character, as an ASCII code, into </a:t>
                      </a:r>
                      <a:r>
                        <a:rPr lang="en-US" sz="1400" b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. Newlines or line feeds are both code </a:t>
                      </a:r>
                      <a:r>
                        <a:rPr lang="en-US" sz="1400" i="1">
                          <a:effectLst/>
                        </a:rPr>
                        <a:t>10</a:t>
                      </a:r>
                      <a:r>
                        <a:rPr lang="en-US" sz="1400">
                          <a:effectLst/>
                        </a:rPr>
                        <a:t>. An end-of-file condition is code </a:t>
                      </a:r>
                      <a:r>
                        <a:rPr lang="en-US" sz="1400" i="1">
                          <a:effectLst/>
                        </a:rPr>
                        <a:t>59048</a:t>
                      </a:r>
                      <a:r>
                        <a:rPr lang="en-US" sz="1400">
                          <a:effectLst/>
                        </a:rPr>
                        <a:t>.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945406"/>
                  </a:ext>
                </a:extLst>
              </a:tr>
              <a:tr h="740653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effectLst/>
                        </a:rPr>
                        <a:t>39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  <a:latin typeface="Courier New" panose="02070309020205020404" pitchFamily="49" charset="0"/>
                        </a:rPr>
                        <a:t>rotr [d]</a:t>
                      </a:r>
                      <a:br>
                        <a:rPr lang="hu-HU" sz="140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hu-HU" sz="1400">
                          <a:effectLst/>
                          <a:latin typeface="Courier New" panose="02070309020205020404" pitchFamily="49" charset="0"/>
                        </a:rPr>
                        <a:t>mov a, [d]</a:t>
                      </a:r>
                      <a:endParaRPr lang="hu-HU" sz="1400">
                        <a:effectLst/>
                      </a:endParaRP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Rotates the value at </a:t>
                      </a:r>
                      <a:r>
                        <a:rPr lang="en-US" sz="1400" b="1">
                          <a:effectLst/>
                        </a:rPr>
                        <a:t>[d]</a:t>
                      </a:r>
                      <a:r>
                        <a:rPr lang="en-US" sz="1400">
                          <a:effectLst/>
                        </a:rPr>
                        <a:t> by one ternary digit to the right (000211111</a:t>
                      </a:r>
                      <a:r>
                        <a:rPr lang="en-US" sz="1400" b="1">
                          <a:effectLst/>
                        </a:rPr>
                        <a:t>2</a:t>
                      </a:r>
                      <a:r>
                        <a:rPr lang="en-US" sz="1400">
                          <a:effectLst/>
                        </a:rPr>
                        <a:t> becomes </a:t>
                      </a:r>
                      <a:r>
                        <a:rPr lang="en-US" sz="1400" b="1">
                          <a:effectLst/>
                        </a:rPr>
                        <a:t>2</a:t>
                      </a:r>
                      <a:r>
                        <a:rPr lang="en-US" sz="1400">
                          <a:effectLst/>
                        </a:rPr>
                        <a:t>000211111). Stores the result both at </a:t>
                      </a:r>
                      <a:r>
                        <a:rPr lang="en-US" sz="1400" b="1">
                          <a:effectLst/>
                        </a:rPr>
                        <a:t>[d]</a:t>
                      </a:r>
                      <a:r>
                        <a:rPr lang="en-US" sz="1400">
                          <a:effectLst/>
                        </a:rPr>
                        <a:t> and in </a:t>
                      </a:r>
                      <a:r>
                        <a:rPr lang="en-US" sz="1400" b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.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457323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effectLst/>
                        </a:rPr>
                        <a:t>40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  <a:latin typeface="Courier New" panose="02070309020205020404" pitchFamily="49" charset="0"/>
                        </a:rPr>
                        <a:t>mov d, [d]</a:t>
                      </a:r>
                      <a:endParaRPr lang="hu-HU" sz="1400">
                        <a:effectLst/>
                      </a:endParaRP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Copies the value at </a:t>
                      </a:r>
                      <a:r>
                        <a:rPr lang="en-US" sz="1400" b="1">
                          <a:effectLst/>
                        </a:rPr>
                        <a:t>[d]</a:t>
                      </a:r>
                      <a:r>
                        <a:rPr lang="en-US" sz="1400">
                          <a:effectLst/>
                        </a:rPr>
                        <a:t> to </a:t>
                      </a:r>
                      <a:r>
                        <a:rPr lang="en-US" sz="1400" b="1">
                          <a:effectLst/>
                        </a:rPr>
                        <a:t>d</a:t>
                      </a:r>
                      <a:r>
                        <a:rPr lang="en-US" sz="1400">
                          <a:effectLst/>
                        </a:rPr>
                        <a:t>.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00929"/>
                  </a:ext>
                </a:extLst>
              </a:tr>
              <a:tr h="601781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effectLst/>
                        </a:rPr>
                        <a:t>62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Courier New" panose="02070309020205020404" pitchFamily="49" charset="0"/>
                        </a:rPr>
                        <a:t>crz [d], a</a:t>
                      </a:r>
                      <a:br>
                        <a:rPr lang="pt-BR" sz="140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pt-BR" sz="1400">
                          <a:effectLst/>
                          <a:latin typeface="Courier New" panose="02070309020205020404" pitchFamily="49" charset="0"/>
                        </a:rPr>
                        <a:t>mov a, [d]</a:t>
                      </a:r>
                      <a:endParaRPr lang="pt-BR" sz="1400">
                        <a:effectLst/>
                      </a:endParaRP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Does the </a:t>
                      </a:r>
                      <a:r>
                        <a:rPr lang="en-US" sz="1400" i="1">
                          <a:effectLst/>
                        </a:rPr>
                        <a:t>crazy</a:t>
                      </a:r>
                      <a:r>
                        <a:rPr lang="en-US" sz="1400">
                          <a:effectLst/>
                        </a:rPr>
                        <a:t> operation (see below) with the value at </a:t>
                      </a:r>
                      <a:r>
                        <a:rPr lang="en-US" sz="1400" b="1">
                          <a:effectLst/>
                        </a:rPr>
                        <a:t>[d]</a:t>
                      </a:r>
                      <a:r>
                        <a:rPr lang="en-US" sz="1400">
                          <a:effectLst/>
                        </a:rPr>
                        <a:t> and the value of </a:t>
                      </a:r>
                      <a:r>
                        <a:rPr lang="en-US" sz="1400" b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. Stores the result both at </a:t>
                      </a:r>
                      <a:r>
                        <a:rPr lang="en-US" sz="1400" b="1">
                          <a:effectLst/>
                        </a:rPr>
                        <a:t>[d]</a:t>
                      </a:r>
                      <a:r>
                        <a:rPr lang="en-US" sz="1400">
                          <a:effectLst/>
                        </a:rPr>
                        <a:t> and in </a:t>
                      </a:r>
                      <a:r>
                        <a:rPr lang="en-US" sz="1400" b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.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827962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effectLst/>
                        </a:rPr>
                        <a:t>68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  <a:latin typeface="Courier New" panose="02070309020205020404" pitchFamily="49" charset="0"/>
                        </a:rPr>
                        <a:t>nop</a:t>
                      </a:r>
                      <a:endParaRPr lang="hu-HU" sz="1400">
                        <a:effectLst/>
                      </a:endParaRP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>
                          <a:effectLst/>
                        </a:rPr>
                        <a:t>Does nothing.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77829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effectLst/>
                        </a:rPr>
                        <a:t>81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  <a:latin typeface="Courier New" panose="02070309020205020404" pitchFamily="49" charset="0"/>
                        </a:rPr>
                        <a:t>end</a:t>
                      </a:r>
                      <a:endParaRPr lang="hu-HU" sz="1400">
                        <a:effectLst/>
                      </a:endParaRP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dirty="0">
                          <a:effectLst/>
                        </a:rPr>
                        <a:t>Ends the Malbolge program.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197987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hu-HU" sz="1400" i="1" dirty="0">
                          <a:effectLst/>
                        </a:rPr>
                        <a:t>Any other value</a:t>
                      </a:r>
                      <a:endParaRPr lang="hu-HU" sz="1400" dirty="0">
                        <a:effectLst/>
                      </a:endParaRP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i="1" dirty="0">
                          <a:effectLst/>
                        </a:rPr>
                        <a:t>does the same as </a:t>
                      </a:r>
                      <a:r>
                        <a:rPr lang="en-US" sz="1400" b="1" i="1" dirty="0">
                          <a:effectLst/>
                        </a:rPr>
                        <a:t>68</a:t>
                      </a:r>
                      <a:r>
                        <a:rPr lang="en-US" sz="1400" i="1" dirty="0">
                          <a:effectLst/>
                        </a:rPr>
                        <a:t>: nothing. These other values are not allowed in a program while it is being loaded, but are allowed afterwards.</a:t>
                      </a:r>
                      <a:endParaRPr lang="en-US" sz="1400" dirty="0">
                        <a:effectLst/>
                      </a:endParaRP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1862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872B95-D003-505B-15F4-C429462DD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724603"/>
              </p:ext>
            </p:extLst>
          </p:nvPr>
        </p:nvGraphicFramePr>
        <p:xfrm>
          <a:off x="838200" y="5144298"/>
          <a:ext cx="2371345" cy="1524000"/>
        </p:xfrm>
        <a:graphic>
          <a:graphicData uri="http://schemas.openxmlformats.org/drawingml/2006/table">
            <a:tbl>
              <a:tblPr/>
              <a:tblGrid>
                <a:gridCol w="474269">
                  <a:extLst>
                    <a:ext uri="{9D8B030D-6E8A-4147-A177-3AD203B41FA5}">
                      <a16:colId xmlns:a16="http://schemas.microsoft.com/office/drawing/2014/main" val="3903289235"/>
                    </a:ext>
                  </a:extLst>
                </a:gridCol>
                <a:gridCol w="474269">
                  <a:extLst>
                    <a:ext uri="{9D8B030D-6E8A-4147-A177-3AD203B41FA5}">
                      <a16:colId xmlns:a16="http://schemas.microsoft.com/office/drawing/2014/main" val="2999693418"/>
                    </a:ext>
                  </a:extLst>
                </a:gridCol>
                <a:gridCol w="474269">
                  <a:extLst>
                    <a:ext uri="{9D8B030D-6E8A-4147-A177-3AD203B41FA5}">
                      <a16:colId xmlns:a16="http://schemas.microsoft.com/office/drawing/2014/main" val="49187284"/>
                    </a:ext>
                  </a:extLst>
                </a:gridCol>
                <a:gridCol w="474269">
                  <a:extLst>
                    <a:ext uri="{9D8B030D-6E8A-4147-A177-3AD203B41FA5}">
                      <a16:colId xmlns:a16="http://schemas.microsoft.com/office/drawing/2014/main" val="2821848955"/>
                    </a:ext>
                  </a:extLst>
                </a:gridCol>
                <a:gridCol w="474269">
                  <a:extLst>
                    <a:ext uri="{9D8B030D-6E8A-4147-A177-3AD203B41FA5}">
                      <a16:colId xmlns:a16="http://schemas.microsoft.com/office/drawing/2014/main" val="2851529758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effectLst/>
                        </a:rPr>
                        <a:t>crz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hu-HU" sz="1400">
                          <a:effectLst/>
                        </a:rPr>
                        <a:t>Input 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983657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05401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effectLst/>
                        </a:rPr>
                        <a:t>Input 1</a:t>
                      </a:r>
                    </a:p>
                  </a:txBody>
                  <a:tcPr vert="vert27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8576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0849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17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48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98635"/>
          </a:xfrm>
        </p:spPr>
        <p:txBody>
          <a:bodyPr>
            <a:normAutofit fontScale="90000"/>
          </a:bodyPr>
          <a:lstStyle/>
          <a:p>
            <a:r>
              <a:rPr lang="en-US" dirty="0"/>
              <a:t>"A language that doesn't affect the way you think about programming is not worth knowing."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4000" y="4420998"/>
            <a:ext cx="9144000" cy="836801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- Alan J. Perlis</a:t>
            </a:r>
          </a:p>
        </p:txBody>
      </p:sp>
    </p:spTree>
    <p:extLst>
      <p:ext uri="{BB962C8B-B14F-4D97-AF65-F5344CB8AC3E}">
        <p14:creationId xmlns:p14="http://schemas.microsoft.com/office/powerpoint/2010/main" val="2356596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serious stuff… science and all.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Paradigm</a:t>
            </a:r>
          </a:p>
          <a:p>
            <a:pPr lvl="1"/>
            <a:r>
              <a:rPr lang="hu-HU" dirty="0"/>
              <a:t>Functional, String-rewriting, Object-oriented, Declarative, </a:t>
            </a:r>
            <a:r>
              <a:rPr lang="en-US" dirty="0"/>
              <a:t>Cellular</a:t>
            </a:r>
            <a:r>
              <a:rPr lang="hu-HU" dirty="0"/>
              <a:t> automata, Turing tarpits</a:t>
            </a:r>
          </a:p>
          <a:p>
            <a:r>
              <a:rPr lang="hu-HU" dirty="0"/>
              <a:t>Determinism</a:t>
            </a:r>
          </a:p>
          <a:p>
            <a:pPr lvl="1"/>
            <a:r>
              <a:rPr lang="hu-HU" dirty="0"/>
              <a:t>Deterministic, Non-deterministic, Probabilistic</a:t>
            </a:r>
          </a:p>
          <a:p>
            <a:r>
              <a:rPr lang="hu-HU" dirty="0"/>
              <a:t>Memory</a:t>
            </a:r>
          </a:p>
          <a:p>
            <a:pPr lvl="1"/>
            <a:r>
              <a:rPr lang="hu-HU" dirty="0"/>
              <a:t>Variable, Dynamic memory, Cell, Stack, Queue, Deque (</a:t>
            </a:r>
            <a:r>
              <a:rPr lang="en-US" dirty="0"/>
              <a:t>double-ended queue</a:t>
            </a:r>
            <a:r>
              <a:rPr lang="hu-HU" dirty="0"/>
              <a:t>)</a:t>
            </a:r>
          </a:p>
          <a:p>
            <a:r>
              <a:rPr lang="hu-HU" dirty="0"/>
              <a:t>Computational class</a:t>
            </a:r>
          </a:p>
          <a:p>
            <a:pPr lvl="1"/>
            <a:r>
              <a:rPr lang="hu-HU" dirty="0"/>
              <a:t>Turing complete, Total, Push-down automata, Linear bounded automata, Finite state automata, Uncomputable, Unknown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400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8D6E-C4F9-1CB2-1A96-18914D64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serious stuff… better pipeline.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E46B9-99FE-F3CD-F6B5-D8FE3F714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https://esolangs.org/</a:t>
            </a:r>
          </a:p>
          <a:p>
            <a:r>
              <a:rPr lang="hu-HU" dirty="0">
                <a:hlinkClick r:id="rId2"/>
              </a:rPr>
              <a:t>https://hub.docker.com/u/esolang/</a:t>
            </a:r>
            <a:endParaRPr lang="en-US" dirty="0"/>
          </a:p>
          <a:p>
            <a:r>
              <a:rPr lang="hu-HU" dirty="0">
                <a:hlinkClick r:id="rId3"/>
              </a:rPr>
              <a:t>https://github.com/topics/esolang</a:t>
            </a:r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8704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Conway's Game of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Any live cell with two or three live </a:t>
            </a:r>
            <a:r>
              <a:rPr lang="en-US" dirty="0" err="1"/>
              <a:t>neighbours</a:t>
            </a:r>
            <a:r>
              <a:rPr lang="en-US" dirty="0"/>
              <a:t> survives.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Any dead cell with three live </a:t>
            </a:r>
            <a:r>
              <a:rPr lang="en-US" dirty="0" err="1"/>
              <a:t>neighbours</a:t>
            </a:r>
            <a:r>
              <a:rPr lang="en-US" dirty="0"/>
              <a:t> becomes a live cell.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other live cells die in the next generation. Similarly, all other dead cells stay dead.</a:t>
            </a:r>
          </a:p>
          <a:p>
            <a:pPr marL="0" indent="0">
              <a:buNone/>
            </a:pPr>
            <a:endParaRPr lang="hu-HU" sz="1800" dirty="0">
              <a:hlinkClick r:id="rId2"/>
            </a:endParaRP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Patterns</a:t>
            </a:r>
            <a:br>
              <a:rPr lang="en-US" sz="1800" dirty="0"/>
            </a:br>
            <a:r>
              <a:rPr lang="hu-HU" sz="1800" dirty="0">
                <a:hlinkClick r:id="rId3"/>
              </a:rPr>
              <a:t>Youtube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7888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Q/A</a:t>
            </a:r>
          </a:p>
        </p:txBody>
      </p:sp>
    </p:spTree>
    <p:extLst>
      <p:ext uri="{BB962C8B-B14F-4D97-AF65-F5344CB8AC3E}">
        <p14:creationId xmlns:p14="http://schemas.microsoft.com/office/powerpoint/2010/main" val="98878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Minimalism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Minimalism in one or more:</a:t>
            </a:r>
          </a:p>
          <a:p>
            <a:r>
              <a:rPr lang="hu-HU" dirty="0"/>
              <a:t>Instruction count</a:t>
            </a:r>
          </a:p>
          <a:p>
            <a:r>
              <a:rPr lang="hu-HU" dirty="0"/>
              <a:t>Code</a:t>
            </a:r>
          </a:p>
          <a:p>
            <a:r>
              <a:rPr lang="hu-HU" dirty="0"/>
              <a:t>Complexity</a:t>
            </a:r>
          </a:p>
          <a:p>
            <a:r>
              <a:rPr lang="hu-HU" dirty="0"/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49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brainfuck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Created in 1993, Urban Müller</a:t>
            </a:r>
          </a:p>
          <a:p>
            <a:endParaRPr lang="hu-HU" dirty="0"/>
          </a:p>
          <a:p>
            <a:r>
              <a:rPr lang="hu-HU" dirty="0"/>
              <a:t>Goal: make the smallest compiler possible (Amiga OS 2.0) (240 byte)</a:t>
            </a:r>
          </a:p>
          <a:p>
            <a:r>
              <a:rPr lang="hu-HU" dirty="0"/>
              <a:t>57 byte (X86 interpreter)</a:t>
            </a:r>
          </a:p>
          <a:p>
            <a:endParaRPr lang="hu-HU" dirty="0"/>
          </a:p>
          <a:p>
            <a:r>
              <a:rPr lang="hu-HU" dirty="0"/>
              <a:t>261+ deriatives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8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&gt;&gt;[-]&lt;&lt;[-&gt;&gt;+&lt;&lt;]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792444"/>
              </p:ext>
            </p:extLst>
          </p:nvPr>
        </p:nvGraphicFramePr>
        <p:xfrm>
          <a:off x="838200" y="2881744"/>
          <a:ext cx="7299036" cy="3291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8068">
                  <a:extLst>
                    <a:ext uri="{9D8B030D-6E8A-4147-A177-3AD203B41FA5}">
                      <a16:colId xmlns:a16="http://schemas.microsoft.com/office/drawing/2014/main" val="1513941571"/>
                    </a:ext>
                  </a:extLst>
                </a:gridCol>
                <a:gridCol w="6100968">
                  <a:extLst>
                    <a:ext uri="{9D8B030D-6E8A-4147-A177-3AD203B41FA5}">
                      <a16:colId xmlns:a16="http://schemas.microsoft.com/office/drawing/2014/main" val="1142534002"/>
                    </a:ext>
                  </a:extLst>
                </a:gridCol>
              </a:tblGrid>
              <a:tr h="34482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Command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491692"/>
                  </a:ext>
                </a:extLst>
              </a:tr>
              <a:tr h="344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Move the pointer to the right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885357"/>
                  </a:ext>
                </a:extLst>
              </a:tr>
              <a:tr h="34482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Move the pointer to the left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5104934"/>
                  </a:ext>
                </a:extLst>
              </a:tr>
              <a:tr h="34482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Increment the memory cell at the pointer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394560"/>
                  </a:ext>
                </a:extLst>
              </a:tr>
              <a:tr h="34482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Decrement the memory cell at the pointer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12933"/>
                  </a:ext>
                </a:extLst>
              </a:tr>
              <a:tr h="34482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Output the character signified by the cell at the pointer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328579"/>
                  </a:ext>
                </a:extLst>
              </a:tr>
              <a:tr h="34482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Input a character and store it in the cell at the pointer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6673533"/>
                  </a:ext>
                </a:extLst>
              </a:tr>
              <a:tr h="34482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[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Jump past the matching ] if the cell at the pointer is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97031"/>
                  </a:ext>
                </a:extLst>
              </a:tr>
              <a:tr h="34482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Jump back to the matching [ if the cell at the pointer is nonzero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48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555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Hello world -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u-HU" sz="1200" dirty="0">
                <a:latin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</a:rPr>
              <a:t>1 +++++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latin typeface="Courier New" panose="02070309020205020404" pitchFamily="49" charset="0"/>
              </a:rPr>
              <a:t>+++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   </a:t>
            </a:r>
            <a:r>
              <a:rPr lang="en-US" sz="1200" dirty="0">
                <a:latin typeface="Courier New" panose="02070309020205020404" pitchFamily="49" charset="0"/>
              </a:rPr>
              <a:t>Set Cell #0 to 8</a:t>
            </a: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</a:rPr>
              <a:t> 2 </a:t>
            </a:r>
            <a:r>
              <a:rPr lang="en-US" sz="1200" b="1" dirty="0">
                <a:latin typeface="Courier New" panose="02070309020205020404" pitchFamily="49" charset="0"/>
              </a:rPr>
              <a:t>[</a:t>
            </a: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</a:rPr>
              <a:t> 3 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</a:t>
            </a:r>
            <a:r>
              <a:rPr lang="en-US" sz="1200" b="1" dirty="0">
                <a:latin typeface="Courier New" panose="02070309020205020404" pitchFamily="49" charset="0"/>
              </a:rPr>
              <a:t>&gt;</a:t>
            </a:r>
            <a:r>
              <a:rPr lang="en-US" sz="1200" dirty="0">
                <a:latin typeface="Courier New" panose="02070309020205020404" pitchFamily="49" charset="0"/>
              </a:rPr>
              <a:t>++++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   </a:t>
            </a:r>
            <a:r>
              <a:rPr lang="en-US" sz="1200" dirty="0">
                <a:latin typeface="Courier New" panose="02070309020205020404" pitchFamily="49" charset="0"/>
              </a:rPr>
              <a:t>Add 4 to Cell #1; this will </a:t>
            </a:r>
            <a:r>
              <a:rPr lang="hu-HU" sz="1200" dirty="0">
                <a:latin typeface="Courier New" panose="02070309020205020404" pitchFamily="49" charset="0"/>
              </a:rPr>
              <a:t>        			</a:t>
            </a:r>
            <a:r>
              <a:rPr lang="en-US" sz="1200" dirty="0">
                <a:latin typeface="Courier New" panose="02070309020205020404" pitchFamily="49" charset="0"/>
              </a:rPr>
              <a:t>always set Cell #1 to 4</a:t>
            </a: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</a:rPr>
              <a:t> 4 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</a:t>
            </a:r>
            <a:r>
              <a:rPr lang="en-US" sz="1200" b="1" dirty="0"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       </a:t>
            </a:r>
            <a:r>
              <a:rPr lang="en-US" sz="1200" dirty="0">
                <a:latin typeface="Courier New" panose="02070309020205020404" pitchFamily="49" charset="0"/>
              </a:rPr>
              <a:t>as the cell will be cleared </a:t>
            </a:r>
            <a:r>
              <a:rPr lang="hu-HU" sz="1200" dirty="0">
                <a:latin typeface="Courier New" panose="02070309020205020404" pitchFamily="49" charset="0"/>
              </a:rPr>
              <a:t>			</a:t>
            </a:r>
            <a:r>
              <a:rPr lang="en-US" sz="1200" dirty="0">
                <a:latin typeface="Courier New" panose="02070309020205020404" pitchFamily="49" charset="0"/>
              </a:rPr>
              <a:t>by the loop</a:t>
            </a: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</a:rPr>
              <a:t> 5 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200" b="1" dirty="0">
                <a:latin typeface="Courier New" panose="02070309020205020404" pitchFamily="49" charset="0"/>
              </a:rPr>
              <a:t>&gt;</a:t>
            </a:r>
            <a:r>
              <a:rPr lang="en-US" sz="1200" dirty="0">
                <a:latin typeface="Courier New" panose="02070309020205020404" pitchFamily="49" charset="0"/>
              </a:rPr>
              <a:t>++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 </a:t>
            </a:r>
            <a:r>
              <a:rPr lang="en-US" sz="1200" dirty="0">
                <a:latin typeface="Courier New" panose="02070309020205020404" pitchFamily="49" charset="0"/>
              </a:rPr>
              <a:t>Add 4*2 to Cell #2</a:t>
            </a: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</a:rPr>
              <a:t> 6 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200" b="1" dirty="0">
                <a:latin typeface="Courier New" panose="02070309020205020404" pitchFamily="49" charset="0"/>
              </a:rPr>
              <a:t>&gt;</a:t>
            </a:r>
            <a:r>
              <a:rPr lang="en-US" sz="1200" dirty="0">
                <a:latin typeface="Courier New" panose="02070309020205020404" pitchFamily="49" charset="0"/>
              </a:rPr>
              <a:t>+++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US" sz="1200" dirty="0">
                <a:latin typeface="Courier New" panose="02070309020205020404" pitchFamily="49" charset="0"/>
              </a:rPr>
              <a:t>Add 4*3 to Cell #3</a:t>
            </a: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</a:rPr>
              <a:t> 7 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200" b="1" dirty="0">
                <a:latin typeface="Courier New" panose="02070309020205020404" pitchFamily="49" charset="0"/>
              </a:rPr>
              <a:t>&gt;</a:t>
            </a:r>
            <a:r>
              <a:rPr lang="en-US" sz="1200" dirty="0">
                <a:latin typeface="Courier New" panose="02070309020205020404" pitchFamily="49" charset="0"/>
              </a:rPr>
              <a:t>+++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US" sz="1200" dirty="0">
                <a:latin typeface="Courier New" panose="02070309020205020404" pitchFamily="49" charset="0"/>
              </a:rPr>
              <a:t>Add 4*3 to Cell #4</a:t>
            </a: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</a:rPr>
              <a:t> 8 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200" b="1" dirty="0">
                <a:latin typeface="Courier New" panose="02070309020205020404" pitchFamily="49" charset="0"/>
              </a:rPr>
              <a:t>&gt;</a:t>
            </a:r>
            <a:r>
              <a:rPr lang="en-US" sz="1200" dirty="0">
                <a:latin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  </a:t>
            </a:r>
            <a:r>
              <a:rPr lang="en-US" sz="1200" dirty="0">
                <a:latin typeface="Courier New" panose="02070309020205020404" pitchFamily="49" charset="0"/>
              </a:rPr>
              <a:t>Add 4 to Cell #5</a:t>
            </a: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</a:rPr>
              <a:t> 9 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200" b="1" dirty="0">
                <a:latin typeface="Courier New" panose="02070309020205020404" pitchFamily="49" charset="0"/>
              </a:rPr>
              <a:t>&lt;&lt;&lt;&lt;</a:t>
            </a:r>
            <a:r>
              <a:rPr lang="en-US" sz="1200" dirty="0"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</a:t>
            </a:r>
            <a:r>
              <a:rPr lang="en-US" sz="1200" dirty="0">
                <a:latin typeface="Courier New" panose="02070309020205020404" pitchFamily="49" charset="0"/>
              </a:rPr>
              <a:t>Decrement the loop counter </a:t>
            </a:r>
            <a:r>
              <a:rPr lang="hu-HU" sz="1200" dirty="0">
                <a:latin typeface="Courier New" panose="02070309020205020404" pitchFamily="49" charset="0"/>
              </a:rPr>
              <a:t>			</a:t>
            </a:r>
            <a:r>
              <a:rPr lang="en-US" sz="1200" dirty="0">
                <a:latin typeface="Courier New" panose="02070309020205020404" pitchFamily="49" charset="0"/>
              </a:rPr>
              <a:t>in Cell #1</a:t>
            </a: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</a:rPr>
              <a:t>10 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</a:t>
            </a:r>
            <a:r>
              <a:rPr lang="en-US" sz="1200" b="1" dirty="0">
                <a:latin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       </a:t>
            </a:r>
            <a:r>
              <a:rPr lang="en-US" sz="1200" dirty="0">
                <a:latin typeface="Courier New" panose="02070309020205020404" pitchFamily="49" charset="0"/>
              </a:rPr>
              <a:t>Loop till Cell #1 is zero</a:t>
            </a: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</a:rPr>
              <a:t>11 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</a:t>
            </a:r>
            <a:r>
              <a:rPr lang="en-US" sz="1200" b="1" dirty="0">
                <a:latin typeface="Courier New" panose="02070309020205020404" pitchFamily="49" charset="0"/>
              </a:rPr>
              <a:t>&gt;</a:t>
            </a:r>
            <a:r>
              <a:rPr lang="en-US" sz="1200" dirty="0">
                <a:latin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      </a:t>
            </a:r>
            <a:r>
              <a:rPr lang="en-US" sz="1200" dirty="0">
                <a:latin typeface="Courier New" panose="02070309020205020404" pitchFamily="49" charset="0"/>
              </a:rPr>
              <a:t>Add 1 to Cell #2</a:t>
            </a: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</a:rPr>
              <a:t>12 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</a:t>
            </a:r>
            <a:r>
              <a:rPr lang="en-US" sz="1200" b="1" dirty="0">
                <a:latin typeface="Courier New" panose="02070309020205020404" pitchFamily="49" charset="0"/>
              </a:rPr>
              <a:t>&gt;</a:t>
            </a:r>
            <a:r>
              <a:rPr lang="en-US" sz="1200" dirty="0">
                <a:latin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      </a:t>
            </a:r>
            <a:r>
              <a:rPr lang="en-US" sz="1200" dirty="0">
                <a:latin typeface="Courier New" panose="02070309020205020404" pitchFamily="49" charset="0"/>
              </a:rPr>
              <a:t>Add 1 to Cell #3</a:t>
            </a: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</a:rPr>
              <a:t>13 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</a:t>
            </a:r>
            <a:r>
              <a:rPr lang="en-US" sz="1200" b="1" dirty="0">
                <a:latin typeface="Courier New" panose="02070309020205020404" pitchFamily="49" charset="0"/>
              </a:rPr>
              <a:t>&gt;</a:t>
            </a:r>
            <a:r>
              <a:rPr lang="en-US" sz="1200" dirty="0"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      </a:t>
            </a:r>
            <a:r>
              <a:rPr lang="en-US" sz="1200" dirty="0">
                <a:latin typeface="Courier New" panose="02070309020205020404" pitchFamily="49" charset="0"/>
              </a:rPr>
              <a:t>Subtract 1 from Cell #4</a:t>
            </a: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</a:rPr>
              <a:t>14 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</a:t>
            </a:r>
            <a:r>
              <a:rPr lang="en-US" sz="1200" b="1" dirty="0">
                <a:latin typeface="Courier New" panose="02070309020205020404" pitchFamily="49" charset="0"/>
              </a:rPr>
              <a:t>&gt;&gt;</a:t>
            </a:r>
            <a:r>
              <a:rPr lang="en-US" sz="1200" dirty="0">
                <a:latin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     </a:t>
            </a:r>
            <a:r>
              <a:rPr lang="en-US" sz="1200" dirty="0">
                <a:latin typeface="Courier New" panose="02070309020205020404" pitchFamily="49" charset="0"/>
              </a:rPr>
              <a:t>Add 1 to Cell #6</a:t>
            </a: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</a:rPr>
              <a:t>15 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</a:t>
            </a:r>
            <a:r>
              <a:rPr lang="en-US" sz="1200" b="1" dirty="0">
                <a:latin typeface="Courier New" panose="02070309020205020404" pitchFamily="49" charset="0"/>
              </a:rPr>
              <a:t>[&lt;]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     </a:t>
            </a:r>
            <a:r>
              <a:rPr lang="en-US" sz="1200" dirty="0">
                <a:latin typeface="Courier New" panose="02070309020205020404" pitchFamily="49" charset="0"/>
              </a:rPr>
              <a:t>Move back to the first zero </a:t>
            </a:r>
            <a:r>
              <a:rPr lang="hu-HU" sz="1200" dirty="0">
                <a:latin typeface="Courier New" panose="02070309020205020404" pitchFamily="49" charset="0"/>
              </a:rPr>
              <a:t>			</a:t>
            </a:r>
            <a:r>
              <a:rPr lang="en-US" sz="1200" dirty="0">
                <a:latin typeface="Courier New" panose="02070309020205020404" pitchFamily="49" charset="0"/>
              </a:rPr>
              <a:t>cell you find; this will</a:t>
            </a: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</a:rPr>
              <a:t>16 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            </a:t>
            </a:r>
            <a:r>
              <a:rPr lang="hu-HU" sz="1200" dirty="0">
                <a:solidFill>
                  <a:srgbClr val="222222"/>
                </a:solidFill>
                <a:latin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</a:rPr>
              <a:t>be Cell #1 which was </a:t>
            </a:r>
            <a:r>
              <a:rPr lang="hu-HU" sz="1200" dirty="0">
                <a:latin typeface="Courier New" panose="02070309020205020404" pitchFamily="49" charset="0"/>
              </a:rPr>
              <a:t>			</a:t>
            </a:r>
            <a:r>
              <a:rPr lang="en-US" sz="1200" dirty="0">
                <a:latin typeface="Courier New" panose="02070309020205020404" pitchFamily="49" charset="0"/>
              </a:rPr>
              <a:t>cleared by the previous </a:t>
            </a:r>
            <a:r>
              <a:rPr lang="hu-HU" sz="1200" dirty="0">
                <a:latin typeface="Courier New" panose="02070309020205020404" pitchFamily="49" charset="0"/>
              </a:rPr>
              <a:t>			</a:t>
            </a:r>
            <a:r>
              <a:rPr lang="en-US" sz="1200" dirty="0">
                <a:latin typeface="Courier New" panose="02070309020205020404" pitchFamily="49" charset="0"/>
              </a:rPr>
              <a:t>loop</a:t>
            </a: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</a:rPr>
              <a:t>17 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</a:t>
            </a:r>
            <a:r>
              <a:rPr lang="en-US" sz="1200" b="1" dirty="0">
                <a:latin typeface="Courier New" panose="02070309020205020404" pitchFamily="49" charset="0"/>
              </a:rPr>
              <a:t>&lt;</a:t>
            </a:r>
            <a:r>
              <a:rPr lang="en-US" sz="1200" dirty="0"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      </a:t>
            </a:r>
            <a:r>
              <a:rPr lang="en-US" sz="1200" dirty="0">
                <a:latin typeface="Courier New" panose="02070309020205020404" pitchFamily="49" charset="0"/>
              </a:rPr>
              <a:t>Decrement the loop Counter </a:t>
            </a:r>
            <a:r>
              <a:rPr lang="hu-HU" sz="1200" dirty="0">
                <a:latin typeface="Courier New" panose="02070309020205020404" pitchFamily="49" charset="0"/>
              </a:rPr>
              <a:t>			</a:t>
            </a:r>
            <a:r>
              <a:rPr lang="en-US" sz="1200" dirty="0">
                <a:latin typeface="Courier New" panose="02070309020205020404" pitchFamily="49" charset="0"/>
              </a:rPr>
              <a:t>in Cell #0</a:t>
            </a: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</a:rPr>
              <a:t>18 </a:t>
            </a:r>
            <a:r>
              <a:rPr lang="en-US" sz="1200" b="1" dirty="0">
                <a:latin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           </a:t>
            </a:r>
            <a:r>
              <a:rPr lang="en-US" sz="1200" dirty="0">
                <a:latin typeface="Courier New" panose="02070309020205020404" pitchFamily="49" charset="0"/>
              </a:rPr>
              <a:t>Loop till Cell #0 is zero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25 </a:t>
            </a:r>
            <a:r>
              <a:rPr lang="en-US" sz="1200" b="1" dirty="0">
                <a:solidFill>
                  <a:srgbClr val="5B9BD5"/>
                </a:solidFill>
                <a:latin typeface="Courier New" panose="02070309020205020404" pitchFamily="49" charset="0"/>
              </a:rPr>
              <a:t>&gt;&gt;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         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Cell #2 has value 72 which </a:t>
            </a:r>
            <a:r>
              <a:rPr lang="hu-HU" sz="1200" dirty="0">
                <a:solidFill>
                  <a:srgbClr val="5B9BD5"/>
                </a:solidFill>
                <a:latin typeface="Courier New" panose="02070309020205020404" pitchFamily="49" charset="0"/>
              </a:rPr>
              <a:t>			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is 'H'</a:t>
            </a:r>
            <a:br>
              <a:rPr lang="en-US" sz="1200" dirty="0">
                <a:solidFill>
                  <a:srgbClr val="5B9BD5"/>
                </a:solidFill>
              </a:rPr>
            </a:b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26 </a:t>
            </a:r>
            <a:r>
              <a:rPr lang="en-US" sz="1200" b="1" dirty="0">
                <a:solidFill>
                  <a:srgbClr val="5B9BD5"/>
                </a:solidFill>
                <a:latin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---.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       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Subtract 3 from Cell #3 to </a:t>
            </a:r>
            <a:r>
              <a:rPr lang="hu-HU" sz="1200" dirty="0">
                <a:solidFill>
                  <a:srgbClr val="5B9BD5"/>
                </a:solidFill>
                <a:latin typeface="Courier New" panose="02070309020205020404" pitchFamily="49" charset="0"/>
              </a:rPr>
              <a:t>			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get 101 which is 'e'</a:t>
            </a:r>
            <a:br>
              <a:rPr lang="en-US" sz="1200" dirty="0">
                <a:solidFill>
                  <a:srgbClr val="5B9BD5"/>
                </a:solidFill>
              </a:rPr>
            </a:b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27 +++++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++..+++.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Likewise for '</a:t>
            </a:r>
            <a:r>
              <a:rPr lang="en-US" sz="1200" dirty="0" err="1">
                <a:solidFill>
                  <a:srgbClr val="5B9BD5"/>
                </a:solidFill>
                <a:latin typeface="Courier New" panose="02070309020205020404" pitchFamily="49" charset="0"/>
              </a:rPr>
              <a:t>llo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' from </a:t>
            </a:r>
            <a:r>
              <a:rPr lang="hu-HU" sz="1200" dirty="0">
                <a:solidFill>
                  <a:srgbClr val="5B9BD5"/>
                </a:solidFill>
                <a:latin typeface="Courier New" panose="02070309020205020404" pitchFamily="49" charset="0"/>
              </a:rPr>
              <a:t>			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Cell #3</a:t>
            </a:r>
            <a:br>
              <a:rPr lang="en-US" sz="1200" dirty="0">
                <a:solidFill>
                  <a:srgbClr val="5B9BD5"/>
                </a:solidFill>
              </a:rPr>
            </a:b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28 </a:t>
            </a:r>
            <a:r>
              <a:rPr lang="en-US" sz="1200" b="1" dirty="0">
                <a:solidFill>
                  <a:srgbClr val="5B9BD5"/>
                </a:solidFill>
                <a:latin typeface="Courier New" panose="02070309020205020404" pitchFamily="49" charset="0"/>
              </a:rPr>
              <a:t>&gt;&gt;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         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Cell #5 is 32 for the space</a:t>
            </a:r>
            <a:br>
              <a:rPr lang="en-US" sz="1200" dirty="0">
                <a:solidFill>
                  <a:srgbClr val="5B9BD5"/>
                </a:solidFill>
              </a:rPr>
            </a:b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29 </a:t>
            </a:r>
            <a:r>
              <a:rPr lang="en-US" sz="1200" b="1" dirty="0">
                <a:solidFill>
                  <a:srgbClr val="5B9BD5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-.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         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Subtract 1 from Cell #4 for </a:t>
            </a:r>
            <a:r>
              <a:rPr lang="hu-HU" sz="1200" dirty="0">
                <a:solidFill>
                  <a:srgbClr val="5B9BD5"/>
                </a:solidFill>
                <a:latin typeface="Courier New" panose="02070309020205020404" pitchFamily="49" charset="0"/>
              </a:rPr>
              <a:t>			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87 to give a 'W'</a:t>
            </a:r>
            <a:br>
              <a:rPr lang="en-US" sz="1200" dirty="0">
                <a:solidFill>
                  <a:srgbClr val="5B9BD5"/>
                </a:solidFill>
              </a:rPr>
            </a:b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30 </a:t>
            </a:r>
            <a:r>
              <a:rPr lang="en-US" sz="1200" b="1" dirty="0">
                <a:solidFill>
                  <a:srgbClr val="5B9BD5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          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Cell #3 was set to 'o' from </a:t>
            </a:r>
            <a:r>
              <a:rPr lang="hu-HU" sz="1200" dirty="0">
                <a:solidFill>
                  <a:srgbClr val="5B9BD5"/>
                </a:solidFill>
                <a:latin typeface="Courier New" panose="02070309020205020404" pitchFamily="49" charset="0"/>
              </a:rPr>
              <a:t>			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the end of 'Hello'</a:t>
            </a:r>
            <a:br>
              <a:rPr lang="en-US" sz="1200" dirty="0">
                <a:solidFill>
                  <a:srgbClr val="5B9BD5"/>
                </a:solidFill>
              </a:rPr>
            </a:b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31 +++.-----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-.-----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---.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Cell #3 for '</a:t>
            </a:r>
            <a:r>
              <a:rPr lang="en-US" sz="1200" dirty="0" err="1">
                <a:solidFill>
                  <a:srgbClr val="5B9BD5"/>
                </a:solidFill>
                <a:latin typeface="Courier New" panose="02070309020205020404" pitchFamily="49" charset="0"/>
              </a:rPr>
              <a:t>rl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' and 'd'</a:t>
            </a:r>
            <a:br>
              <a:rPr lang="en-US" sz="1200" dirty="0">
                <a:solidFill>
                  <a:srgbClr val="5B9BD5"/>
                </a:solidFill>
              </a:rPr>
            </a:b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32 </a:t>
            </a:r>
            <a:r>
              <a:rPr lang="en-US" sz="1200" b="1" dirty="0">
                <a:solidFill>
                  <a:srgbClr val="5B9BD5"/>
                </a:solidFill>
                <a:latin typeface="Courier New" panose="02070309020205020404" pitchFamily="49" charset="0"/>
              </a:rPr>
              <a:t>&gt;&gt;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+.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        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Add 1 to Cell #5 gives us </a:t>
            </a:r>
            <a:r>
              <a:rPr lang="hu-HU" sz="1200" dirty="0">
                <a:solidFill>
                  <a:srgbClr val="5B9BD5"/>
                </a:solidFill>
                <a:latin typeface="Courier New" panose="02070309020205020404" pitchFamily="49" charset="0"/>
              </a:rPr>
              <a:t>			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an exclamation point</a:t>
            </a:r>
            <a:br>
              <a:rPr lang="en-US" sz="1200" dirty="0">
                <a:solidFill>
                  <a:srgbClr val="5B9BD5"/>
                </a:solidFill>
              </a:rPr>
            </a:b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33 </a:t>
            </a:r>
            <a:r>
              <a:rPr lang="en-US" sz="1200" b="1" dirty="0">
                <a:solidFill>
                  <a:srgbClr val="5B9BD5"/>
                </a:solidFill>
                <a:latin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++.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        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And finally a newline from </a:t>
            </a:r>
            <a:r>
              <a:rPr lang="hu-HU" sz="1200" dirty="0">
                <a:solidFill>
                  <a:srgbClr val="5B9BD5"/>
                </a:solidFill>
                <a:latin typeface="Courier New" panose="02070309020205020404" pitchFamily="49" charset="0"/>
              </a:rPr>
              <a:t>			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Cell #6</a:t>
            </a:r>
            <a:endParaRPr lang="en-US" sz="1200" dirty="0">
              <a:solidFill>
                <a:srgbClr val="5B9BD5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89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Algoritms – move value to right by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&gt;&gt;[-]&lt;&lt;[-&gt;&gt;+&lt;&lt;]</a:t>
            </a:r>
            <a:endParaRPr lang="hu-HU" b="1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Code:   Pseudo code: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     Move the pointer to cell2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[-]     Set cell2 to 0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     Move the pointer back to cell0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      While cell0 is not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       Subtract 1 from cell0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&gt;&gt;      Move the pointer to cell2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+       Add 1 to cell2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&lt;&lt;      Move the pointer back to cell0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   End while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6311900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hlinkClick r:id="rId2"/>
              </a:rPr>
              <a:t>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7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5B9BD5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2E75B5"/>
      </a:hlink>
      <a:folHlink>
        <a:srgbClr val="2E75B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10658</TotalTime>
  <Words>2764</Words>
  <Application>Microsoft Office PowerPoint</Application>
  <PresentationFormat>Widescreen</PresentationFormat>
  <Paragraphs>450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Office Theme</vt:lpstr>
      <vt:lpstr>Esoteric Programming Languages</vt:lpstr>
      <vt:lpstr>What is an Esoteric programming language?</vt:lpstr>
      <vt:lpstr>Why?</vt:lpstr>
      <vt:lpstr>"A language that doesn't affect the way you think about programming is not worth knowing."</vt:lpstr>
      <vt:lpstr>Minimalism</vt:lpstr>
      <vt:lpstr>brainfuck</vt:lpstr>
      <vt:lpstr>Commands</vt:lpstr>
      <vt:lpstr>Hello world - DEMO</vt:lpstr>
      <vt:lpstr>Algoritms – move value to right by 2</vt:lpstr>
      <vt:lpstr>Constants - 93</vt:lpstr>
      <vt:lpstr>Themed</vt:lpstr>
      <vt:lpstr>Chef</vt:lpstr>
      <vt:lpstr>Hello World Souffle. A ton of food for a brute.</vt:lpstr>
      <vt:lpstr>The cake is a lie</vt:lpstr>
      <vt:lpstr>Shakespear</vt:lpstr>
      <vt:lpstr>The Infamous Hello World Program.</vt:lpstr>
      <vt:lpstr>Act I: Hamlet's insults and flattery.  Scene I: The insulting of Romeo.</vt:lpstr>
      <vt:lpstr>New concept</vt:lpstr>
      <vt:lpstr>Piet</vt:lpstr>
      <vt:lpstr>PowerPoint Presentation</vt:lpstr>
      <vt:lpstr>Colors and commands</vt:lpstr>
      <vt:lpstr>Direction pointer, codel chooser</vt:lpstr>
      <vt:lpstr>Piet</vt:lpstr>
      <vt:lpstr>Termination</vt:lpstr>
      <vt:lpstr>If</vt:lpstr>
      <vt:lpstr>Brainfuck interpreter</vt:lpstr>
      <vt:lpstr>Jokes</vt:lpstr>
      <vt:lpstr>INTERCAL</vt:lpstr>
      <vt:lpstr>INTERCAL</vt:lpstr>
      <vt:lpstr>Rockstar</vt:lpstr>
      <vt:lpstr>Hello world</vt:lpstr>
      <vt:lpstr>FizzBuzz</vt:lpstr>
      <vt:lpstr>FizzBuzz</vt:lpstr>
      <vt:lpstr>FizzBuzz</vt:lpstr>
      <vt:lpstr>Obfuscation</vt:lpstr>
      <vt:lpstr>Unreadable</vt:lpstr>
      <vt:lpstr>Malbolge</vt:lpstr>
      <vt:lpstr>Rules of hell</vt:lpstr>
      <vt:lpstr>Instructions of hell</vt:lpstr>
      <vt:lpstr>This is serious stuff… science and all.</vt:lpstr>
      <vt:lpstr>This is serious stuff… better pipeline.</vt:lpstr>
      <vt:lpstr>Conway's Game of Life</vt:lpstr>
      <vt:lpstr>Thanks</vt:lpstr>
    </vt:vector>
  </TitlesOfParts>
  <Company>CAE-Engineering Kft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Balázs Herendi</dc:creator>
  <cp:lastModifiedBy>Balázs Herendi</cp:lastModifiedBy>
  <cp:revision>70</cp:revision>
  <dcterms:created xsi:type="dcterms:W3CDTF">2021-01-18T13:58:56Z</dcterms:created>
  <dcterms:modified xsi:type="dcterms:W3CDTF">2023-09-20T18:38:42Z</dcterms:modified>
</cp:coreProperties>
</file>