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61" r:id="rId10"/>
    <p:sldId id="262" r:id="rId11"/>
    <p:sldId id="265" r:id="rId12"/>
    <p:sldId id="264" r:id="rId13"/>
    <p:sldId id="272" r:id="rId14"/>
    <p:sldId id="273" r:id="rId15"/>
    <p:sldId id="274" r:id="rId16"/>
    <p:sldId id="2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B900-FC62-4844-AE7C-43C4B30110A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0263-0A45-4AE2-8429-8DDF7BE6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wpf.com/blog/2008/03/25/itemscontrol-i-is-for-item-container/" TargetMode="External"/><Relationship Id="rId2" Type="http://schemas.openxmlformats.org/officeDocument/2006/relationships/hyperlink" Target="http://drwpf.com/blog/2008/02/10/itemscontrol-p-is-for-pan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wpf.com/blog/2008/07/20/itemscontrol-g-is-for-generat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hardware" TargetMode="External"/><Relationship Id="rId7" Type="http://schemas.openxmlformats.org/officeDocument/2006/relationships/hyperlink" Target="https://docs.microsoft.com/en-us/dotnet/desktop/wpf/advanced/optimizing-performance-controls" TargetMode="External"/><Relationship Id="rId2" Type="http://schemas.openxmlformats.org/officeDocument/2006/relationships/hyperlink" Target="https://en.wikipedia.org/wiki/Numerony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rtualization" TargetMode="External"/><Relationship Id="rId5" Type="http://schemas.openxmlformats.org/officeDocument/2006/relationships/hyperlink" Target="https://en.wikipedia.org/wiki/Computer_network" TargetMode="External"/><Relationship Id="rId4" Type="http://schemas.openxmlformats.org/officeDocument/2006/relationships/hyperlink" Target="https://en.wikipedia.org/wiki/Data_storage_de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aka abracadabra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UI virtualization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ItemsControl</a:t>
            </a:r>
          </a:p>
          <a:p>
            <a:pPr lvl="1"/>
            <a:r>
              <a:rPr lang="hu-HU" dirty="0" smtClean="0"/>
              <a:t>Holds the Panel and Generator</a:t>
            </a:r>
          </a:p>
          <a:p>
            <a:pPr lvl="1"/>
            <a:r>
              <a:rPr lang="hu-HU" dirty="0" smtClean="0"/>
              <a:t>Handles ItemsSource changes</a:t>
            </a:r>
            <a:endParaRPr lang="hu-HU" dirty="0"/>
          </a:p>
          <a:p>
            <a:r>
              <a:rPr lang="hu-HU" dirty="0" smtClean="0"/>
              <a:t>Panel</a:t>
            </a:r>
          </a:p>
          <a:p>
            <a:pPr lvl="1"/>
            <a:r>
              <a:rPr lang="hu-HU" dirty="0" smtClean="0"/>
              <a:t>Shows containers</a:t>
            </a:r>
          </a:p>
          <a:p>
            <a:pPr lvl="1"/>
            <a:r>
              <a:rPr lang="hu-HU" dirty="0" smtClean="0"/>
              <a:t>Handles the Generator</a:t>
            </a:r>
          </a:p>
          <a:p>
            <a:r>
              <a:rPr lang="hu-HU" dirty="0" smtClean="0"/>
              <a:t>Generator</a:t>
            </a:r>
          </a:p>
          <a:p>
            <a:pPr lvl="1"/>
            <a:r>
              <a:rPr lang="hu-HU" dirty="0" smtClean="0"/>
              <a:t>Realisies / relases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Tree virtualiztaion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Flatten the tree</a:t>
            </a:r>
          </a:p>
          <a:p>
            <a:pPr lvl="1"/>
            <a:r>
              <a:rPr lang="hu-HU" dirty="0" smtClean="0"/>
              <a:t>Simply create an item from all children in the root level with padding on left</a:t>
            </a:r>
          </a:p>
          <a:p>
            <a:endParaRPr lang="hu-HU" dirty="0"/>
          </a:p>
          <a:p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Works on web too</a:t>
            </a:r>
          </a:p>
          <a:p>
            <a:pPr lvl="1"/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With web the image load event can be used for lazy loading the elments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UI virtualizaton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VirtualGrid (Insight)</a:t>
            </a:r>
          </a:p>
          <a:p>
            <a:r>
              <a:rPr lang="hu-HU" dirty="0" smtClean="0"/>
              <a:t>SimpleGrid (IosControlLibrary)</a:t>
            </a:r>
          </a:p>
          <a:p>
            <a:r>
              <a:rPr lang="hu-HU" dirty="0" smtClean="0"/>
              <a:t>OutOfViewVirtualizingStackPanel (SGV)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2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VirtualGrid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UserControl</a:t>
            </a:r>
          </a:p>
          <a:p>
            <a:endParaRPr lang="hu-HU" dirty="0"/>
          </a:p>
          <a:p>
            <a:r>
              <a:rPr lang="hu-HU" dirty="0" smtClean="0"/>
              <a:t>Separate canvas for all features (cells, frozen columns, header...)</a:t>
            </a:r>
          </a:p>
          <a:p>
            <a:r>
              <a:rPr lang="hu-HU" dirty="0"/>
              <a:t>Separate </a:t>
            </a:r>
            <a:r>
              <a:rPr lang="hu-HU" dirty="0" smtClean="0"/>
              <a:t>measure (on background priority)</a:t>
            </a:r>
            <a:endParaRPr lang="hu-HU" dirty="0"/>
          </a:p>
          <a:p>
            <a:r>
              <a:rPr lang="hu-HU" dirty="0" smtClean="0"/>
              <a:t>Multi selection</a:t>
            </a:r>
          </a:p>
          <a:p>
            <a:endParaRPr lang="hu-HU" dirty="0"/>
          </a:p>
          <a:p>
            <a:r>
              <a:rPr lang="hu-HU" dirty="0" smtClean="0"/>
              <a:t>Templating by cell, row, header separatly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SimpleGrid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Control</a:t>
            </a:r>
          </a:p>
          <a:p>
            <a:endParaRPr lang="hu-HU" dirty="0" smtClean="0"/>
          </a:p>
          <a:p>
            <a:r>
              <a:rPr lang="hu-HU" dirty="0" smtClean="0"/>
              <a:t>One canvas</a:t>
            </a:r>
          </a:p>
          <a:p>
            <a:r>
              <a:rPr lang="hu-HU" dirty="0" smtClean="0"/>
              <a:t>All items are recycled</a:t>
            </a:r>
          </a:p>
          <a:p>
            <a:r>
              <a:rPr lang="hu-HU" dirty="0" smtClean="0"/>
              <a:t>Adding new columns with xaml but hardcoding is prefered</a:t>
            </a:r>
          </a:p>
          <a:p>
            <a:r>
              <a:rPr lang="hu-HU" dirty="0" smtClean="0"/>
              <a:t>Most functionality is hardcoded</a:t>
            </a:r>
          </a:p>
          <a:p>
            <a:r>
              <a:rPr lang="hu-HU" dirty="0" smtClean="0"/>
              <a:t>Styling via xaml columns</a:t>
            </a:r>
          </a:p>
          <a:p>
            <a:endParaRPr lang="hu-HU" dirty="0"/>
          </a:p>
          <a:p>
            <a:r>
              <a:rPr lang="hu-HU" dirty="0" smtClean="0"/>
              <a:t>Can support multiselection (currently not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8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OutOfViewVirtualizingStackPanel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Panel</a:t>
            </a:r>
          </a:p>
          <a:p>
            <a:endParaRPr lang="hu-HU" dirty="0"/>
          </a:p>
          <a:p>
            <a:r>
              <a:rPr lang="hu-HU" dirty="0" smtClean="0"/>
              <a:t>Only for vertical lists</a:t>
            </a:r>
          </a:p>
          <a:p>
            <a:r>
              <a:rPr lang="hu-HU" dirty="0" smtClean="0"/>
              <a:t>Virtualization supports multiple level of lists and other viewports</a:t>
            </a:r>
          </a:p>
          <a:p>
            <a:r>
              <a:rPr lang="hu-HU" smtClean="0"/>
              <a:t>It checks that an element can be visible (is in the window viewport)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3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Lazy loading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TabControl</a:t>
            </a:r>
          </a:p>
          <a:p>
            <a:r>
              <a:rPr lang="hu-HU" dirty="0" smtClean="0"/>
              <a:t>LazyContolHelper (Insight)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2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 read more...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https://docs.microsoft.com/en-us/dotnet/desktop/wpf/advanced/optimizing-performance-controls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://drwpf.com/blog/2008/02/10/itemscontrol-p-is-for-panel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en-US" dirty="0">
                <a:hlinkClick r:id="rId3"/>
              </a:rPr>
              <a:t>http://drwpf.com/blog/2008/03/25/itemscontrol-i-is-for-item-container</a:t>
            </a:r>
            <a:r>
              <a:rPr lang="en-US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en-US" dirty="0">
                <a:hlinkClick r:id="rId4"/>
              </a:rPr>
              <a:t>http://drwpf.com/blog/2008/07/20/itemscontrol-g-is-for-generator</a:t>
            </a:r>
            <a:r>
              <a:rPr lang="en-US" dirty="0" smtClean="0">
                <a:hlinkClick r:id="rId4"/>
              </a:rPr>
              <a:t>/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2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</a:t>
            </a:r>
            <a:r>
              <a:rPr lang="hu-HU" dirty="0" smtClean="0"/>
              <a:t>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In computing, </a:t>
            </a:r>
            <a:r>
              <a:rPr lang="en-US" b="1" dirty="0"/>
              <a:t>virtualization</a:t>
            </a:r>
            <a:r>
              <a:rPr lang="en-US" dirty="0"/>
              <a:t> or </a:t>
            </a:r>
            <a:r>
              <a:rPr lang="en-US" b="1" dirty="0" err="1"/>
              <a:t>virtualisation</a:t>
            </a:r>
            <a:r>
              <a:rPr lang="en-US" dirty="0"/>
              <a:t> (sometimes abbreviated </a:t>
            </a:r>
            <a:r>
              <a:rPr lang="en-US" b="1" dirty="0"/>
              <a:t>v12n</a:t>
            </a:r>
            <a:r>
              <a:rPr lang="en-US" dirty="0"/>
              <a:t>, a </a:t>
            </a:r>
            <a:r>
              <a:rPr lang="en-US" dirty="0" err="1">
                <a:hlinkClick r:id="rId2" tooltip="Numeronym"/>
              </a:rPr>
              <a:t>numeronym</a:t>
            </a:r>
            <a:r>
              <a:rPr lang="en-US" dirty="0"/>
              <a:t>) is the act of creating a virtual (rather than actual) version of something, including virtual </a:t>
            </a:r>
            <a:r>
              <a:rPr lang="en-US" dirty="0">
                <a:hlinkClick r:id="rId3" tooltip="Computer hardware"/>
              </a:rPr>
              <a:t>computer hardware</a:t>
            </a:r>
            <a:r>
              <a:rPr lang="en-US" dirty="0"/>
              <a:t> platforms, </a:t>
            </a:r>
            <a:r>
              <a:rPr lang="en-US" dirty="0">
                <a:hlinkClick r:id="rId4" tooltip="Data storage device"/>
              </a:rPr>
              <a:t>storage devices</a:t>
            </a:r>
            <a:r>
              <a:rPr lang="en-US" dirty="0"/>
              <a:t>, and </a:t>
            </a:r>
            <a:r>
              <a:rPr lang="en-US" dirty="0">
                <a:hlinkClick r:id="rId5" tooltip="Computer network"/>
              </a:rPr>
              <a:t>computer network</a:t>
            </a:r>
            <a:r>
              <a:rPr lang="en-US" dirty="0"/>
              <a:t> resources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 algn="just">
              <a:buNone/>
            </a:pPr>
            <a:endParaRPr lang="en-US" sz="1100" dirty="0" smtClean="0"/>
          </a:p>
          <a:p>
            <a:pPr marL="0" indent="0" algn="r">
              <a:buNone/>
            </a:pPr>
            <a:r>
              <a:rPr lang="en-US" sz="1600" dirty="0" smtClean="0">
                <a:hlinkClick r:id="rId6"/>
              </a:rPr>
              <a:t>https://en.wikipedia.org/wiki/Virtualization</a:t>
            </a:r>
            <a:endParaRPr lang="hu-HU" sz="1600" dirty="0" smtClean="0"/>
          </a:p>
          <a:p>
            <a:pPr marL="0" indent="0" algn="just">
              <a:buNone/>
            </a:pPr>
            <a:endParaRPr lang="hu-HU" dirty="0" smtClean="0"/>
          </a:p>
          <a:p>
            <a:pPr marL="0" indent="0" algn="just">
              <a:buNone/>
            </a:pPr>
            <a:r>
              <a:rPr lang="en-US" dirty="0" smtClean="0"/>
              <a:t>UI </a:t>
            </a:r>
            <a:r>
              <a:rPr lang="en-US" dirty="0"/>
              <a:t>Virtualization is an important aspect of list controls. </a:t>
            </a:r>
            <a:r>
              <a:rPr lang="en-US" dirty="0"/>
              <a:t>UI virtualization should not be confused with data virtualization. UI virtualization stores only visible items in memory but in a data-binding scenario stores the entire data structure in memory. </a:t>
            </a:r>
            <a:r>
              <a:rPr lang="en-US" dirty="0"/>
              <a:t>In contrast, data virtualization stores only the data items that are visible on the screen in memory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 algn="just">
              <a:buNone/>
            </a:pPr>
            <a:endParaRPr lang="hu-HU" sz="1100" dirty="0"/>
          </a:p>
          <a:p>
            <a:pPr marL="0" indent="0" algn="r">
              <a:buNone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>
                <a:hlinkClick r:id="rId7"/>
              </a:rPr>
              <a:t>docs.microsoft.com/en-us/dotnet/desktop/wpf/advanced/optimizing-performance-controls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3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Why we need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improve the performance of </a:t>
            </a:r>
            <a:r>
              <a:rPr lang="en-US" dirty="0" smtClean="0"/>
              <a:t>applications</a:t>
            </a:r>
            <a:endParaRPr lang="hu-HU" dirty="0" smtClean="0"/>
          </a:p>
          <a:p>
            <a:r>
              <a:rPr lang="hu-HU" dirty="0" smtClean="0"/>
              <a:t>Memory optimization</a:t>
            </a:r>
          </a:p>
          <a:p>
            <a:r>
              <a:rPr lang="hu-HU" dirty="0" smtClean="0"/>
              <a:t>Rendering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Types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UI</a:t>
            </a:r>
          </a:p>
          <a:p>
            <a:pPr lvl="1"/>
            <a:r>
              <a:rPr lang="hu-HU" dirty="0"/>
              <a:t>Minimize memory allocation</a:t>
            </a:r>
          </a:p>
          <a:p>
            <a:pPr lvl="1"/>
            <a:r>
              <a:rPr lang="hu-HU" dirty="0" smtClean="0"/>
              <a:t>Minimize rendering (show only what is needed)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Data</a:t>
            </a:r>
          </a:p>
          <a:p>
            <a:pPr lvl="1"/>
            <a:r>
              <a:rPr lang="hu-HU" dirty="0"/>
              <a:t>Minimize</a:t>
            </a:r>
            <a:r>
              <a:rPr lang="hu-HU" dirty="0" smtClean="0"/>
              <a:t> memory allocation</a:t>
            </a:r>
          </a:p>
          <a:p>
            <a:pPr lvl="1"/>
            <a:r>
              <a:rPr lang="hu-HU" dirty="0" smtClean="0"/>
              <a:t>Minimize database access (size)</a:t>
            </a:r>
          </a:p>
          <a:p>
            <a:pPr lvl="1"/>
            <a:r>
              <a:rPr lang="hu-HU" dirty="0"/>
              <a:t>Minimize</a:t>
            </a:r>
            <a:r>
              <a:rPr lang="hu-HU" dirty="0" smtClean="0"/>
              <a:t> network load</a:t>
            </a:r>
            <a:endParaRPr lang="en-US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406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List</a:t>
            </a:r>
          </a:p>
          <a:p>
            <a:r>
              <a:rPr lang="hu-HU" dirty="0" smtClean="0"/>
              <a:t>Data grid (fancy list)</a:t>
            </a:r>
          </a:p>
          <a:p>
            <a:r>
              <a:rPr lang="hu-HU" dirty="0" smtClean="0"/>
              <a:t>Tree (hierarchical list)</a:t>
            </a:r>
          </a:p>
          <a:p>
            <a:r>
              <a:rPr lang="hu-HU" dirty="0" smtClean="0"/>
              <a:t>Graph (pointy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0819" y="2135777"/>
            <a:ext cx="3055618" cy="383612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Concepts for virtualiztaion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960" y="3265714"/>
            <a:ext cx="3187337" cy="15762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4959" y="3265714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Viewport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0819" y="2198914"/>
            <a:ext cx="78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551" y="1690688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ExtentHeight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326" y="1690688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ScrollableHeight</a:t>
            </a:r>
            <a:endParaRPr lang="en-US" dirty="0"/>
          </a:p>
        </p:txBody>
      </p:sp>
      <p:sp>
        <p:nvSpPr>
          <p:cNvPr id="15" name="Right Bracket 14"/>
          <p:cNvSpPr/>
          <p:nvPr/>
        </p:nvSpPr>
        <p:spPr>
          <a:xfrm>
            <a:off x="4887268" y="2135777"/>
            <a:ext cx="200297" cy="38361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6469829" y="2135777"/>
            <a:ext cx="200297" cy="11299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6469829" y="4879231"/>
            <a:ext cx="200297" cy="11299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8185214" y="3293836"/>
            <a:ext cx="201140" cy="15481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51673" y="1690688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ViewportHeight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5098" y="1683067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VerticalOffset</a:t>
            </a:r>
            <a:endParaRPr lang="en-US" dirty="0"/>
          </a:p>
        </p:txBody>
      </p:sp>
      <p:sp>
        <p:nvSpPr>
          <p:cNvPr id="22" name="Right Bracket 21"/>
          <p:cNvSpPr/>
          <p:nvPr/>
        </p:nvSpPr>
        <p:spPr>
          <a:xfrm>
            <a:off x="9774155" y="2135777"/>
            <a:ext cx="200297" cy="11299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Concepts for virtualiztaion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CanContentScroll</a:t>
            </a:r>
          </a:p>
          <a:p>
            <a:pPr lvl="1"/>
            <a:r>
              <a:rPr lang="hu-HU" dirty="0" smtClean="0"/>
              <a:t>Physical scrolling / Logical scrolling</a:t>
            </a:r>
          </a:p>
          <a:p>
            <a:r>
              <a:rPr lang="hu-HU" dirty="0" smtClean="0"/>
              <a:t>IsVirtualizing</a:t>
            </a:r>
          </a:p>
          <a:p>
            <a:pPr lvl="1"/>
            <a:r>
              <a:rPr lang="hu-HU" dirty="0" smtClean="0"/>
              <a:t>Should we virtualize</a:t>
            </a:r>
          </a:p>
          <a:p>
            <a:r>
              <a:rPr lang="hu-HU" dirty="0" smtClean="0"/>
              <a:t>Container recycling</a:t>
            </a:r>
          </a:p>
          <a:p>
            <a:pPr lvl="1"/>
            <a:r>
              <a:rPr lang="hu-HU" dirty="0" smtClean="0"/>
              <a:t>Should we reuse the containers</a:t>
            </a:r>
          </a:p>
          <a:p>
            <a:r>
              <a:rPr lang="hu-HU" dirty="0" smtClean="0"/>
              <a:t>Deferred scrolling</a:t>
            </a:r>
          </a:p>
          <a:p>
            <a:pPr lvl="1"/>
            <a:r>
              <a:rPr lang="hu-HU" dirty="0" smtClean="0"/>
              <a:t>Should the control only update when the user relases the scroll</a:t>
            </a:r>
          </a:p>
          <a:p>
            <a:r>
              <a:rPr lang="hu-HU" dirty="0" smtClean="0"/>
              <a:t>Cache</a:t>
            </a:r>
          </a:p>
          <a:p>
            <a:pPr lvl="1"/>
            <a:r>
              <a:rPr lang="hu-HU" dirty="0" smtClean="0"/>
              <a:t>How many items/pixels/pages should be preloaded</a:t>
            </a:r>
          </a:p>
        </p:txBody>
      </p:sp>
    </p:spTree>
    <p:extLst>
      <p:ext uri="{BB962C8B-B14F-4D97-AF65-F5344CB8AC3E}">
        <p14:creationId xmlns:p14="http://schemas.microsoft.com/office/powerpoint/2010/main" val="380459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Price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Control creation</a:t>
            </a:r>
            <a:endParaRPr lang="en-US" dirty="0"/>
          </a:p>
          <a:p>
            <a:r>
              <a:rPr lang="hu-HU" dirty="0" smtClean="0"/>
              <a:t>GC load</a:t>
            </a:r>
          </a:p>
          <a:p>
            <a:r>
              <a:rPr lang="hu-HU" dirty="0" smtClean="0"/>
              <a:t>Storage / loading of additional state (eg. IsExpanded, IsSelected)</a:t>
            </a:r>
          </a:p>
          <a:p>
            <a:r>
              <a:rPr lang="hu-HU" dirty="0" smtClean="0"/>
              <a:t>More complex control logic</a:t>
            </a:r>
          </a:p>
          <a:p>
            <a:pPr lvl="1"/>
            <a:r>
              <a:rPr lang="hu-HU" dirty="0" smtClean="0"/>
              <a:t>What is my desired size?</a:t>
            </a:r>
          </a:p>
        </p:txBody>
      </p:sp>
    </p:spTree>
    <p:extLst>
      <p:ext uri="{BB962C8B-B14F-4D97-AF65-F5344CB8AC3E}">
        <p14:creationId xmlns:p14="http://schemas.microsoft.com/office/powerpoint/2010/main" val="231627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Pagination</a:t>
            </a:r>
          </a:p>
          <a:p>
            <a:r>
              <a:rPr lang="hu-HU" dirty="0" smtClean="0"/>
              <a:t>Batch loading</a:t>
            </a:r>
          </a:p>
          <a:p>
            <a:pPr lvl="1"/>
            <a:r>
              <a:rPr lang="hu-HU" dirty="0" smtClean="0"/>
              <a:t>Preloading</a:t>
            </a:r>
          </a:p>
          <a:p>
            <a:pPr lvl="1"/>
            <a:r>
              <a:rPr lang="hu-HU" dirty="0" smtClean="0"/>
              <a:t>Continuous loading</a:t>
            </a:r>
          </a:p>
          <a:p>
            <a:pPr lvl="1"/>
            <a:endParaRPr lang="hu-HU" dirty="0"/>
          </a:p>
          <a:p>
            <a:r>
              <a:rPr lang="hu-HU" dirty="0" smtClean="0"/>
              <a:t>Typical solution</a:t>
            </a:r>
            <a:endParaRPr lang="hu-HU" dirty="0"/>
          </a:p>
          <a:p>
            <a:pPr lvl="1"/>
            <a:r>
              <a:rPr lang="hu-HU" dirty="0" smtClean="0"/>
              <a:t>Load the first batch and return it with the number of total items</a:t>
            </a:r>
          </a:p>
          <a:p>
            <a:pPr lvl="1"/>
            <a:r>
              <a:rPr lang="hu-HU" dirty="0" smtClean="0"/>
              <a:t>Batch size should be calculated on viewport (1) + cache (2)</a:t>
            </a:r>
          </a:p>
          <a:p>
            <a:pPr lvl="1"/>
            <a:r>
              <a:rPr lang="hu-HU" dirty="0" smtClean="0"/>
              <a:t>If we reach the cache trigger (eg. ½ of cache) get the next batch</a:t>
            </a:r>
          </a:p>
          <a:p>
            <a:pPr lvl="1"/>
            <a:r>
              <a:rPr lang="hu-HU" dirty="0" smtClean="0"/>
              <a:t>If we jump in the data get the needed parts only</a:t>
            </a:r>
          </a:p>
        </p:txBody>
      </p:sp>
    </p:spTree>
    <p:extLst>
      <p:ext uri="{BB962C8B-B14F-4D97-AF65-F5344CB8AC3E}">
        <p14:creationId xmlns:p14="http://schemas.microsoft.com/office/powerpoint/2010/main" val="60981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BDD7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5B9B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D65B22546F7458904138D5AAED082" ma:contentTypeVersion="9" ma:contentTypeDescription="Create a new document." ma:contentTypeScope="" ma:versionID="ad23a8b3721c61b378fb550be6f9c0b6">
  <xsd:schema xmlns:xsd="http://www.w3.org/2001/XMLSchema" xmlns:xs="http://www.w3.org/2001/XMLSchema" xmlns:p="http://schemas.microsoft.com/office/2006/metadata/properties" xmlns:ns2="f9ca9501-ec69-4fcd-8a66-592acac59517" xmlns:ns3="f63e7eb2-3133-4f93-ab63-452b89bd8ca3" targetNamespace="http://schemas.microsoft.com/office/2006/metadata/properties" ma:root="true" ma:fieldsID="c679854164e9cabfda4e2cf924942ec3" ns2:_="" ns3:_="">
    <xsd:import namespace="f9ca9501-ec69-4fcd-8a66-592acac59517"/>
    <xsd:import namespace="f63e7eb2-3133-4f93-ab63-452b89bd8c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a9501-ec69-4fcd-8a66-592acac59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e7eb2-3133-4f93-ab63-452b89bd8c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8630C-5E4F-4D85-9738-8F2C1190B601}"/>
</file>

<file path=customXml/itemProps2.xml><?xml version="1.0" encoding="utf-8"?>
<ds:datastoreItem xmlns:ds="http://schemas.openxmlformats.org/officeDocument/2006/customXml" ds:itemID="{AEA8BCA9-41FE-4590-84B2-9611F6599073}"/>
</file>

<file path=customXml/itemProps3.xml><?xml version="1.0" encoding="utf-8"?>
<ds:datastoreItem xmlns:ds="http://schemas.openxmlformats.org/officeDocument/2006/customXml" ds:itemID="{EAF05E7A-282E-4C70-83D9-673BF9D4A45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533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Virtualization</vt:lpstr>
      <vt:lpstr>What is virtualization?</vt:lpstr>
      <vt:lpstr>Why we need virtualization?</vt:lpstr>
      <vt:lpstr>Types of virtualization</vt:lpstr>
      <vt:lpstr>Scenarios</vt:lpstr>
      <vt:lpstr>Concepts for virtualiztaion</vt:lpstr>
      <vt:lpstr>Concepts for virtualiztaion</vt:lpstr>
      <vt:lpstr>Price of virtualization</vt:lpstr>
      <vt:lpstr>Data virtualization</vt:lpstr>
      <vt:lpstr>UI virtualization</vt:lpstr>
      <vt:lpstr>Tree virtualiztaion</vt:lpstr>
      <vt:lpstr>UI virtualizaton solutions</vt:lpstr>
      <vt:lpstr>VirtualGrid</vt:lpstr>
      <vt:lpstr>SimpleGrid</vt:lpstr>
      <vt:lpstr>OutOfViewVirtualizingStackPanel</vt:lpstr>
      <vt:lpstr>Lazy loading controls</vt:lpstr>
      <vt:lpstr>To read more...</vt:lpstr>
    </vt:vector>
  </TitlesOfParts>
  <Company>CAE-Engineering Kft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Profiling</dc:title>
  <dc:creator>Balázs Herendi</dc:creator>
  <cp:lastModifiedBy>Balázs Herendi</cp:lastModifiedBy>
  <cp:revision>26</cp:revision>
  <dcterms:created xsi:type="dcterms:W3CDTF">2021-02-15T10:42:04Z</dcterms:created>
  <dcterms:modified xsi:type="dcterms:W3CDTF">2021-04-28T06:40:32Z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0x010100799D65B22546F7458904138D5AAED082</vt:lpwstr>
  </property>
</Properties>
</file>