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76" r:id="rId3"/>
    <p:sldId id="257" r:id="rId4"/>
    <p:sldId id="258" r:id="rId5"/>
    <p:sldId id="301" r:id="rId6"/>
    <p:sldId id="277" r:id="rId7"/>
    <p:sldId id="284" r:id="rId8"/>
    <p:sldId id="285" r:id="rId9"/>
    <p:sldId id="280" r:id="rId10"/>
    <p:sldId id="282" r:id="rId11"/>
    <p:sldId id="283" r:id="rId12"/>
    <p:sldId id="287" r:id="rId13"/>
    <p:sldId id="286" r:id="rId14"/>
    <p:sldId id="288" r:id="rId15"/>
    <p:sldId id="302" r:id="rId16"/>
    <p:sldId id="290" r:id="rId17"/>
    <p:sldId id="303" r:id="rId18"/>
    <p:sldId id="289" r:id="rId19"/>
    <p:sldId id="292" r:id="rId20"/>
    <p:sldId id="291" r:id="rId21"/>
    <p:sldId id="293" r:id="rId22"/>
    <p:sldId id="294" r:id="rId23"/>
    <p:sldId id="296" r:id="rId24"/>
    <p:sldId id="297" r:id="rId25"/>
    <p:sldId id="304" r:id="rId26"/>
    <p:sldId id="318" r:id="rId27"/>
    <p:sldId id="310" r:id="rId28"/>
    <p:sldId id="308" r:id="rId29"/>
    <p:sldId id="311" r:id="rId30"/>
    <p:sldId id="309" r:id="rId31"/>
    <p:sldId id="306" r:id="rId32"/>
    <p:sldId id="305" r:id="rId33"/>
    <p:sldId id="307" r:id="rId34"/>
    <p:sldId id="312" r:id="rId35"/>
    <p:sldId id="313" r:id="rId36"/>
    <p:sldId id="314" r:id="rId37"/>
    <p:sldId id="315" r:id="rId38"/>
    <p:sldId id="316" r:id="rId39"/>
    <p:sldId id="299" r:id="rId40"/>
    <p:sldId id="300" r:id="rId41"/>
    <p:sldId id="317" r:id="rId42"/>
    <p:sldId id="273" r:id="rId43"/>
    <p:sldId id="275" r:id="rId44"/>
    <p:sldId id="274" r:id="rId45"/>
    <p:sldId id="298" r:id="rId46"/>
    <p:sldId id="295" r:id="rId47"/>
    <p:sldId id="270" r:id="rId48"/>
    <p:sldId id="278" r:id="rId49"/>
    <p:sldId id="271" r:id="rId50"/>
    <p:sldId id="272" r:id="rId51"/>
    <p:sldId id="260" r:id="rId52"/>
    <p:sldId id="261" r:id="rId53"/>
    <p:sldId id="25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062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C687-5C01-4CC2-81F1-F68C6E8C2DB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502A-8146-447A-A105-EF92AC9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Почти вся документация уже устарела (2015 год, </a:t>
            </a:r>
            <a:r>
              <a:rPr lang="en-US" dirty="0"/>
              <a:t>Roslyn 1.0)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Информации очень мало, почти все примеры очень простые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502A-8146-447A-A105-EF92AC9F6F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D068-AA4D-4F61-A676-30787A9C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5E0C-D847-4E03-9BE2-C951E3BE2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5E55-564F-4749-9C11-BC54ECB6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642F-5367-4DDC-A459-8921AC98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04AF-43CA-4212-B93F-E063D32D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1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4BFB-599C-4495-9339-AF7AA292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41C1A-6019-4A1B-9199-117C4921B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365F-E6E8-4B63-B987-736FD6DF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F895-D0A2-4A27-96B8-75AFB0AC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E8F90-9A54-499D-B201-0812AF0F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96FDC-E342-42D2-90EF-22F46254C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167FF-0539-4604-8AEA-F6602D23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53A6-70EB-4BEE-9EB0-4E731393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58B1-D8F2-447B-99D9-A4F01FA6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658B-C431-4124-ADE0-033FCE46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BA09-6483-4304-A0F4-B441A3B0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3B7E-FBEF-42E7-B965-02ABCA60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19DB-9D91-408A-B311-F250E015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D264-ECB3-445D-8D4B-AAB065F6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EDE1-3CA8-4975-B543-84271BB9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1DD8-EFF3-43E2-AED3-DE335572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72F0-ADB0-4FB0-9A44-428B8BB8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3583E-BF98-4A76-BF19-069C8479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6DD6-01D8-4A2A-98F8-FAF44F15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6733-388F-496A-B343-EA5B6B2D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1573-911E-4C6D-A204-128A9634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5E20-A99A-4991-8121-AD2337B4E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1F415-9594-4C6B-B659-A1F42F37F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CFB8D-F9D9-4881-826A-C6A5A7FA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ED8BE-09D9-4049-AF63-4D2AB45B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D1877-2A06-4DBB-B183-CFDDCE93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0E84-08D7-4178-A1DE-83DF0E1F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02D9C-426A-4502-9195-66528B3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68CDC-EF18-4E1D-848C-82FDD2039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AB49-4627-4889-9AB7-B61E9820C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74376-D042-4B7F-A739-90A8FECDE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31FAB-4888-49AA-83C7-6FDC9AC0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B69C7-E20F-43A9-975D-DAA5971F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4E3B9-7312-4590-8653-DFA4A772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2A69-5B53-4FE1-9880-73FBC7BD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04D8D-A7A2-48CB-BBD3-8EFE17C5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87F38-222C-4949-9442-660A036A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D821B-3C2F-4FE6-9E3C-EFC11412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9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910A-3776-4E33-B1EF-99AFA97A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8451F-E5AF-4F66-926B-3CDF2216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B8BC0-6E41-42EA-9984-AC8F8A19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E510-C8B2-4D8C-ACED-E9A25924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03AB-06D3-4654-97E9-0633375E0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50BCD-BEDF-4863-B2DC-C0BCF70C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62B19-AEB3-4B3C-83F6-0D445ED2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10EC-4FEA-4A2D-A433-8E2F278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E56E1-57DD-4AB2-A323-DD0F9519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0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AA4-A170-4642-926D-A782B8B5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156C9-B20D-4746-80AC-C5B817534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DBCCC-AE51-429E-8DBF-73242D9A6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419BA-087D-41F1-A463-FE27FFCD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2834-A691-4520-99A7-66D28CEE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A8A3-B438-40B5-A7CF-98AACD28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610BD-3D4D-49A1-8835-993D8934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527CA-8628-402D-AA5E-025CCB6BC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F59D-906A-4904-B035-01DEE663D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5123-5BF2-420E-A1E0-14EBE563D9E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CDD6-F5C0-40F8-B562-382022F21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E245-C4BA-4396-94BF-191E30E49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1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visualstudio/using-newtonsoft-json-in-a-visual-studio-extens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fPihrt/Roslynator" TargetMode="External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oslyn-sdk" TargetMode="External"/><Relationship Id="rId5" Type="http://schemas.openxmlformats.org/officeDocument/2006/relationships/hyperlink" Target="https://github.com/Acumatica/Acuminator" TargetMode="External"/><Relationship Id="rId4" Type="http://schemas.openxmlformats.org/officeDocument/2006/relationships/hyperlink" Target="https://github.com/xunit/xunit.analyzer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A345-043E-4A90-9D40-CDB686447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  <a:r>
              <a:rPr lang="ru-RU" dirty="0"/>
              <a:t>: мастерство статического анализа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30811-2865-44D2-9C06-7CFDD214A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7228-9459-473A-AC07-5FBE0E9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Немножко теории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F5B01-A1FE-4CBB-B112-C51207BE4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7966"/>
            <a:ext cx="10515600" cy="2866655"/>
          </a:xfrm>
        </p:spPr>
      </p:pic>
    </p:spTree>
    <p:extLst>
      <p:ext uri="{BB962C8B-B14F-4D97-AF65-F5344CB8AC3E}">
        <p14:creationId xmlns:p14="http://schemas.microsoft.com/office/powerpoint/2010/main" val="307386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7228-9459-473A-AC07-5FBE0E9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Немножко теории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69313F-B9DC-41DC-A531-E7C14E6EF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7966"/>
            <a:ext cx="10515600" cy="2866655"/>
          </a:xfrm>
        </p:spPr>
      </p:pic>
    </p:spTree>
    <p:extLst>
      <p:ext uri="{BB962C8B-B14F-4D97-AF65-F5344CB8AC3E}">
        <p14:creationId xmlns:p14="http://schemas.microsoft.com/office/powerpoint/2010/main" val="55192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4E24-1847-4D90-8BFA-EA289ED4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стоит написать анализатор?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8629-6600-4908-9259-D7C40075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 4 часов до нескольких дней на анализатор</a:t>
            </a:r>
          </a:p>
          <a:p>
            <a:r>
              <a:rPr lang="ru-RU" dirty="0"/>
              <a:t>От 2 часов до нескольких дней на </a:t>
            </a:r>
            <a:r>
              <a:rPr lang="en-US" dirty="0"/>
              <a:t>code fix</a:t>
            </a:r>
            <a:endParaRPr lang="ru-RU" dirty="0"/>
          </a:p>
          <a:p>
            <a:r>
              <a:rPr lang="ru-RU" dirty="0"/>
              <a:t>Значительную долю времени занимает подготовка примеров для  тестов</a:t>
            </a:r>
            <a:endParaRPr lang="en-US" dirty="0"/>
          </a:p>
          <a:p>
            <a:r>
              <a:rPr lang="ru-RU" dirty="0"/>
              <a:t>Большое количество времени занимает внедрение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8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174E-509A-4041-9C13-DE405461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внедрить статический анализ в процесс разработки и тестирования?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7BF9-A4B4-4A2C-8B6E-3BE9BCC3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Статический анализ при написании кода</a:t>
            </a:r>
          </a:p>
          <a:p>
            <a:r>
              <a:rPr lang="ru-RU" dirty="0"/>
              <a:t>Проверка всей кодовой базы во внешнем тесте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1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1269-1B84-432B-B133-17D7D6C4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CAA2-FECA-4E12-BF55-0B04F7F7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code</a:t>
            </a:r>
          </a:p>
          <a:p>
            <a:r>
              <a:rPr lang="en-US" dirty="0"/>
              <a:t>False-positive </a:t>
            </a:r>
            <a:r>
              <a:rPr lang="ru-RU" dirty="0"/>
              <a:t>срабатывания</a:t>
            </a:r>
          </a:p>
          <a:p>
            <a:r>
              <a:rPr lang="ru-RU" dirty="0"/>
              <a:t>Необходимость «выключать» диагностики по требованию</a:t>
            </a:r>
            <a:r>
              <a:rPr lang="en-US" dirty="0"/>
              <a:t> </a:t>
            </a:r>
            <a:r>
              <a:rPr lang="ru-RU" dirty="0"/>
              <a:t>в определённых местах в коде</a:t>
            </a:r>
          </a:p>
          <a:p>
            <a:r>
              <a:rPr lang="ru-RU" dirty="0"/>
              <a:t>Производительность</a:t>
            </a:r>
            <a:r>
              <a:rPr lang="en-US" dirty="0"/>
              <a:t> </a:t>
            </a:r>
            <a:r>
              <a:rPr lang="ru-RU" dirty="0"/>
              <a:t>при прогоне на всей кодовой базе</a:t>
            </a:r>
          </a:p>
          <a:p>
            <a:r>
              <a:rPr lang="ru-RU" dirty="0"/>
              <a:t>Отсутствие хорошей </a:t>
            </a:r>
            <a:r>
              <a:rPr lang="en-US" dirty="0"/>
              <a:t>data flow </a:t>
            </a:r>
            <a:r>
              <a:rPr lang="ru-RU" dirty="0"/>
              <a:t>модели</a:t>
            </a:r>
          </a:p>
          <a:p>
            <a:r>
              <a:rPr lang="ru-RU" dirty="0"/>
              <a:t>Отсутствие рекурсивного анализа вызовов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8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A536-161A-458D-B783-AE119A3E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3D94-8F38-4444-9707-DC9EA53D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подавить диагностики, показывающиеся на уже существующем коде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E090-C6DE-4D44-A054-42F4A55D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DD28-AB08-40FC-95A0-CD365E2D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полностью выключать определённые диагностики</a:t>
            </a:r>
          </a:p>
          <a:p>
            <a:r>
              <a:rPr lang="ru-RU" dirty="0"/>
              <a:t>Можно изменить </a:t>
            </a:r>
            <a:r>
              <a:rPr lang="en-US" dirty="0"/>
              <a:t>severity</a:t>
            </a:r>
            <a:r>
              <a:rPr lang="ru-RU" dirty="0"/>
              <a:t> диагностики</a:t>
            </a:r>
          </a:p>
          <a:p>
            <a:r>
              <a:rPr lang="ru-RU" dirty="0"/>
              <a:t>Невозможно «выключить» диагностику в определённом месте в коде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8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BBC6-811F-4B9C-B9C2-C943201E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76786E-AF3A-4E07-BEA3-21482428B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1010"/>
            <a:ext cx="10515600" cy="18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4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22D-7C7F-497A-B910-76E69113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CEE584-100B-40BB-AB23-C6D632C5C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2171813"/>
            <a:ext cx="104203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4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589A-1778-4D22-8D5C-BE2445C4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4DA7-D478-4CAA-9263-1CE5F2CF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Придётся обновлять всю существующую кодовую базу</a:t>
            </a:r>
          </a:p>
          <a:p>
            <a:r>
              <a:rPr lang="ru-RU" dirty="0"/>
              <a:t>Потеря </a:t>
            </a:r>
            <a:r>
              <a:rPr lang="en-US" dirty="0"/>
              <a:t>history / blame</a:t>
            </a:r>
            <a:endParaRPr lang="ru-RU" dirty="0"/>
          </a:p>
          <a:p>
            <a:r>
              <a:rPr lang="ru-RU" dirty="0"/>
              <a:t>Занимает много места в коде</a:t>
            </a:r>
          </a:p>
          <a:p>
            <a:r>
              <a:rPr lang="ru-RU" dirty="0"/>
              <a:t>Сильно выделяется по форматированию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4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EB1F-698E-43E4-91BC-5C67A7F8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анализ кода – зачем?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929C-9BBF-41B1-9AE8-9EC66A07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2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C3C2-C78E-4C85-9119-5FEF6A02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D12E-100E-4F87-BC9D-9B1B7799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Отдельный файл в проекте</a:t>
            </a:r>
          </a:p>
          <a:p>
            <a:r>
              <a:rPr lang="ru-RU" dirty="0"/>
              <a:t>Содержит список пар вида «диагностика / место в коде»</a:t>
            </a:r>
          </a:p>
          <a:p>
            <a:r>
              <a:rPr lang="ru-RU" dirty="0"/>
              <a:t>Не поддерживается «из коробки», требует реализации с нуля</a:t>
            </a:r>
            <a:endParaRPr lang="en-US" dirty="0"/>
          </a:p>
          <a:p>
            <a:r>
              <a:rPr lang="ru-RU" dirty="0"/>
              <a:t>Не требует изменения существующего кода</a:t>
            </a:r>
          </a:p>
          <a:p>
            <a:r>
              <a:rPr lang="ru-RU" dirty="0"/>
              <a:t>Низкая наглядность (особенно при </a:t>
            </a:r>
            <a:r>
              <a:rPr lang="en-US" dirty="0"/>
              <a:t>code review)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9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C3C2-C78E-4C85-9119-5FEF6A02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Suppression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A1FAC0-8582-403F-ADF6-17F701717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2533"/>
            <a:ext cx="7134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3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C6D0-E6DA-45A7-99A2-E37182F6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F401-E64C-4317-8AF2-065AADF2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FF2A0-4637-4739-848E-B0CDE3DE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00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86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C6D0-E6DA-45A7-99A2-E37182F6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F401-E64C-4317-8AF2-065AADF2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занимают много места в коде</a:t>
            </a:r>
          </a:p>
          <a:p>
            <a:r>
              <a:rPr lang="ru-RU" dirty="0"/>
              <a:t>Не выделяются из общего форматирования</a:t>
            </a:r>
          </a:p>
          <a:p>
            <a:r>
              <a:rPr lang="ru-RU" dirty="0"/>
              <a:t>Высокая наглядность (видны при </a:t>
            </a:r>
            <a:r>
              <a:rPr lang="en-US" dirty="0"/>
              <a:t>code review</a:t>
            </a:r>
            <a:r>
              <a:rPr lang="ru-RU" dirty="0"/>
              <a:t>)</a:t>
            </a:r>
          </a:p>
          <a:p>
            <a:r>
              <a:rPr lang="ru-RU" dirty="0"/>
              <a:t>Не поддерживаются «из коробки», требует реализации с нуля</a:t>
            </a:r>
          </a:p>
          <a:p>
            <a:r>
              <a:rPr lang="ru-RU" dirty="0"/>
              <a:t>Требуют изменения существующей кодовой базы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3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1269-1B84-432B-B133-17D7D6C4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CAA2-FECA-4E12-BF55-0B04F7F7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code</a:t>
            </a:r>
          </a:p>
          <a:p>
            <a:r>
              <a:rPr lang="en-US" dirty="0"/>
              <a:t>False-positive </a:t>
            </a:r>
            <a:r>
              <a:rPr lang="ru-RU" dirty="0"/>
              <a:t>срабатывания</a:t>
            </a:r>
          </a:p>
          <a:p>
            <a:r>
              <a:rPr lang="ru-RU" dirty="0"/>
              <a:t>Необходимость «выключать» диагностики</a:t>
            </a:r>
          </a:p>
          <a:p>
            <a:pPr marL="0" indent="231775">
              <a:buNone/>
            </a:pPr>
            <a:r>
              <a:rPr lang="ru-RU" dirty="0"/>
              <a:t>по требованию</a:t>
            </a:r>
            <a:r>
              <a:rPr lang="en-US" dirty="0"/>
              <a:t> </a:t>
            </a:r>
            <a:r>
              <a:rPr lang="ru-RU" dirty="0"/>
              <a:t>в определённых местах в коде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0CFDE71-871D-4963-81CA-F3648ED1BD5E}"/>
              </a:ext>
            </a:extLst>
          </p:cNvPr>
          <p:cNvSpPr/>
          <p:nvPr/>
        </p:nvSpPr>
        <p:spPr>
          <a:xfrm>
            <a:off x="8512628" y="1825626"/>
            <a:ext cx="370115" cy="87403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59B643B-599B-46D7-9FD9-25F9256D2D9A}"/>
              </a:ext>
            </a:extLst>
          </p:cNvPr>
          <p:cNvSpPr/>
          <p:nvPr/>
        </p:nvSpPr>
        <p:spPr>
          <a:xfrm>
            <a:off x="8512628" y="2834594"/>
            <a:ext cx="370115" cy="93186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A141E9-2011-4AC3-8B96-F51EAE54643E}"/>
              </a:ext>
            </a:extLst>
          </p:cNvPr>
          <p:cNvSpPr txBox="1">
            <a:spLocks/>
          </p:cNvSpPr>
          <p:nvPr/>
        </p:nvSpPr>
        <p:spPr>
          <a:xfrm>
            <a:off x="9107715" y="2041299"/>
            <a:ext cx="2561772" cy="442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Suppression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B5F9D2-2B4A-4CB5-9A43-4D92C2416B0E}"/>
              </a:ext>
            </a:extLst>
          </p:cNvPr>
          <p:cNvSpPr txBox="1">
            <a:spLocks/>
          </p:cNvSpPr>
          <p:nvPr/>
        </p:nvSpPr>
        <p:spPr>
          <a:xfrm>
            <a:off x="9107715" y="3050268"/>
            <a:ext cx="2561772" cy="442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Code Comments</a:t>
            </a:r>
          </a:p>
        </p:txBody>
      </p:sp>
    </p:spTree>
    <p:extLst>
      <p:ext uri="{BB962C8B-B14F-4D97-AF65-F5344CB8AC3E}">
        <p14:creationId xmlns:p14="http://schemas.microsoft.com/office/powerpoint/2010/main" val="258949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65CA-2277-45E2-AD19-DF2979E3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389A-0DD7-4CD7-BAC8-18ADDD58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SuppressionManager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61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69DB-39AF-41BB-8A36-A1B926AE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B45FF-0B98-4BE3-9BB0-B0444ACB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43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B20-0258-4146-A5FD-065DD214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2ED1E5-1B34-47ED-8209-3E5C6AD4F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904"/>
            <a:ext cx="10515600" cy="146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2B2A-AC1C-4ABE-AC9E-80C5F8F3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ReportDiagnosticWithSuppressionCheck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083E4D-758F-4E5B-9821-791E83C23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904" y="1825625"/>
            <a:ext cx="104081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51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DD45-C56F-43D2-B1EA-1CB8F8B8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ReportDiagnosticWithSuppressionCheck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6A4A-348C-4D60-9F41-D43161B2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Проверяет, что текущее место в коде не находится в </a:t>
            </a:r>
            <a:r>
              <a:rPr lang="en-US" dirty="0"/>
              <a:t>suppression </a:t>
            </a:r>
            <a:r>
              <a:rPr lang="ru-RU" dirty="0"/>
              <a:t>файле</a:t>
            </a:r>
          </a:p>
          <a:p>
            <a:r>
              <a:rPr lang="ru-RU" dirty="0"/>
              <a:t>Проверяет, есть ли </a:t>
            </a:r>
            <a:r>
              <a:rPr lang="en-US" dirty="0"/>
              <a:t>suppression code comment </a:t>
            </a:r>
            <a:r>
              <a:rPr lang="ru-RU" dirty="0"/>
              <a:t>над текущей нодой</a:t>
            </a:r>
          </a:p>
          <a:p>
            <a:r>
              <a:rPr lang="ru-RU" dirty="0"/>
              <a:t>Если нет, то вызывает стандартный метод </a:t>
            </a:r>
            <a:r>
              <a:rPr lang="en-US" dirty="0" err="1"/>
              <a:t>ReportDiagnostic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0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989E-154F-4D06-8710-CE82CF72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раньше, тем лучше</a:t>
            </a:r>
            <a:endParaRPr lang="en-US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876BC374-F196-411F-AC49-5E9BE3254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7664245" cy="47862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E36800-5F92-476A-B626-A17B4D2E37E0}"/>
              </a:ext>
            </a:extLst>
          </p:cNvPr>
          <p:cNvSpPr txBox="1"/>
          <p:nvPr/>
        </p:nvSpPr>
        <p:spPr>
          <a:xfrm>
            <a:off x="1128252" y="6233613"/>
            <a:ext cx="21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2013, Ulf Eriksson</a:t>
            </a:r>
          </a:p>
        </p:txBody>
      </p:sp>
    </p:spTree>
    <p:extLst>
      <p:ext uri="{BB962C8B-B14F-4D97-AF65-F5344CB8AC3E}">
        <p14:creationId xmlns:p14="http://schemas.microsoft.com/office/powerpoint/2010/main" val="2927567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84CD-8DDA-42B6-B1AD-5644844E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Suppression File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C38F-ED23-4D1B-8FD7-DBCD29CC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Каждый элемент содержит информацию о трёх вещах:</a:t>
            </a:r>
          </a:p>
          <a:p>
            <a:r>
              <a:rPr lang="en-US" b="1" dirty="0"/>
              <a:t>ID</a:t>
            </a:r>
            <a:r>
              <a:rPr lang="en-US" dirty="0"/>
              <a:t> </a:t>
            </a:r>
            <a:r>
              <a:rPr lang="ru-RU" dirty="0"/>
              <a:t>диагностики</a:t>
            </a:r>
          </a:p>
          <a:p>
            <a:r>
              <a:rPr lang="en-US" b="1" dirty="0"/>
              <a:t>Symbol</a:t>
            </a:r>
            <a:r>
              <a:rPr lang="ru-RU" dirty="0"/>
              <a:t>, где диагностика была найдена</a:t>
            </a:r>
          </a:p>
          <a:p>
            <a:r>
              <a:rPr lang="en-US" b="1" dirty="0" err="1"/>
              <a:t>SyntaxNode</a:t>
            </a:r>
            <a:r>
              <a:rPr lang="en-US" dirty="0"/>
              <a:t>, </a:t>
            </a:r>
            <a:r>
              <a:rPr lang="ru-RU" dirty="0"/>
              <a:t>на которой диагностика была найдена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0F493-4D97-4C0E-BE7A-AD09E4A8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43" y="4001294"/>
            <a:ext cx="7134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170E-8014-44C4-AC38-E1C003E3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Suppression File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1C9A22-006B-408E-BDF1-790F0A50E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7966"/>
            <a:ext cx="10515600" cy="2866655"/>
          </a:xfrm>
        </p:spPr>
      </p:pic>
    </p:spTree>
    <p:extLst>
      <p:ext uri="{BB962C8B-B14F-4D97-AF65-F5344CB8AC3E}">
        <p14:creationId xmlns:p14="http://schemas.microsoft.com/office/powerpoint/2010/main" val="3046319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C3C2-C78E-4C85-9119-5FEF6A02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Suppression File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FA3E35-DFAE-4A37-A763-CE4F6C8DA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3" y="1449541"/>
            <a:ext cx="9233625" cy="5027998"/>
          </a:xfrm>
        </p:spPr>
      </p:pic>
    </p:spTree>
    <p:extLst>
      <p:ext uri="{BB962C8B-B14F-4D97-AF65-F5344CB8AC3E}">
        <p14:creationId xmlns:p14="http://schemas.microsoft.com/office/powerpoint/2010/main" val="3303313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088D-6DAE-4D37-B644-3421A3D3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Suppression File: Workspace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3F83-E3B0-4798-AB2B-62CD75D1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workspace.CurrentSolution.Projects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SelectMany</a:t>
            </a:r>
            <a:r>
              <a:rPr lang="en-US" dirty="0">
                <a:latin typeface="Consolas" panose="020B0609020204030204" pitchFamily="49" charset="0"/>
              </a:rPr>
              <a:t>(p =&gt; </a:t>
            </a:r>
            <a:r>
              <a:rPr lang="en-US" dirty="0" err="1">
                <a:latin typeface="Consolas" panose="020B0609020204030204" pitchFamily="49" charset="0"/>
              </a:rPr>
              <a:t>p.AdditionalDocuments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.Where(d =&gt; </a:t>
            </a:r>
            <a:r>
              <a:rPr lang="en-US" dirty="0" err="1">
                <a:latin typeface="Consolas" panose="020B0609020204030204" pitchFamily="49" charset="0"/>
              </a:rPr>
              <a:t>d.Name.ToLower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.</a:t>
            </a:r>
            <a:r>
              <a:rPr lang="en-US" dirty="0" err="1">
                <a:latin typeface="Consolas" panose="020B0609020204030204" pitchFamily="49" charset="0"/>
              </a:rPr>
              <a:t>EndsWith</a:t>
            </a:r>
            <a:r>
              <a:rPr lang="en-US" dirty="0">
                <a:latin typeface="Consolas" panose="020B0609020204030204" pitchFamily="49" charset="0"/>
              </a:rPr>
              <a:t>(“.</a:t>
            </a:r>
            <a:r>
              <a:rPr lang="en-US" dirty="0" err="1">
                <a:latin typeface="Consolas" panose="020B0609020204030204" pitchFamily="49" charset="0"/>
              </a:rPr>
              <a:t>acuminator</a:t>
            </a:r>
            <a:r>
              <a:rPr lang="en-US" dirty="0">
                <a:latin typeface="Consolas" panose="020B0609020204030204" pitchFamily="49" charset="0"/>
              </a:rPr>
              <a:t>”))</a:t>
            </a:r>
          </a:p>
        </p:txBody>
      </p:sp>
    </p:spTree>
    <p:extLst>
      <p:ext uri="{BB962C8B-B14F-4D97-AF65-F5344CB8AC3E}">
        <p14:creationId xmlns:p14="http://schemas.microsoft.com/office/powerpoint/2010/main" val="3412827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33C9-2CFB-4D0C-8CFF-8119D71D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1E1A-E884-44E0-A355-D020C79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SuppressionManager</a:t>
            </a:r>
            <a:r>
              <a:rPr lang="ru-RU" dirty="0"/>
              <a:t> идёт вверх по дереву от текущей ноды в поисках комментария определённого формата</a:t>
            </a:r>
          </a:p>
          <a:p>
            <a:r>
              <a:rPr lang="ru-RU" dirty="0"/>
              <a:t>Проверяется </a:t>
            </a:r>
            <a:r>
              <a:rPr lang="en-US" dirty="0"/>
              <a:t>trivia</a:t>
            </a:r>
            <a:r>
              <a:rPr lang="ru-RU" dirty="0"/>
              <a:t> каждой ноды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07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8B54-532F-4209-96AB-23F212C4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D02EA5-2354-4A67-8BBB-ED18005AF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7966"/>
            <a:ext cx="10515600" cy="2866655"/>
          </a:xfrm>
        </p:spPr>
      </p:pic>
    </p:spTree>
    <p:extLst>
      <p:ext uri="{BB962C8B-B14F-4D97-AF65-F5344CB8AC3E}">
        <p14:creationId xmlns:p14="http://schemas.microsoft.com/office/powerpoint/2010/main" val="1070184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2675-C04A-42A7-876C-6F5C8DEF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производительностью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7712-9E0B-4EE7-B1E7-7764E790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 анализаторов, проверяющих одни и те же места в коде</a:t>
            </a:r>
          </a:p>
          <a:p>
            <a:r>
              <a:rPr lang="ru-RU" dirty="0"/>
              <a:t>Одна и та же семантическая информация о ваших типах собирается по много раз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76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F4B3-9219-4226-B70F-9AF96A99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Собственные семантические 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5AC7-D3DC-49E1-A96F-6EC625CE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родительский анализатор, который строит семантическую модель определённой сущности</a:t>
            </a:r>
          </a:p>
          <a:p>
            <a:r>
              <a:rPr lang="ru-RU" dirty="0"/>
              <a:t>Запускает несколько дочерних анализаторов, передавая им семантическую модель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40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81C0-3396-4677-A552-F4E2ED6D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</a:t>
            </a:r>
            <a:r>
              <a:rPr lang="en-US" dirty="0"/>
              <a:t>Web API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3BD63-88AC-4387-886D-25F47E4E4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56" y="1825625"/>
            <a:ext cx="8377487" cy="4351338"/>
          </a:xfrm>
        </p:spPr>
      </p:pic>
    </p:spTree>
    <p:extLst>
      <p:ext uri="{BB962C8B-B14F-4D97-AF65-F5344CB8AC3E}">
        <p14:creationId xmlns:p14="http://schemas.microsoft.com/office/powerpoint/2010/main" val="1216235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AAEC-9F2F-45EA-9923-2AE536DA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Рекурсивный анализ кода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57CD-14E3-42CC-9293-DB9D3304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2000" b="1" dirty="0">
                <a:solidFill>
                  <a:srgbClr val="000033">
                    <a:lumMod val="50000"/>
                    <a:lumOff val="50000"/>
                  </a:srgbClr>
                </a:solidFill>
                <a:latin typeface="Consolas" panose="020B0609020204030204" pitchFamily="49" charset="0"/>
              </a:rPr>
              <a:t>public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IHttpActionResult</a:t>
            </a:r>
            <a:r>
              <a:rPr lang="en-US" sz="2000" dirty="0">
                <a:solidFill>
                  <a:srgbClr val="000033">
                    <a:lumMod val="50000"/>
                    <a:lumOff val="5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Post(</a:t>
            </a:r>
            <a:r>
              <a:rPr lang="en-US" sz="2000" b="1" dirty="0">
                <a:solidFill>
                  <a:srgbClr val="000033">
                    <a:lumMod val="50000"/>
                    <a:lumOff val="50000"/>
                  </a:srgb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DoSomething();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return NoContent();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2000" b="1" dirty="0">
                <a:solidFill>
                  <a:srgbClr val="000033">
                    <a:lumMod val="50000"/>
                    <a:lumOff val="50000"/>
                  </a:srgbClr>
                </a:solidFill>
                <a:latin typeface="Consolas" panose="020B0609020204030204" pitchFamily="49" charset="0"/>
              </a:rPr>
              <a:t>private 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33">
                    <a:lumMod val="50000"/>
                    <a:lumOff val="50000"/>
                  </a:srgb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DoSomethingBad();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86D1BA-34E5-4B59-BCF4-97393C592ACD}"/>
              </a:ext>
            </a:extLst>
          </p:cNvPr>
          <p:cNvCxnSpPr>
            <a:cxnSpLocks/>
          </p:cNvCxnSpPr>
          <p:nvPr/>
        </p:nvCxnSpPr>
        <p:spPr>
          <a:xfrm>
            <a:off x="1475194" y="2936420"/>
            <a:ext cx="197194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9AF2-672A-46F1-B789-7FF2B1B6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раньше, тем лучше</a:t>
            </a:r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09D91D-EB12-4745-80B9-CCF94360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6587613" cy="4931299"/>
          </a:xfrm>
        </p:spPr>
      </p:pic>
    </p:spTree>
    <p:extLst>
      <p:ext uri="{BB962C8B-B14F-4D97-AF65-F5344CB8AC3E}">
        <p14:creationId xmlns:p14="http://schemas.microsoft.com/office/powerpoint/2010/main" val="3778002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F5E7-9F92-43F9-A8C6-13328F1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Рекурсивный анализ кода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09AB-B545-400D-8F92-7A847DBE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Недоступен «из коробки», требует самостоятельной реализации</a:t>
            </a:r>
          </a:p>
          <a:p>
            <a:r>
              <a:rPr lang="ru-RU" dirty="0"/>
              <a:t>Сильно ухудшает производительность</a:t>
            </a:r>
          </a:p>
          <a:p>
            <a:r>
              <a:rPr lang="ru-RU" dirty="0"/>
              <a:t>Требуется репортить диагностику на той ноде, с которой начался анализ</a:t>
            </a:r>
          </a:p>
        </p:txBody>
      </p:sp>
    </p:spTree>
    <p:extLst>
      <p:ext uri="{BB962C8B-B14F-4D97-AF65-F5344CB8AC3E}">
        <p14:creationId xmlns:p14="http://schemas.microsoft.com/office/powerpoint/2010/main" val="3200689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9517-CBA8-4E3A-834D-B4D78770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4ACE-622C-4DC1-BDF0-9746E206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Visitor </a:t>
            </a:r>
            <a:r>
              <a:rPr lang="ru-RU" dirty="0"/>
              <a:t>для синтаксического дерева на основе </a:t>
            </a:r>
            <a:r>
              <a:rPr lang="en-US" dirty="0" err="1"/>
              <a:t>CSharpSyntaxWalker</a:t>
            </a:r>
            <a:endParaRPr lang="en-US" dirty="0"/>
          </a:p>
          <a:p>
            <a:r>
              <a:rPr lang="ru-RU" dirty="0"/>
              <a:t>«Заходит» внутрь любых вызовов методов и обращений к свойствам</a:t>
            </a:r>
          </a:p>
          <a:p>
            <a:r>
              <a:rPr lang="ru-RU" dirty="0"/>
              <a:t>Хранит стек посещённых синтаксических нод</a:t>
            </a:r>
          </a:p>
          <a:p>
            <a:r>
              <a:rPr lang="ru-RU" dirty="0"/>
              <a:t>Репортит диагностику не на текущую анализируемую ноду, а на оригинальную, с которой начался анализ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7ACE-1E58-4994-9157-400AB332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</a:t>
            </a:r>
            <a:r>
              <a:rPr lang="en-US" dirty="0"/>
              <a:t>analyzers</a:t>
            </a:r>
            <a:r>
              <a:rPr lang="ru-RU" dirty="0"/>
              <a:t> и </a:t>
            </a:r>
            <a:r>
              <a:rPr lang="en-US" dirty="0"/>
              <a:t>code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DD97-186F-462C-AD9F-FB309CC6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ru-RU" dirty="0"/>
          </a:p>
          <a:p>
            <a:r>
              <a:rPr lang="ru-RU" dirty="0"/>
              <a:t>Стандартный </a:t>
            </a:r>
            <a:r>
              <a:rPr lang="en-US" dirty="0"/>
              <a:t>project</a:t>
            </a:r>
            <a:r>
              <a:rPr lang="ru-RU" dirty="0"/>
              <a:t> </a:t>
            </a:r>
            <a:r>
              <a:rPr lang="en-US" dirty="0"/>
              <a:t>template </a:t>
            </a:r>
            <a:r>
              <a:rPr lang="ru-RU" dirty="0"/>
              <a:t>использует </a:t>
            </a:r>
            <a:r>
              <a:rPr lang="en-US" dirty="0" err="1"/>
              <a:t>MSTest</a:t>
            </a:r>
            <a:endParaRPr lang="ru-RU" dirty="0"/>
          </a:p>
          <a:p>
            <a:r>
              <a:rPr lang="en-US" dirty="0" err="1"/>
              <a:t>xUnit</a:t>
            </a:r>
            <a:r>
              <a:rPr lang="en-US" dirty="0"/>
              <a:t>-based </a:t>
            </a:r>
            <a:r>
              <a:rPr lang="ru-RU" dirty="0"/>
              <a:t>версия тестового фреймворка доступна в </a:t>
            </a:r>
            <a:r>
              <a:rPr lang="en-US" dirty="0"/>
              <a:t>open source</a:t>
            </a:r>
          </a:p>
          <a:p>
            <a:r>
              <a:rPr lang="ru-RU" dirty="0"/>
              <a:t>Тестовый фреймворк:</a:t>
            </a:r>
          </a:p>
          <a:p>
            <a:pPr lvl="1"/>
            <a:r>
              <a:rPr lang="ru-RU" dirty="0"/>
              <a:t>Создаёт новый </a:t>
            </a:r>
            <a:r>
              <a:rPr lang="en-US" dirty="0"/>
              <a:t>VS solution </a:t>
            </a:r>
            <a:r>
              <a:rPr lang="ru-RU" dirty="0"/>
              <a:t>и </a:t>
            </a:r>
            <a:r>
              <a:rPr lang="en-US" dirty="0"/>
              <a:t>project </a:t>
            </a:r>
            <a:r>
              <a:rPr lang="ru-RU" dirty="0"/>
              <a:t>«на лету»</a:t>
            </a:r>
          </a:p>
          <a:p>
            <a:pPr lvl="1"/>
            <a:r>
              <a:rPr lang="ru-RU" dirty="0"/>
              <a:t>Добавляет к нему нужные </a:t>
            </a:r>
            <a:r>
              <a:rPr lang="en-US" dirty="0"/>
              <a:t>references (</a:t>
            </a:r>
            <a:r>
              <a:rPr lang="en-US" dirty="0" err="1"/>
              <a:t>mscorlib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Применяет анализатор и собирает полученные диагностики</a:t>
            </a:r>
          </a:p>
          <a:p>
            <a:pPr lvl="1"/>
            <a:r>
              <a:rPr lang="ru-RU" dirty="0"/>
              <a:t>Применяет к каждой диагностике </a:t>
            </a:r>
            <a:r>
              <a:rPr lang="en-US" dirty="0"/>
              <a:t>code fix </a:t>
            </a:r>
            <a:r>
              <a:rPr lang="ru-RU" dirty="0"/>
              <a:t>и проверяет его</a:t>
            </a:r>
          </a:p>
          <a:p>
            <a:r>
              <a:rPr lang="ru-RU" dirty="0"/>
              <a:t>Большое количество как позитивных, так и негативных тестов</a:t>
            </a:r>
          </a:p>
        </p:txBody>
      </p:sp>
    </p:spTree>
    <p:extLst>
      <p:ext uri="{BB962C8B-B14F-4D97-AF65-F5344CB8AC3E}">
        <p14:creationId xmlns:p14="http://schemas.microsoft.com/office/powerpoint/2010/main" val="1444767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7ACE-1E58-4994-9157-400AB332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</a:t>
            </a:r>
            <a:r>
              <a:rPr lang="en-US" dirty="0"/>
              <a:t>analyzers</a:t>
            </a:r>
            <a:r>
              <a:rPr lang="ru-RU" dirty="0"/>
              <a:t> и </a:t>
            </a:r>
            <a:r>
              <a:rPr lang="en-US" dirty="0"/>
              <a:t>code fixes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A4059B-49A7-4461-AD41-C95CA2CFC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0566"/>
            <a:ext cx="10738026" cy="3101008"/>
          </a:xfrm>
        </p:spPr>
      </p:pic>
    </p:spTree>
    <p:extLst>
      <p:ext uri="{BB962C8B-B14F-4D97-AF65-F5344CB8AC3E}">
        <p14:creationId xmlns:p14="http://schemas.microsoft.com/office/powerpoint/2010/main" val="701315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C0DF-A6B4-48BE-9073-561B3FE6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поставки анализаторов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D868-01BD-4878-AF9E-0DB8FFF9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VSIX (Visual Studio Extension)</a:t>
            </a:r>
            <a:endParaRPr lang="ru-RU" dirty="0"/>
          </a:p>
          <a:p>
            <a:r>
              <a:rPr lang="en-US" dirty="0"/>
              <a:t>NuGet package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67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7633-EAA9-4315-BF90-02EF4B93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с </a:t>
            </a:r>
            <a:r>
              <a:rPr lang="en-US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82A9-B83B-4D57-91D1-CB2EDA07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-</a:t>
            </a:r>
            <a:r>
              <a:rPr lang="ru-RU" dirty="0"/>
              <a:t>тест, запускающий все анализаторы на кодовой базе (</a:t>
            </a:r>
            <a:r>
              <a:rPr lang="en-US" dirty="0" err="1"/>
              <a:t>TheoryAttribute</a:t>
            </a:r>
            <a:r>
              <a:rPr lang="en-US" dirty="0"/>
              <a:t> </a:t>
            </a:r>
            <a:r>
              <a:rPr lang="ru-RU" dirty="0"/>
              <a:t>со списком анализаторов / проектов)</a:t>
            </a:r>
          </a:p>
          <a:p>
            <a:r>
              <a:rPr lang="ru-RU" dirty="0"/>
              <a:t>Консольное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824495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991F-891D-471A-8709-F04F2E0C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анализаторов «извне» </a:t>
            </a:r>
            <a:r>
              <a:rPr lang="en-US" dirty="0"/>
              <a:t>Visual Studio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50AD1F-AD42-4EBF-AD7C-D8865ACE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1856"/>
            <a:ext cx="10193110" cy="3414288"/>
          </a:xfrm>
        </p:spPr>
      </p:pic>
    </p:spTree>
    <p:extLst>
      <p:ext uri="{BB962C8B-B14F-4D97-AF65-F5344CB8AC3E}">
        <p14:creationId xmlns:p14="http://schemas.microsoft.com/office/powerpoint/2010/main" val="4279200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A6FD-18E9-42DA-9EF2-190B7154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камни: версионность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D20F-42E0-40A9-8455-CB46CD53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версия </a:t>
            </a:r>
            <a:r>
              <a:rPr lang="en-US" dirty="0"/>
              <a:t>Roslyn SDK </a:t>
            </a:r>
            <a:r>
              <a:rPr lang="ru-RU" dirty="0"/>
              <a:t>требует определённую минимальную версию </a:t>
            </a:r>
            <a:r>
              <a:rPr lang="en-US" dirty="0"/>
              <a:t>Visual Studio</a:t>
            </a:r>
          </a:p>
          <a:p>
            <a:r>
              <a:rPr lang="ru-RU" dirty="0"/>
              <a:t>Хотите поддерживать несколько версий </a:t>
            </a:r>
            <a:r>
              <a:rPr lang="en-US" dirty="0"/>
              <a:t>Visual Studio? </a:t>
            </a:r>
            <a:r>
              <a:rPr lang="ru-RU" dirty="0"/>
              <a:t>Вы обречены работать со старым </a:t>
            </a:r>
            <a:r>
              <a:rPr lang="en-US" dirty="0"/>
              <a:t>SDK</a:t>
            </a:r>
            <a:endParaRPr lang="ru-RU" dirty="0"/>
          </a:p>
          <a:p>
            <a:r>
              <a:rPr lang="ru-RU" dirty="0"/>
              <a:t>Поставили новые анализаторы в старую версию </a:t>
            </a:r>
            <a:r>
              <a:rPr lang="en-US" dirty="0"/>
              <a:t>Visual Studio? </a:t>
            </a:r>
            <a:r>
              <a:rPr lang="ru-RU" dirty="0"/>
              <a:t>Это не будет работать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44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6564-BA62-4789-A0E8-83A71AB7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камни: версионность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B7331F-B0C7-4203-AC86-8387DD723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18473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326248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2078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Версия </a:t>
                      </a:r>
                      <a:r>
                        <a:rPr lang="en-US" dirty="0"/>
                        <a:t>NuGet-</a:t>
                      </a:r>
                      <a:r>
                        <a:rPr lang="ru-RU" dirty="0"/>
                        <a:t>пакетов </a:t>
                      </a:r>
                      <a:r>
                        <a:rPr lang="en-US" dirty="0"/>
                        <a:t>Roslyn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Версия </a:t>
                      </a:r>
                      <a:r>
                        <a:rPr lang="en-US" dirty="0"/>
                        <a:t>Visual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8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r>
                        <a:rPr lang="en-US" dirty="0"/>
                        <a:t>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8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2017 Update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7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2017 Update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4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8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2017 RTM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2015 Update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7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2015 RTM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233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7790-2A2D-422A-A947-D0768498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камни: </a:t>
            </a:r>
            <a:r>
              <a:rPr lang="en-US" dirty="0"/>
              <a:t>DLL Hell </a:t>
            </a:r>
            <a:r>
              <a:rPr lang="ru-RU" dirty="0"/>
              <a:t>в </a:t>
            </a:r>
            <a:r>
              <a:rPr lang="en-US" dirty="0"/>
              <a:t>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89DA-7570-4ECA-AF04-55E4BC41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ru-RU" dirty="0"/>
              <a:t>использует свой собственный набор популярных </a:t>
            </a:r>
            <a:r>
              <a:rPr lang="en-US" dirty="0"/>
              <a:t>DLL, </a:t>
            </a:r>
            <a:r>
              <a:rPr lang="ru-RU" dirty="0"/>
              <a:t>которые живут в том же</a:t>
            </a:r>
            <a:r>
              <a:rPr lang="en-US" dirty="0"/>
              <a:t> </a:t>
            </a:r>
            <a:r>
              <a:rPr lang="en-US" dirty="0" err="1"/>
              <a:t>AppDomain</a:t>
            </a:r>
            <a:r>
              <a:rPr lang="ru-RU" dirty="0"/>
              <a:t>, что и ваш код</a:t>
            </a:r>
          </a:p>
          <a:p>
            <a:r>
              <a:rPr lang="ru-RU" dirty="0"/>
              <a:t>Нет официального работающего способа для </a:t>
            </a:r>
            <a:r>
              <a:rPr lang="en-US" dirty="0"/>
              <a:t>binding redirects</a:t>
            </a:r>
            <a:endParaRPr lang="ru-RU" dirty="0"/>
          </a:p>
          <a:p>
            <a:r>
              <a:rPr lang="ru-RU" dirty="0"/>
              <a:t>Примеры:</a:t>
            </a:r>
            <a:r>
              <a:rPr lang="en-US" dirty="0"/>
              <a:t> </a:t>
            </a:r>
            <a:r>
              <a:rPr lang="en-US" dirty="0" err="1"/>
              <a:t>Newtonsoft.Json</a:t>
            </a:r>
            <a:r>
              <a:rPr lang="en-US" dirty="0"/>
              <a:t>, </a:t>
            </a:r>
            <a:r>
              <a:rPr lang="en-US" dirty="0" err="1"/>
              <a:t>CommonServiceLocator</a:t>
            </a:r>
            <a:endParaRPr lang="en-US" dirty="0"/>
          </a:p>
          <a:p>
            <a:r>
              <a:rPr lang="en-US" dirty="0">
                <a:hlinkClick r:id="rId2"/>
              </a:rPr>
              <a:t>https://devblogs.microsoft.com/visualstudio/using-newtonsoft-json-in-a-visual-studio-extension/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8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EB1F-698E-43E4-91BC-5C67A7F8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анализ кода – зачем?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929C-9BBF-41B1-9AE8-9EC66A07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 раньше найден баг — тем дешевле</a:t>
            </a:r>
          </a:p>
          <a:p>
            <a:r>
              <a:rPr lang="ru-RU" dirty="0"/>
              <a:t>Ошибки заметны ещё на этапе написания кода в </a:t>
            </a:r>
            <a:r>
              <a:rPr lang="en-US" dirty="0"/>
              <a:t>IDE</a:t>
            </a:r>
          </a:p>
          <a:p>
            <a:r>
              <a:rPr lang="ru-RU" dirty="0"/>
              <a:t>Распознаются сложные паттерны, незаметные человеку</a:t>
            </a:r>
          </a:p>
          <a:p>
            <a:r>
              <a:rPr lang="ru-RU" dirty="0"/>
              <a:t>Анализируется вся кодовая база (полное покрытие кода)</a:t>
            </a:r>
          </a:p>
          <a:p>
            <a:r>
              <a:rPr lang="ru-RU" dirty="0"/>
              <a:t>У статических анализаторов не «замыливается» глаз (типично для ошибок «</a:t>
            </a:r>
            <a:r>
              <a:rPr lang="en-US" dirty="0" err="1"/>
              <a:t>copy&amp;paste</a:t>
            </a:r>
            <a:r>
              <a:rPr lang="ru-RU" dirty="0"/>
              <a:t>»)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59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A6D2-A1B5-42F1-9CC5-5A81195D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камни: </a:t>
            </a:r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3B1B-82EC-4E78-A6FB-A474EFA4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нам здесь </a:t>
            </a:r>
            <a:r>
              <a:rPr lang="en-US" dirty="0"/>
              <a:t>Dependency Injection? </a:t>
            </a:r>
            <a:r>
              <a:rPr lang="ru-RU" dirty="0"/>
              <a:t>Ответ прост: настройки анализатора (динамический уровень </a:t>
            </a:r>
            <a:r>
              <a:rPr lang="en-US" dirty="0"/>
              <a:t>severity</a:t>
            </a:r>
            <a:r>
              <a:rPr lang="ru-RU" dirty="0"/>
              <a:t> и т.п.)</a:t>
            </a:r>
            <a:endParaRPr lang="en-US" dirty="0"/>
          </a:p>
          <a:p>
            <a:r>
              <a:rPr lang="ru-RU" dirty="0"/>
              <a:t>Мы не контролируем создание </a:t>
            </a:r>
            <a:r>
              <a:rPr lang="en-US" dirty="0"/>
              <a:t>analyzer </a:t>
            </a:r>
            <a:r>
              <a:rPr lang="ru-RU" dirty="0"/>
              <a:t>и </a:t>
            </a:r>
            <a:r>
              <a:rPr lang="en-US" dirty="0"/>
              <a:t>code fix</a:t>
            </a:r>
            <a:endParaRPr lang="ru-RU" dirty="0"/>
          </a:p>
          <a:p>
            <a:r>
              <a:rPr lang="en-US" dirty="0" err="1"/>
              <a:t>CommonServiceLocator</a:t>
            </a:r>
            <a:r>
              <a:rPr lang="en-US" dirty="0"/>
              <a:t> + popular DI framework</a:t>
            </a:r>
            <a:r>
              <a:rPr lang="ru-RU" dirty="0"/>
              <a:t> </a:t>
            </a:r>
            <a:r>
              <a:rPr lang="en-US" dirty="0"/>
              <a:t>= DLL Hell</a:t>
            </a:r>
          </a:p>
          <a:p>
            <a:r>
              <a:rPr lang="en-US" dirty="0"/>
              <a:t>Custom Service Locator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12E2-8127-4720-B0BB-D979BE1A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можно делать с помощью </a:t>
            </a:r>
            <a:r>
              <a:rPr lang="en-US" dirty="0"/>
              <a:t>Roslyn?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260A-F254-4F1D-8C42-E9F2D06F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Рефакторинги</a:t>
            </a:r>
          </a:p>
          <a:p>
            <a:r>
              <a:rPr lang="ru-RU" dirty="0"/>
              <a:t>Массовое изменение кода в случае обновления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Расширения </a:t>
            </a:r>
            <a:r>
              <a:rPr lang="en-US" dirty="0"/>
              <a:t>IntelliSense</a:t>
            </a:r>
            <a:r>
              <a:rPr lang="ru-RU" dirty="0"/>
              <a:t> (например, для </a:t>
            </a:r>
            <a:r>
              <a:rPr lang="en-US" dirty="0"/>
              <a:t>DSL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Подсветка синтаксиса</a:t>
            </a:r>
          </a:p>
          <a:p>
            <a:r>
              <a:rPr lang="ru-RU" dirty="0"/>
              <a:t>Навигация по коду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86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ECAA-8311-402F-9DC4-9861CEBC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Реализуем свой </a:t>
            </a:r>
            <a:r>
              <a:rPr lang="en-US" dirty="0"/>
              <a:t>IntelliSense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4781-E53E-41C2-85F9-FE340772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IntelliSense for Dapper queries</a:t>
            </a:r>
          </a:p>
        </p:txBody>
      </p:sp>
    </p:spTree>
    <p:extLst>
      <p:ext uri="{BB962C8B-B14F-4D97-AF65-F5344CB8AC3E}">
        <p14:creationId xmlns:p14="http://schemas.microsoft.com/office/powerpoint/2010/main" val="2286029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B05B-A62A-4953-8F8D-ED485BE0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найти информацию?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1F6B-7FC1-4FC6-81F6-67E04FC0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Roslyn Cookbook by Manish </a:t>
            </a:r>
            <a:r>
              <a:rPr lang="en-US" dirty="0" err="1"/>
              <a:t>Vasani</a:t>
            </a:r>
            <a:endParaRPr lang="ru-RU" dirty="0"/>
          </a:p>
          <a:p>
            <a:r>
              <a:rPr lang="en-US" dirty="0"/>
              <a:t>Open-source </a:t>
            </a:r>
            <a:r>
              <a:rPr lang="ru-RU" dirty="0"/>
              <a:t>проекты</a:t>
            </a:r>
          </a:p>
          <a:p>
            <a:pPr lvl="1"/>
            <a:r>
              <a:rPr lang="en-US" dirty="0" err="1"/>
              <a:t>Roslynator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https://github.com/JosefPihrt/Roslynator</a:t>
            </a:r>
            <a:endParaRPr lang="en-US" dirty="0"/>
          </a:p>
          <a:p>
            <a:pPr lvl="1"/>
            <a:r>
              <a:rPr lang="en-US" dirty="0" err="1"/>
              <a:t>xUnit</a:t>
            </a:r>
            <a:r>
              <a:rPr lang="en-US" dirty="0"/>
              <a:t> Analyzers: </a:t>
            </a:r>
            <a:r>
              <a:rPr lang="en-US" dirty="0">
                <a:hlinkClick r:id="rId4"/>
              </a:rPr>
              <a:t>https://github.com/xunit/xunit.analyzers</a:t>
            </a:r>
            <a:endParaRPr lang="ru-RU" dirty="0"/>
          </a:p>
          <a:p>
            <a:pPr lvl="1"/>
            <a:r>
              <a:rPr lang="en-US" dirty="0"/>
              <a:t>Acuminator: </a:t>
            </a:r>
            <a:r>
              <a:rPr lang="en-US" dirty="0">
                <a:hlinkClick r:id="rId5"/>
              </a:rPr>
              <a:t>https://github.com/Acumatica/Acuminator</a:t>
            </a:r>
            <a:endParaRPr lang="en-US" dirty="0"/>
          </a:p>
          <a:p>
            <a:r>
              <a:rPr lang="ru-RU" dirty="0"/>
              <a:t>Исходники </a:t>
            </a:r>
            <a:r>
              <a:rPr lang="en-US" dirty="0"/>
              <a:t>Roslyn: </a:t>
            </a:r>
            <a:r>
              <a:rPr lang="en-US" dirty="0">
                <a:hlinkClick r:id="rId6"/>
              </a:rPr>
              <a:t>https://github.com/dotnet/roslyn-sdk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6DC036-A712-4FF7-BE87-D74E4352C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" t="7645" r="8472" b="8471"/>
          <a:stretch/>
        </p:blipFill>
        <p:spPr bwMode="auto">
          <a:xfrm>
            <a:off x="8869680" y="640080"/>
            <a:ext cx="301752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83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8AD4-33D5-4C67-8118-67C618D8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представители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FA4D-35AB-4C9C-A19E-ED0DCB77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ReSharper</a:t>
            </a:r>
          </a:p>
          <a:p>
            <a:r>
              <a:rPr lang="en-US" dirty="0"/>
              <a:t>PVS-Studio</a:t>
            </a:r>
          </a:p>
          <a:p>
            <a:r>
              <a:rPr lang="en-US" dirty="0" err="1"/>
              <a:t>FxCop</a:t>
            </a:r>
            <a:endParaRPr lang="en-US" dirty="0"/>
          </a:p>
          <a:p>
            <a:r>
              <a:rPr lang="en-US" dirty="0" err="1"/>
              <a:t>Roslynator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7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BE6C-9B23-4E0E-BFDC-BC9A35C6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стоит писать свой собственный анализ кода?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8CBB-8DAF-4326-B8F0-4FB406E0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вас есть свой фреймворк, который используют другие люди</a:t>
            </a:r>
          </a:p>
          <a:p>
            <a:r>
              <a:rPr lang="ru-RU" dirty="0"/>
              <a:t>Вы используете сторонний фреймворк с большим количеством «подводных камней», и устали наступать на грабли</a:t>
            </a:r>
          </a:p>
          <a:p>
            <a:r>
              <a:rPr lang="ru-RU" dirty="0"/>
              <a:t>Есть специфические требования к </a:t>
            </a:r>
            <a:r>
              <a:rPr lang="en-US" dirty="0"/>
              <a:t>code style</a:t>
            </a:r>
            <a:endParaRPr lang="ru-RU" dirty="0"/>
          </a:p>
          <a:p>
            <a:r>
              <a:rPr lang="en-US" dirty="0"/>
              <a:t>Just for fun!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30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1159-F137-403B-9332-5E7BE04A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мы написали свыше 70 анализаторов на Roslyn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666F-2156-4723-8190-00CBF1F0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Огромный фреймворк с большим числом внешних разработчиков</a:t>
            </a:r>
          </a:p>
          <a:p>
            <a:r>
              <a:rPr lang="ru-RU" dirty="0"/>
              <a:t>Много правил, которые невозможно задать на уровне языка</a:t>
            </a:r>
          </a:p>
          <a:p>
            <a:r>
              <a:rPr lang="en-US" dirty="0"/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34021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942B-3C90-4329-BC27-506B0E5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Немножко теории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DBC-FD85-45B6-AEF2-15AEFD5E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Analyzer </a:t>
            </a:r>
            <a:r>
              <a:rPr lang="ru-RU" b="1" dirty="0"/>
              <a:t>(анализатор)</a:t>
            </a:r>
            <a:r>
              <a:rPr lang="ru-RU" dirty="0"/>
              <a:t> — класс, осуществляющий статический анализ кода</a:t>
            </a:r>
          </a:p>
          <a:p>
            <a:r>
              <a:rPr lang="en-US" b="1" dirty="0"/>
              <a:t>Diagnostic (</a:t>
            </a:r>
            <a:r>
              <a:rPr lang="ru-RU" b="1" dirty="0"/>
              <a:t>диагностика)</a:t>
            </a:r>
            <a:r>
              <a:rPr lang="ru-RU" dirty="0"/>
              <a:t> — найденное в коде нарушение вместе с его позицией в документе</a:t>
            </a:r>
          </a:p>
          <a:p>
            <a:r>
              <a:rPr lang="en-US" b="1" dirty="0"/>
              <a:t>Diagnostic Descriptor</a:t>
            </a:r>
            <a:r>
              <a:rPr lang="ru-RU" dirty="0"/>
              <a:t> — объект, описывающий конкретную диагностику</a:t>
            </a:r>
            <a:r>
              <a:rPr lang="en-US" dirty="0"/>
              <a:t>: </a:t>
            </a:r>
            <a:r>
              <a:rPr lang="ru-RU" dirty="0"/>
              <a:t>её идентификатор, </a:t>
            </a:r>
            <a:r>
              <a:rPr lang="en-US" dirty="0"/>
              <a:t>severity (error / warning / info), </a:t>
            </a:r>
            <a:r>
              <a:rPr lang="ru-RU" dirty="0"/>
              <a:t>название и т.п.</a:t>
            </a:r>
            <a:endParaRPr lang="ru-RU" b="1" dirty="0"/>
          </a:p>
          <a:p>
            <a:r>
              <a:rPr lang="en-US" b="1" dirty="0"/>
              <a:t>Code Fix </a:t>
            </a:r>
            <a:r>
              <a:rPr lang="ru-RU" dirty="0"/>
              <a:t>— класс, применяющий к документу исправление для определённых диагностик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231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1102</Words>
  <Application>Microsoft Office PowerPoint</Application>
  <PresentationFormat>Widescreen</PresentationFormat>
  <Paragraphs>204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Office Theme</vt:lpstr>
      <vt:lpstr>Roslyn: мастерство статического анализа</vt:lpstr>
      <vt:lpstr>Статический анализ кода – зачем?</vt:lpstr>
      <vt:lpstr>Чем раньше, тем лучше</vt:lpstr>
      <vt:lpstr>Чем раньше, тем лучше</vt:lpstr>
      <vt:lpstr>Статический анализ кода – зачем?</vt:lpstr>
      <vt:lpstr>Типичные представители</vt:lpstr>
      <vt:lpstr>Когда стоит писать свой собственный анализ кода?</vt:lpstr>
      <vt:lpstr>Зачем мы написали свыше 70 анализаторов на Roslyn </vt:lpstr>
      <vt:lpstr>Немножко теории</vt:lpstr>
      <vt:lpstr>Немножко теории</vt:lpstr>
      <vt:lpstr>Немножко теории</vt:lpstr>
      <vt:lpstr>Сколько стоит написать анализатор?</vt:lpstr>
      <vt:lpstr>Как внедрить статический анализ в процесс разработки и тестирования?</vt:lpstr>
      <vt:lpstr>Сложности</vt:lpstr>
      <vt:lpstr>Legacy Code</vt:lpstr>
      <vt:lpstr>Ruleset</vt:lpstr>
      <vt:lpstr>Ruleset</vt:lpstr>
      <vt:lpstr>Pragma</vt:lpstr>
      <vt:lpstr>Pragma</vt:lpstr>
      <vt:lpstr>Suppression File</vt:lpstr>
      <vt:lpstr>Suppression File</vt:lpstr>
      <vt:lpstr>Code Comments</vt:lpstr>
      <vt:lpstr>Code Comments</vt:lpstr>
      <vt:lpstr>Решение</vt:lpstr>
      <vt:lpstr>Как это работает</vt:lpstr>
      <vt:lpstr>Использование</vt:lpstr>
      <vt:lpstr>Использование</vt:lpstr>
      <vt:lpstr>ReportDiagnosticWithSuppressionCheck</vt:lpstr>
      <vt:lpstr>ReportDiagnosticWithSuppressionCheck</vt:lpstr>
      <vt:lpstr>Suppression File </vt:lpstr>
      <vt:lpstr>Suppression File</vt:lpstr>
      <vt:lpstr>Suppression File</vt:lpstr>
      <vt:lpstr>Suppression File: Workspace API</vt:lpstr>
      <vt:lpstr>Code Comments</vt:lpstr>
      <vt:lpstr>Code Comments</vt:lpstr>
      <vt:lpstr>Проблемы с производительностью</vt:lpstr>
      <vt:lpstr>Собственные семантические модели</vt:lpstr>
      <vt:lpstr>Пример: Web API Controller</vt:lpstr>
      <vt:lpstr>Рекурсивный анализ кода</vt:lpstr>
      <vt:lpstr>Рекурсивный анализ кода</vt:lpstr>
      <vt:lpstr>Как это работает</vt:lpstr>
      <vt:lpstr>Как тестировать analyzers и code fixes</vt:lpstr>
      <vt:lpstr>Как тестировать analyzers и code fixes</vt:lpstr>
      <vt:lpstr>Способы поставки анализаторов</vt:lpstr>
      <vt:lpstr>Интеграция с CI/CD</vt:lpstr>
      <vt:lpstr>Запуск анализаторов «извне» Visual Studio</vt:lpstr>
      <vt:lpstr>Подводные камни: версионность</vt:lpstr>
      <vt:lpstr>Подводные камни: версионность</vt:lpstr>
      <vt:lpstr>Подводные камни: DLL Hell в Visual Studio</vt:lpstr>
      <vt:lpstr>Подводные камни: Dependency Injection</vt:lpstr>
      <vt:lpstr>Что ещё можно делать с помощью Roslyn?</vt:lpstr>
      <vt:lpstr>Реализуем свой IntelliSense</vt:lpstr>
      <vt:lpstr>Где найти информацию?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Roslyn: мастерство статического анализа</dc:title>
  <dc:creator>Vladimir Panchenko</dc:creator>
  <cp:lastModifiedBy>Vladimir Panchenko</cp:lastModifiedBy>
  <cp:revision>173</cp:revision>
  <dcterms:created xsi:type="dcterms:W3CDTF">2019-08-29T09:08:10Z</dcterms:created>
  <dcterms:modified xsi:type="dcterms:W3CDTF">2019-09-10T14:34:49Z</dcterms:modified>
</cp:coreProperties>
</file>