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76" r:id="rId9"/>
    <p:sldId id="277" r:id="rId10"/>
    <p:sldId id="279" r:id="rId11"/>
    <p:sldId id="264" r:id="rId12"/>
    <p:sldId id="282" r:id="rId13"/>
    <p:sldId id="283" r:id="rId14"/>
    <p:sldId id="280" r:id="rId15"/>
    <p:sldId id="273" r:id="rId16"/>
    <p:sldId id="275" r:id="rId17"/>
    <p:sldId id="281" r:id="rId18"/>
    <p:sldId id="284" r:id="rId19"/>
    <p:sldId id="285" r:id="rId20"/>
    <p:sldId id="287" r:id="rId21"/>
    <p:sldId id="286" r:id="rId22"/>
    <p:sldId id="274" r:id="rId23"/>
    <p:sldId id="295" r:id="rId24"/>
    <p:sldId id="288" r:id="rId25"/>
    <p:sldId id="290" r:id="rId26"/>
    <p:sldId id="289" r:id="rId27"/>
    <p:sldId id="292" r:id="rId28"/>
    <p:sldId id="293" r:id="rId29"/>
    <p:sldId id="291" r:id="rId30"/>
    <p:sldId id="294" r:id="rId31"/>
    <p:sldId id="296" r:id="rId32"/>
    <p:sldId id="297" r:id="rId33"/>
    <p:sldId id="299" r:id="rId34"/>
    <p:sldId id="300" r:id="rId35"/>
    <p:sldId id="298" r:id="rId36"/>
    <p:sldId id="270" r:id="rId37"/>
    <p:sldId id="278" r:id="rId38"/>
    <p:sldId id="271" r:id="rId39"/>
    <p:sldId id="272" r:id="rId40"/>
    <p:sldId id="259" r:id="rId41"/>
    <p:sldId id="262" r:id="rId42"/>
    <p:sldId id="260" r:id="rId43"/>
    <p:sldId id="2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723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062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C687-5C01-4CC2-81F1-F68C6E8C2DB0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502A-8146-447A-A105-EF92AC9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Почти вся документация уже устарела (2015 год, </a:t>
            </a:r>
            <a:r>
              <a:rPr lang="en-US" dirty="0"/>
              <a:t>Roslyn 1.0)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Информации очень мало, почти все примеры очень простые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502A-8146-447A-A105-EF92AC9F6F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D068-AA4D-4F61-A676-30787A9C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5E0C-D847-4E03-9BE2-C951E3BE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5E55-564F-4749-9C11-BC54ECB6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642F-5367-4DDC-A459-8921AC98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04AF-43CA-4212-B93F-E063D32D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4BFB-599C-4495-9339-AF7AA292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1C1A-6019-4A1B-9199-117C4921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365F-E6E8-4B63-B987-736FD6DF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F895-D0A2-4A27-96B8-75AFB0AC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8F90-9A54-499D-B201-0812AF0F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96FDC-E342-42D2-90EF-22F46254C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67FF-0539-4604-8AEA-F6602D23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53A6-70EB-4BEE-9EB0-4E731393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58B1-D8F2-447B-99D9-A4F01FA6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658B-C431-4124-ADE0-033FCE4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BA09-6483-4304-A0F4-B441A3B0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3B7E-FBEF-42E7-B965-02ABCA60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19DB-9D91-408A-B311-F250E015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D264-ECB3-445D-8D4B-AAB065F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EDE1-3CA8-4975-B543-84271BB9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1DD8-EFF3-43E2-AED3-DE335572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72F0-ADB0-4FB0-9A44-428B8BB8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583E-BF98-4A76-BF19-069C847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6DD6-01D8-4A2A-98F8-FAF44F15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6733-388F-496A-B343-EA5B6B2D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573-911E-4C6D-A204-128A963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5E20-A99A-4991-8121-AD2337B4E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F415-9594-4C6B-B659-A1F42F37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FB8D-F9D9-4881-826A-C6A5A7FA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D8BE-09D9-4049-AF63-4D2AB45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D1877-2A06-4DBB-B183-CFDDCE93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0E84-08D7-4178-A1DE-83DF0E1F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2D9C-426A-4502-9195-66528B3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68CDC-EF18-4E1D-848C-82FDD203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AB49-4627-4889-9AB7-B61E9820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74376-D042-4B7F-A739-90A8FECDE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1FAB-4888-49AA-83C7-6FDC9AC0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B69C7-E20F-43A9-975D-DAA5971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4E3B9-7312-4590-8653-DFA4A77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2A69-5B53-4FE1-9880-73FBC7BD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4D8D-A7A2-48CB-BBD3-8EFE17C5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87F38-222C-4949-9442-660A036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D821B-3C2F-4FE6-9E3C-EFC11412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910A-3776-4E33-B1EF-99AFA97A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8451F-E5AF-4F66-926B-3CDF2216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B8BC0-6E41-42EA-9984-AC8F8A19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E510-C8B2-4D8C-ACED-E9A2592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03AB-06D3-4654-97E9-0633375E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50BCD-BEDF-4863-B2DC-C0BCF70C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2B19-AEB3-4B3C-83F6-0D445ED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10EC-4FEA-4A2D-A433-8E2F278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56E1-57DD-4AB2-A323-DD0F9519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AA4-A170-4642-926D-A782B8B5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156C9-B20D-4746-80AC-C5B817534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DBCCC-AE51-429E-8DBF-73242D9A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19BA-087D-41F1-A463-FE27FFCD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2834-A691-4520-99A7-66D28CE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A8A3-B438-40B5-A7CF-98AACD28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610BD-3D4D-49A1-8835-993D8934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27CA-8628-402D-AA5E-025CCB6B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F59D-906A-4904-B035-01DEE663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5123-5BF2-420E-A1E0-14EBE563D9E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CDD6-F5C0-40F8-B562-382022F2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E245-C4BA-4396-94BF-191E30E49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BDEF-44F2-4A8D-B5A4-4227C97E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visualstudio/using-newtonsoft-json-in-a-visual-studio-extens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fPihrt/Roslynator" TargetMode="External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oslyn-sdk" TargetMode="External"/><Relationship Id="rId5" Type="http://schemas.openxmlformats.org/officeDocument/2006/relationships/hyperlink" Target="https://github.com/Acumatica/Acuminator" TargetMode="External"/><Relationship Id="rId4" Type="http://schemas.openxmlformats.org/officeDocument/2006/relationships/hyperlink" Target="https://github.com/xunit/xunit.analyzer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A345-043E-4A90-9D40-CDB686447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  <a:r>
              <a:rPr lang="ru-RU" dirty="0"/>
              <a:t>: мастерство статического анализа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30811-2865-44D2-9C06-7CFDD214A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60AB-5E24-453C-A029-52184709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из </a:t>
            </a:r>
            <a:r>
              <a:rPr lang="en-US" dirty="0"/>
              <a:t>Visual Studio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61DED92-6875-40C2-A600-0A491456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5151"/>
            <a:ext cx="6565491" cy="4273071"/>
          </a:xfrm>
        </p:spPr>
      </p:pic>
    </p:spTree>
    <p:extLst>
      <p:ext uri="{BB962C8B-B14F-4D97-AF65-F5344CB8AC3E}">
        <p14:creationId xmlns:p14="http://schemas.microsoft.com/office/powerpoint/2010/main" val="9820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6AB9-DBE5-44FC-8978-5E49D18E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начать?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5199B7-1B3C-4ADB-9616-0ADFD9C81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934"/>
            <a:ext cx="9522542" cy="5317455"/>
          </a:xfrm>
        </p:spPr>
      </p:pic>
    </p:spTree>
    <p:extLst>
      <p:ext uri="{BB962C8B-B14F-4D97-AF65-F5344CB8AC3E}">
        <p14:creationId xmlns:p14="http://schemas.microsoft.com/office/powerpoint/2010/main" val="180630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228-9459-473A-AC07-5FBE0E9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CAB045-0684-4B49-83EB-2D1EA6F8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1757"/>
            <a:ext cx="10515600" cy="2459074"/>
          </a:xfrm>
        </p:spPr>
      </p:pic>
    </p:spTree>
    <p:extLst>
      <p:ext uri="{BB962C8B-B14F-4D97-AF65-F5344CB8AC3E}">
        <p14:creationId xmlns:p14="http://schemas.microsoft.com/office/powerpoint/2010/main" val="307386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7228-9459-473A-AC07-5FBE0E9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CAB045-0684-4B49-83EB-2D1EA6F8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71757"/>
            <a:ext cx="10515598" cy="2459074"/>
          </a:xfrm>
        </p:spPr>
      </p:pic>
    </p:spTree>
    <p:extLst>
      <p:ext uri="{BB962C8B-B14F-4D97-AF65-F5344CB8AC3E}">
        <p14:creationId xmlns:p14="http://schemas.microsoft.com/office/powerpoint/2010/main" val="55192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942B-3C90-4329-BC27-506B0E5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теории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DBC-FD85-45B6-AEF2-15AEFD5E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Analyzer </a:t>
            </a:r>
            <a:r>
              <a:rPr lang="ru-RU" b="1" dirty="0"/>
              <a:t>(анализатор)</a:t>
            </a:r>
            <a:r>
              <a:rPr lang="ru-RU" dirty="0"/>
              <a:t> — класс, осуществляющий статический анализ кода</a:t>
            </a:r>
          </a:p>
          <a:p>
            <a:r>
              <a:rPr lang="en-US" b="1" dirty="0"/>
              <a:t>Diagnostic (</a:t>
            </a:r>
            <a:r>
              <a:rPr lang="ru-RU" b="1" dirty="0"/>
              <a:t>диагностика)</a:t>
            </a:r>
            <a:r>
              <a:rPr lang="ru-RU" dirty="0"/>
              <a:t> — найденное в коде нарушение вместе с его позицией в документе</a:t>
            </a:r>
          </a:p>
          <a:p>
            <a:r>
              <a:rPr lang="en-US" b="1" dirty="0"/>
              <a:t>Diagnostic Descriptor</a:t>
            </a:r>
            <a:r>
              <a:rPr lang="ru-RU" dirty="0"/>
              <a:t> — объект, описывающий конкретную диагностику</a:t>
            </a:r>
            <a:r>
              <a:rPr lang="en-US" dirty="0"/>
              <a:t>: </a:t>
            </a:r>
            <a:r>
              <a:rPr lang="ru-RU" dirty="0"/>
              <a:t>её идентификатор, </a:t>
            </a:r>
            <a:r>
              <a:rPr lang="en-US" dirty="0"/>
              <a:t>severity (error / warning / info), </a:t>
            </a:r>
            <a:r>
              <a:rPr lang="ru-RU" dirty="0"/>
              <a:t>название и т.п.</a:t>
            </a:r>
            <a:endParaRPr lang="ru-RU" b="1" dirty="0"/>
          </a:p>
          <a:p>
            <a:r>
              <a:rPr lang="en-US" b="1" dirty="0"/>
              <a:t>Code Fix </a:t>
            </a:r>
            <a:r>
              <a:rPr lang="ru-RU" dirty="0"/>
              <a:t>— класс, применяющий к документу исправление для определённых диагностик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31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ACE-1E58-4994-9157-400AB33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</a:t>
            </a:r>
            <a:r>
              <a:rPr lang="en-US" dirty="0"/>
              <a:t>analyzers</a:t>
            </a:r>
            <a:r>
              <a:rPr lang="ru-RU" dirty="0"/>
              <a:t> и </a:t>
            </a:r>
            <a:r>
              <a:rPr lang="en-US" dirty="0"/>
              <a:t>code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DD97-186F-462C-AD9F-FB309CC6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ru-RU" dirty="0"/>
          </a:p>
          <a:p>
            <a:r>
              <a:rPr lang="ru-RU" dirty="0"/>
              <a:t>Стандартный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/>
              <a:t>template </a:t>
            </a:r>
            <a:r>
              <a:rPr lang="ru-RU" dirty="0"/>
              <a:t>использует </a:t>
            </a:r>
            <a:r>
              <a:rPr lang="en-US" dirty="0" err="1"/>
              <a:t>MSTest</a:t>
            </a:r>
            <a:endParaRPr lang="ru-RU" dirty="0"/>
          </a:p>
          <a:p>
            <a:r>
              <a:rPr lang="en-US" dirty="0" err="1"/>
              <a:t>xUnit</a:t>
            </a:r>
            <a:r>
              <a:rPr lang="en-US" dirty="0"/>
              <a:t>-based </a:t>
            </a:r>
            <a:r>
              <a:rPr lang="ru-RU" dirty="0"/>
              <a:t>версия тестового фреймворка доступна в </a:t>
            </a:r>
            <a:r>
              <a:rPr lang="en-US" dirty="0"/>
              <a:t>open source</a:t>
            </a:r>
          </a:p>
          <a:p>
            <a:r>
              <a:rPr lang="ru-RU" dirty="0"/>
              <a:t>Тестовый фреймворк:</a:t>
            </a:r>
          </a:p>
          <a:p>
            <a:pPr lvl="1"/>
            <a:r>
              <a:rPr lang="ru-RU" dirty="0"/>
              <a:t>Создаёт новый </a:t>
            </a:r>
            <a:r>
              <a:rPr lang="en-US" dirty="0"/>
              <a:t>VS solution </a:t>
            </a:r>
            <a:r>
              <a:rPr lang="ru-RU" dirty="0"/>
              <a:t>и </a:t>
            </a:r>
            <a:r>
              <a:rPr lang="en-US" dirty="0"/>
              <a:t>project </a:t>
            </a:r>
            <a:r>
              <a:rPr lang="ru-RU" dirty="0"/>
              <a:t>«на лету»</a:t>
            </a:r>
          </a:p>
          <a:p>
            <a:pPr lvl="1"/>
            <a:r>
              <a:rPr lang="ru-RU" dirty="0"/>
              <a:t>Добавляет к нему нужные </a:t>
            </a:r>
            <a:r>
              <a:rPr lang="en-US" dirty="0"/>
              <a:t>references (</a:t>
            </a:r>
            <a:r>
              <a:rPr lang="en-US" dirty="0" err="1"/>
              <a:t>mscorlib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Применяет анализатор и собирает полученные диагностики</a:t>
            </a:r>
          </a:p>
          <a:p>
            <a:pPr lvl="1"/>
            <a:r>
              <a:rPr lang="ru-RU" dirty="0"/>
              <a:t>Применяет к каждой диагностике </a:t>
            </a:r>
            <a:r>
              <a:rPr lang="en-US" dirty="0"/>
              <a:t>code fix </a:t>
            </a:r>
            <a:r>
              <a:rPr lang="ru-RU" dirty="0"/>
              <a:t>и проверяет его</a:t>
            </a:r>
          </a:p>
          <a:p>
            <a:r>
              <a:rPr lang="ru-RU" dirty="0"/>
              <a:t>Большое количество как позитивных, так и негативных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144476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ACE-1E58-4994-9157-400AB33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</a:t>
            </a:r>
            <a:r>
              <a:rPr lang="en-US" dirty="0"/>
              <a:t>analyzers</a:t>
            </a:r>
            <a:r>
              <a:rPr lang="ru-RU" dirty="0"/>
              <a:t> и </a:t>
            </a:r>
            <a:r>
              <a:rPr lang="en-US" dirty="0"/>
              <a:t>code fixes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A4059B-49A7-4461-AD41-C95CA2CFC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566"/>
            <a:ext cx="10738026" cy="3101008"/>
          </a:xfrm>
        </p:spPr>
      </p:pic>
    </p:spTree>
    <p:extLst>
      <p:ext uri="{BB962C8B-B14F-4D97-AF65-F5344CB8AC3E}">
        <p14:creationId xmlns:p14="http://schemas.microsoft.com/office/powerpoint/2010/main" val="70131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A702-495D-45F2-86C1-EFA8A68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WhatTheHeck</a:t>
            </a:r>
            <a:r>
              <a:rPr lang="en-US" dirty="0"/>
              <a:t>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85B6-D392-48AD-8294-47AAE956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BE6C-9B23-4E0E-BFDC-BC9A35C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стоит писать свой собственный анализ кода?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8CBB-8DAF-4326-B8F0-4FB406E0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есть свой фреймворк, который используют другие люди</a:t>
            </a:r>
          </a:p>
          <a:p>
            <a:r>
              <a:rPr lang="ru-RU" dirty="0"/>
              <a:t>Вы используете сторонний фреймворк с большим количеством «подводных камней», и устали наступать на грабли</a:t>
            </a:r>
          </a:p>
          <a:p>
            <a:r>
              <a:rPr lang="ru-RU" dirty="0"/>
              <a:t>Есть специфические требования к </a:t>
            </a:r>
            <a:r>
              <a:rPr lang="en-US"/>
              <a:t>code style</a:t>
            </a:r>
            <a:endParaRPr lang="ru-RU" dirty="0"/>
          </a:p>
          <a:p>
            <a:r>
              <a:rPr lang="en-US" dirty="0"/>
              <a:t>Just for fun!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30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1159-F137-403B-9332-5E7BE04A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мы написали свыше 70 анализаторов на Roslyn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666F-2156-4723-8190-00CBF1F0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Огромный фреймворк с большим числом внешних разработчиков</a:t>
            </a:r>
          </a:p>
          <a:p>
            <a:r>
              <a:rPr lang="ru-RU" dirty="0"/>
              <a:t>Много правил, которые невозможно задать на уровне языка</a:t>
            </a:r>
          </a:p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3402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6F4-3626-4F5A-B528-EA736D6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Каждый разработчик сталкивался с этим…</a:t>
            </a:r>
            <a:endParaRPr lang="en-US" dirty="0"/>
          </a:p>
        </p:txBody>
      </p:sp>
      <p:pic>
        <p:nvPicPr>
          <p:cNvPr id="5" name="Content Placeholder 4" descr="A drawing of a face&#10;&#10;Description automatically generated">
            <a:extLst>
              <a:ext uri="{FF2B5EF4-FFF2-40B4-BE49-F238E27FC236}">
                <a16:creationId xmlns:a16="http://schemas.microsoft.com/office/drawing/2014/main" id="{BBFC36D3-3814-42C7-B761-2C637AB43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37" y="1920875"/>
            <a:ext cx="7328325" cy="4572000"/>
          </a:xfrm>
        </p:spPr>
      </p:pic>
    </p:spTree>
    <p:extLst>
      <p:ext uri="{BB962C8B-B14F-4D97-AF65-F5344CB8AC3E}">
        <p14:creationId xmlns:p14="http://schemas.microsoft.com/office/powerpoint/2010/main" val="286626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E24-1847-4D90-8BFA-EA289ED4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стоит написать анализатор?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8629-6600-4908-9259-D7C4007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 4 часов до нескольких дней на анализатор</a:t>
            </a:r>
          </a:p>
          <a:p>
            <a:r>
              <a:rPr lang="ru-RU" dirty="0"/>
              <a:t>От 2 часов до нескольких дней на </a:t>
            </a:r>
            <a:r>
              <a:rPr lang="en-US" dirty="0"/>
              <a:t>code fix</a:t>
            </a:r>
            <a:endParaRPr lang="ru-RU" dirty="0"/>
          </a:p>
          <a:p>
            <a:r>
              <a:rPr lang="ru-RU" dirty="0"/>
              <a:t>Значительную долю времени занимает подготовка примеров для  тестов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174E-509A-4041-9C13-DE405461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внедрить статический анализ в процесс разработки и тестирования?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7BF9-A4B4-4A2C-8B6E-3BE9BCC3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Статический анализ при написании кода</a:t>
            </a:r>
          </a:p>
          <a:p>
            <a:r>
              <a:rPr lang="ru-RU" dirty="0"/>
              <a:t>Проверка всей кодовой базы во внешнем тесте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C0DF-A6B4-48BE-9073-561B3FE6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поставки анализаторов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868-01BD-4878-AF9E-0DB8FFF9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VSIX (Visual Studio Extension)</a:t>
            </a:r>
            <a:endParaRPr lang="ru-RU" dirty="0"/>
          </a:p>
          <a:p>
            <a:r>
              <a:rPr lang="en-US" dirty="0"/>
              <a:t>NuGet package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991F-891D-471A-8709-F04F2E0C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анализаторов «извне» </a:t>
            </a:r>
            <a:r>
              <a:rPr lang="en-US" dirty="0"/>
              <a:t>Visual Studio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50AD1F-AD42-4EBF-AD7C-D8865ACE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1856"/>
            <a:ext cx="10193110" cy="3414288"/>
          </a:xfrm>
        </p:spPr>
      </p:pic>
    </p:spTree>
    <p:extLst>
      <p:ext uri="{BB962C8B-B14F-4D97-AF65-F5344CB8AC3E}">
        <p14:creationId xmlns:p14="http://schemas.microsoft.com/office/powerpoint/2010/main" val="427920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269-1B84-432B-B133-17D7D6C4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CAA2-FECA-4E12-BF55-0B04F7F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  <a:p>
            <a:r>
              <a:rPr lang="en-US" dirty="0"/>
              <a:t>False-positive </a:t>
            </a:r>
            <a:r>
              <a:rPr lang="ru-RU" dirty="0"/>
              <a:t>срабатывания</a:t>
            </a:r>
          </a:p>
          <a:p>
            <a:r>
              <a:rPr lang="ru-RU" dirty="0"/>
              <a:t>Необходимость «выключать» диагностики по требованию</a:t>
            </a:r>
            <a:r>
              <a:rPr lang="en-US" dirty="0"/>
              <a:t> </a:t>
            </a:r>
            <a:r>
              <a:rPr lang="ru-RU" dirty="0"/>
              <a:t>в определённых местах в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E090-C6DE-4D44-A054-42F4A55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DD28-AB08-40FC-95A0-CD365E2D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полностью выключать определённые диагностики</a:t>
            </a:r>
          </a:p>
          <a:p>
            <a:r>
              <a:rPr lang="ru-RU" dirty="0"/>
              <a:t>Изменение </a:t>
            </a:r>
            <a:r>
              <a:rPr lang="en-US" dirty="0"/>
              <a:t>severity</a:t>
            </a:r>
            <a:endParaRPr lang="ru-RU" dirty="0"/>
          </a:p>
          <a:p>
            <a:r>
              <a:rPr lang="ru-RU" dirty="0"/>
              <a:t>Невозможно «выключить» диагностику в определённом месте в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8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22D-7C7F-497A-B910-76E69113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EE584-100B-40BB-AB23-C6D632C5C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71813"/>
            <a:ext cx="10420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589A-1778-4D22-8D5C-BE2445C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4DA7-D478-4CAA-9263-1CE5F2CF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Придётся обновлять всю существующую кодовую базу</a:t>
            </a:r>
          </a:p>
          <a:p>
            <a:r>
              <a:rPr lang="ru-RU" dirty="0"/>
              <a:t>Потеря </a:t>
            </a:r>
            <a:r>
              <a:rPr lang="en-US" dirty="0"/>
              <a:t>history / blame</a:t>
            </a:r>
            <a:endParaRPr lang="ru-RU" dirty="0"/>
          </a:p>
          <a:p>
            <a:r>
              <a:rPr lang="ru-RU" dirty="0"/>
              <a:t>Занимает много места в коде</a:t>
            </a:r>
          </a:p>
          <a:p>
            <a:r>
              <a:rPr lang="ru-RU" dirty="0"/>
              <a:t>Сильно выделяется по форматированию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4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3C2-C78E-4C85-9119-5FEF6A0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1FAC0-8582-403F-ADF6-17F701717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533"/>
            <a:ext cx="7134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3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C3C2-C78E-4C85-9119-5FEF6A0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D12E-100E-4F87-BC9D-9B1B7799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со списком пар «диагностика / место в коде»</a:t>
            </a:r>
          </a:p>
          <a:p>
            <a:r>
              <a:rPr lang="ru-RU" dirty="0"/>
              <a:t>Не поддерживается «из коробки», требует реализации с нуля</a:t>
            </a:r>
            <a:endParaRPr lang="en-US" dirty="0"/>
          </a:p>
          <a:p>
            <a:r>
              <a:rPr lang="ru-RU" dirty="0"/>
              <a:t>Не требует изменения существующего кода</a:t>
            </a:r>
          </a:p>
          <a:p>
            <a:r>
              <a:rPr lang="ru-RU" dirty="0"/>
              <a:t>Низкая наглядность (особенно при </a:t>
            </a:r>
            <a:r>
              <a:rPr lang="en-US" dirty="0"/>
              <a:t>code review)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6F4-3626-4F5A-B528-EA736D6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Каждый разработчик сталкивался с этим…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C36D3-3814-42C7-B761-2C637AB43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37" y="1945315"/>
            <a:ext cx="7328325" cy="4523120"/>
          </a:xfrm>
        </p:spPr>
      </p:pic>
    </p:spTree>
    <p:extLst>
      <p:ext uri="{BB962C8B-B14F-4D97-AF65-F5344CB8AC3E}">
        <p14:creationId xmlns:p14="http://schemas.microsoft.com/office/powerpoint/2010/main" val="211794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C6D0-E6DA-45A7-99A2-E37182F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F401-E64C-4317-8AF2-065AADF2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F2A0-4637-4739-848E-B0CDE3DE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0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C6D0-E6DA-45A7-99A2-E37182F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F401-E64C-4317-8AF2-065AADF2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занимают много места в коде</a:t>
            </a:r>
          </a:p>
          <a:p>
            <a:r>
              <a:rPr lang="ru-RU" dirty="0"/>
              <a:t>Не выделяются из общего форматирования</a:t>
            </a:r>
          </a:p>
          <a:p>
            <a:r>
              <a:rPr lang="ru-RU" dirty="0"/>
              <a:t>Высокая наглядность (видны при </a:t>
            </a:r>
            <a:r>
              <a:rPr lang="en-US" dirty="0"/>
              <a:t>code review</a:t>
            </a:r>
            <a:r>
              <a:rPr lang="ru-RU" dirty="0"/>
              <a:t>)</a:t>
            </a:r>
          </a:p>
          <a:p>
            <a:r>
              <a:rPr lang="ru-RU" dirty="0"/>
              <a:t>Не поддерживаются «из коробки», требует реализации с нуля</a:t>
            </a:r>
          </a:p>
          <a:p>
            <a:r>
              <a:rPr lang="ru-RU" dirty="0"/>
              <a:t>Требуют изменения существующей кодовой базы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269-1B84-432B-B133-17D7D6C4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CAA2-FECA-4E12-BF55-0B04F7F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  <a:p>
            <a:r>
              <a:rPr lang="en-US" dirty="0"/>
              <a:t>False-positive </a:t>
            </a:r>
            <a:r>
              <a:rPr lang="ru-RU" dirty="0"/>
              <a:t>срабатывания</a:t>
            </a:r>
          </a:p>
          <a:p>
            <a:r>
              <a:rPr lang="ru-RU" dirty="0"/>
              <a:t>Необходимость «выключать» диагностики</a:t>
            </a:r>
          </a:p>
          <a:p>
            <a:pPr marL="0" indent="231775">
              <a:buNone/>
            </a:pPr>
            <a:r>
              <a:rPr lang="ru-RU" dirty="0"/>
              <a:t>по требованию</a:t>
            </a:r>
            <a:r>
              <a:rPr lang="en-US" dirty="0"/>
              <a:t> </a:t>
            </a:r>
            <a:r>
              <a:rPr lang="ru-RU" dirty="0"/>
              <a:t>в определённых местах в коде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0CFDE71-871D-4963-81CA-F3648ED1BD5E}"/>
              </a:ext>
            </a:extLst>
          </p:cNvPr>
          <p:cNvSpPr/>
          <p:nvPr/>
        </p:nvSpPr>
        <p:spPr>
          <a:xfrm>
            <a:off x="8512628" y="1825626"/>
            <a:ext cx="370115" cy="87403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59B643B-599B-46D7-9FD9-25F9256D2D9A}"/>
              </a:ext>
            </a:extLst>
          </p:cNvPr>
          <p:cNvSpPr/>
          <p:nvPr/>
        </p:nvSpPr>
        <p:spPr>
          <a:xfrm>
            <a:off x="8512628" y="2834594"/>
            <a:ext cx="370115" cy="93186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141E9-2011-4AC3-8B96-F51EAE54643E}"/>
              </a:ext>
            </a:extLst>
          </p:cNvPr>
          <p:cNvSpPr txBox="1">
            <a:spLocks/>
          </p:cNvSpPr>
          <p:nvPr/>
        </p:nvSpPr>
        <p:spPr>
          <a:xfrm>
            <a:off x="9107715" y="2041299"/>
            <a:ext cx="2561772" cy="4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Suppression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B5F9D2-2B4A-4CB5-9A43-4D92C2416B0E}"/>
              </a:ext>
            </a:extLst>
          </p:cNvPr>
          <p:cNvSpPr txBox="1">
            <a:spLocks/>
          </p:cNvSpPr>
          <p:nvPr/>
        </p:nvSpPr>
        <p:spPr>
          <a:xfrm>
            <a:off x="9107715" y="3050268"/>
            <a:ext cx="2561772" cy="44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Code Comments</a:t>
            </a:r>
          </a:p>
        </p:txBody>
      </p:sp>
    </p:spTree>
    <p:extLst>
      <p:ext uri="{BB962C8B-B14F-4D97-AF65-F5344CB8AC3E}">
        <p14:creationId xmlns:p14="http://schemas.microsoft.com/office/powerpoint/2010/main" val="258949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AAEC-9F2F-45EA-9923-2AE536DA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анализ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57CD-14E3-42CC-9293-DB9D3304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protected virtual void</a:t>
            </a:r>
            <a:r>
              <a:rPr lang="en-US" sz="1400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DoSomething();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private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33">
                    <a:lumMod val="50000"/>
                    <a:lumOff val="50000"/>
                  </a:srgbClr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DoSomethingBad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0" lvl="0" indent="0" defTabSz="685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9000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86D1BA-34E5-4B59-BCF4-97393C592ACD}"/>
              </a:ext>
            </a:extLst>
          </p:cNvPr>
          <p:cNvCxnSpPr>
            <a:cxnSpLocks/>
          </p:cNvCxnSpPr>
          <p:nvPr/>
        </p:nvCxnSpPr>
        <p:spPr>
          <a:xfrm>
            <a:off x="1315537" y="2667906"/>
            <a:ext cx="135509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7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F5E7-9F92-43F9-A8C6-13328F1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анализ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9AB-B545-400D-8F92-7A847DBE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Недоступен «из коробки», требует самостоятельной реализации</a:t>
            </a:r>
          </a:p>
          <a:p>
            <a:r>
              <a:rPr lang="ru-RU" dirty="0"/>
              <a:t>Сильно ухудшает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9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7633-EAA9-4315-BF90-02EF4B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82A9-B83B-4D57-91D1-CB2EDA07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-</a:t>
            </a:r>
            <a:r>
              <a:rPr lang="ru-RU" dirty="0"/>
              <a:t>тест, запускающий все анализаторы на кодовой базе</a:t>
            </a:r>
          </a:p>
          <a:p>
            <a:r>
              <a:rPr lang="en-US" dirty="0" err="1"/>
              <a:t>TheoryAttribute</a:t>
            </a:r>
            <a:r>
              <a:rPr lang="en-US" dirty="0"/>
              <a:t> </a:t>
            </a:r>
            <a:r>
              <a:rPr lang="ru-RU" dirty="0"/>
              <a:t>со списком анализаторов / проектов</a:t>
            </a:r>
          </a:p>
        </p:txBody>
      </p:sp>
    </p:spTree>
    <p:extLst>
      <p:ext uri="{BB962C8B-B14F-4D97-AF65-F5344CB8AC3E}">
        <p14:creationId xmlns:p14="http://schemas.microsoft.com/office/powerpoint/2010/main" val="1824495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A6FD-18E9-42DA-9EF2-190B7154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версионность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D20F-42E0-40A9-8455-CB46CD53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версия </a:t>
            </a:r>
            <a:r>
              <a:rPr lang="en-US" dirty="0"/>
              <a:t>Roslyn SDK </a:t>
            </a:r>
            <a:r>
              <a:rPr lang="ru-RU" dirty="0"/>
              <a:t>требует определённую минимальную версию </a:t>
            </a:r>
            <a:r>
              <a:rPr lang="en-US" dirty="0"/>
              <a:t>Visual Studio</a:t>
            </a:r>
          </a:p>
          <a:p>
            <a:r>
              <a:rPr lang="ru-RU" dirty="0"/>
              <a:t>Хотите поддерживать несколько версий </a:t>
            </a:r>
            <a:r>
              <a:rPr lang="en-US" dirty="0"/>
              <a:t>Visual Studio? </a:t>
            </a:r>
            <a:r>
              <a:rPr lang="ru-RU" dirty="0"/>
              <a:t>Вы обречены работать со старым </a:t>
            </a:r>
            <a:r>
              <a:rPr lang="en-US" dirty="0"/>
              <a:t>SDK</a:t>
            </a:r>
            <a:endParaRPr lang="ru-RU" dirty="0"/>
          </a:p>
          <a:p>
            <a:r>
              <a:rPr lang="ru-RU" dirty="0"/>
              <a:t>Поставили новые анализаторы в старую версию </a:t>
            </a:r>
            <a:r>
              <a:rPr lang="en-US" dirty="0"/>
              <a:t>Visual Studio? </a:t>
            </a:r>
            <a:r>
              <a:rPr lang="ru-RU" dirty="0"/>
              <a:t>Это не будет работать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44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6564-BA62-4789-A0E8-83A71AB7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версионность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7331F-B0C7-4203-AC86-8387DD723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1847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26248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078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Версия </a:t>
                      </a:r>
                      <a:r>
                        <a:rPr lang="en-US" dirty="0"/>
                        <a:t>NuGet-</a:t>
                      </a:r>
                      <a:r>
                        <a:rPr lang="ru-RU" dirty="0"/>
                        <a:t>пакетов </a:t>
                      </a:r>
                      <a:r>
                        <a:rPr lang="en-US" dirty="0"/>
                        <a:t>Roslyn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Версия </a:t>
                      </a:r>
                      <a:r>
                        <a:rPr lang="en-US" dirty="0"/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8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2017 Update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2017 Update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8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2017 RTM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2015 Update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7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2015 RTM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33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790-2A2D-422A-A947-D076849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</a:t>
            </a:r>
            <a:r>
              <a:rPr lang="en-US" dirty="0"/>
              <a:t>DLL Hell </a:t>
            </a:r>
            <a:r>
              <a:rPr lang="ru-RU" dirty="0"/>
              <a:t>в </a:t>
            </a:r>
            <a:r>
              <a:rPr lang="en-US" dirty="0"/>
              <a:t>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89DA-7570-4ECA-AF04-55E4BC41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ru-RU" dirty="0"/>
              <a:t>использует свой собственный набор популярных </a:t>
            </a:r>
            <a:r>
              <a:rPr lang="en-US" dirty="0"/>
              <a:t>DLL, </a:t>
            </a:r>
            <a:r>
              <a:rPr lang="ru-RU" dirty="0"/>
              <a:t>которые живут в том же</a:t>
            </a:r>
            <a:r>
              <a:rPr lang="en-US" dirty="0"/>
              <a:t> </a:t>
            </a:r>
            <a:r>
              <a:rPr lang="en-US" dirty="0" err="1"/>
              <a:t>AppDomain</a:t>
            </a:r>
            <a:r>
              <a:rPr lang="ru-RU" dirty="0"/>
              <a:t>, что и ваш код</a:t>
            </a:r>
          </a:p>
          <a:p>
            <a:r>
              <a:rPr lang="ru-RU" dirty="0"/>
              <a:t>Нет официального работающего способа для </a:t>
            </a:r>
            <a:r>
              <a:rPr lang="en-US" dirty="0"/>
              <a:t>binding redirects</a:t>
            </a:r>
            <a:endParaRPr lang="ru-RU" dirty="0"/>
          </a:p>
          <a:p>
            <a:r>
              <a:rPr lang="ru-RU" dirty="0"/>
              <a:t>Примеры:</a:t>
            </a:r>
            <a:r>
              <a:rPr lang="en-US" dirty="0"/>
              <a:t> </a:t>
            </a:r>
            <a:r>
              <a:rPr lang="en-US" dirty="0" err="1"/>
              <a:t>Newtonsoft.Json</a:t>
            </a:r>
            <a:r>
              <a:rPr lang="en-US" dirty="0"/>
              <a:t>, </a:t>
            </a:r>
            <a:r>
              <a:rPr lang="en-US" dirty="0" err="1"/>
              <a:t>CommonServiceLocator</a:t>
            </a:r>
            <a:endParaRPr lang="en-US" dirty="0"/>
          </a:p>
          <a:p>
            <a:r>
              <a:rPr lang="en-US" dirty="0">
                <a:hlinkClick r:id="rId2"/>
              </a:rPr>
              <a:t>https://devblogs.microsoft.com/visualstudio/using-newtonsoft-json-in-a-visual-studio-extension/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2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A6D2-A1B5-42F1-9CC5-5A81195D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камни: </a:t>
            </a:r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B1B-82EC-4E78-A6FB-A474EFA4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нам здесь </a:t>
            </a:r>
            <a:r>
              <a:rPr lang="en-US" dirty="0"/>
              <a:t>Dependency Injection? </a:t>
            </a:r>
            <a:r>
              <a:rPr lang="ru-RU" dirty="0"/>
              <a:t>Ответ прост: настройки анализатора (динамический уровень </a:t>
            </a:r>
            <a:r>
              <a:rPr lang="en-US" dirty="0"/>
              <a:t>severity</a:t>
            </a:r>
            <a:r>
              <a:rPr lang="ru-RU" dirty="0"/>
              <a:t> и т.п.)</a:t>
            </a:r>
            <a:endParaRPr lang="en-US" dirty="0"/>
          </a:p>
          <a:p>
            <a:r>
              <a:rPr lang="ru-RU" dirty="0"/>
              <a:t>Мы не контролируем создание </a:t>
            </a:r>
            <a:r>
              <a:rPr lang="en-US" dirty="0"/>
              <a:t>analyzer </a:t>
            </a:r>
            <a:r>
              <a:rPr lang="ru-RU" dirty="0"/>
              <a:t>и </a:t>
            </a:r>
            <a:r>
              <a:rPr lang="en-US" dirty="0"/>
              <a:t>code fix</a:t>
            </a:r>
            <a:endParaRPr lang="ru-RU" dirty="0"/>
          </a:p>
          <a:p>
            <a:r>
              <a:rPr lang="en-US" dirty="0" err="1"/>
              <a:t>CommonServiceLocator</a:t>
            </a:r>
            <a:r>
              <a:rPr lang="en-US" dirty="0"/>
              <a:t> + popular DI framework</a:t>
            </a:r>
            <a:r>
              <a:rPr lang="ru-RU" dirty="0"/>
              <a:t> </a:t>
            </a:r>
            <a:r>
              <a:rPr lang="en-US" dirty="0"/>
              <a:t>= DLL Hell</a:t>
            </a:r>
          </a:p>
          <a:p>
            <a:r>
              <a:rPr lang="en-US" dirty="0"/>
              <a:t>Custom Service Locator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6F4-3626-4F5A-B528-EA736D6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Каждый разработчик сталкивался с этим…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C36D3-3814-42C7-B761-2C637AB43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37" y="1940664"/>
            <a:ext cx="7328325" cy="4532421"/>
          </a:xfrm>
        </p:spPr>
      </p:pic>
    </p:spTree>
    <p:extLst>
      <p:ext uri="{BB962C8B-B14F-4D97-AF65-F5344CB8AC3E}">
        <p14:creationId xmlns:p14="http://schemas.microsoft.com/office/powerpoint/2010/main" val="1645897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05B-A62A-4953-8F8D-ED485BE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информацию?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1F6B-7FC1-4FC6-81F6-67E04FC0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Cookbook by Manish </a:t>
            </a:r>
            <a:r>
              <a:rPr lang="en-US" dirty="0" err="1"/>
              <a:t>Vasani</a:t>
            </a:r>
            <a:endParaRPr lang="ru-RU" dirty="0"/>
          </a:p>
          <a:p>
            <a:r>
              <a:rPr lang="en-US" dirty="0"/>
              <a:t>Open-source </a:t>
            </a:r>
            <a:r>
              <a:rPr lang="ru-RU" dirty="0"/>
              <a:t>проекты</a:t>
            </a:r>
          </a:p>
          <a:p>
            <a:pPr lvl="1"/>
            <a:r>
              <a:rPr lang="en-US" dirty="0" err="1"/>
              <a:t>Roslynator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https://github.com/JosefPihrt/Roslynator</a:t>
            </a:r>
            <a:endParaRPr lang="en-US" dirty="0"/>
          </a:p>
          <a:p>
            <a:pPr lvl="1"/>
            <a:r>
              <a:rPr lang="en-US" dirty="0" err="1"/>
              <a:t>xUnit</a:t>
            </a:r>
            <a:r>
              <a:rPr lang="en-US" dirty="0"/>
              <a:t> Analyzers: </a:t>
            </a:r>
            <a:r>
              <a:rPr lang="en-US" dirty="0">
                <a:hlinkClick r:id="rId4"/>
              </a:rPr>
              <a:t>https://github.com/xunit/xunit.analyzers</a:t>
            </a:r>
            <a:endParaRPr lang="ru-RU" dirty="0"/>
          </a:p>
          <a:p>
            <a:pPr lvl="1"/>
            <a:r>
              <a:rPr lang="en-US" dirty="0"/>
              <a:t>Acuminator: </a:t>
            </a:r>
            <a:r>
              <a:rPr lang="en-US" dirty="0">
                <a:hlinkClick r:id="rId5"/>
              </a:rPr>
              <a:t>https://github.com/Acumatica/Acuminator</a:t>
            </a:r>
            <a:endParaRPr lang="en-US" dirty="0"/>
          </a:p>
          <a:p>
            <a:r>
              <a:rPr lang="ru-RU" dirty="0"/>
              <a:t>Исходники </a:t>
            </a:r>
            <a:r>
              <a:rPr lang="en-US" dirty="0"/>
              <a:t>Roslyn: </a:t>
            </a:r>
            <a:r>
              <a:rPr lang="en-US" dirty="0">
                <a:hlinkClick r:id="rId6"/>
              </a:rPr>
              <a:t>https://github.com/dotnet/roslyn-sdk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6DC036-A712-4FF7-BE87-D74E4352C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7645" r="8472" b="8471"/>
          <a:stretch/>
        </p:blipFill>
        <p:spPr bwMode="auto">
          <a:xfrm>
            <a:off x="8869680" y="640080"/>
            <a:ext cx="301752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832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4041-32A2-4032-A27B-573C12D6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«под капотом»?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90C1-F95C-452A-A1D2-42E7BF49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structures</a:t>
            </a:r>
          </a:p>
          <a:p>
            <a:r>
              <a:rPr lang="en-US" dirty="0"/>
              <a:t>Red-green trees</a:t>
            </a:r>
          </a:p>
        </p:txBody>
      </p:sp>
    </p:spTree>
    <p:extLst>
      <p:ext uri="{BB962C8B-B14F-4D97-AF65-F5344CB8AC3E}">
        <p14:creationId xmlns:p14="http://schemas.microsoft.com/office/powerpoint/2010/main" val="1577366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12E2-8127-4720-B0BB-D979BE1A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можно делать с помощью </a:t>
            </a:r>
            <a:r>
              <a:rPr lang="en-US" dirty="0"/>
              <a:t>Roslyn?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260A-F254-4F1D-8C42-E9F2D06F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Рефакторинги</a:t>
            </a:r>
          </a:p>
          <a:p>
            <a:r>
              <a:rPr lang="ru-RU" dirty="0"/>
              <a:t>Массовое изменение кода в случае обновления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Расширения </a:t>
            </a:r>
            <a:r>
              <a:rPr lang="en-US" dirty="0"/>
              <a:t>IntelliSense</a:t>
            </a:r>
            <a:r>
              <a:rPr lang="ru-RU" dirty="0"/>
              <a:t> (например, для </a:t>
            </a:r>
            <a:r>
              <a:rPr lang="en-US" dirty="0"/>
              <a:t>DSL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Подсветка синтаксиса</a:t>
            </a:r>
          </a:p>
          <a:p>
            <a:r>
              <a:rPr lang="ru-RU" dirty="0"/>
              <a:t>Навигация по коду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86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ECAA-8311-402F-9DC4-9861CEB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Реализуем свой </a:t>
            </a:r>
            <a:r>
              <a:rPr lang="en-US" dirty="0"/>
              <a:t>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781-E53E-41C2-85F9-FE340772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IntelliSense for Dapper queries</a:t>
            </a:r>
          </a:p>
        </p:txBody>
      </p:sp>
    </p:spTree>
    <p:extLst>
      <p:ext uri="{BB962C8B-B14F-4D97-AF65-F5344CB8AC3E}">
        <p14:creationId xmlns:p14="http://schemas.microsoft.com/office/powerpoint/2010/main" val="228602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6F4-3626-4F5A-B528-EA736D6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Каждый разработчик сталкивался с этим…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C36D3-3814-42C7-B761-2C637AB43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2239" y="1920875"/>
            <a:ext cx="6827520" cy="4572000"/>
          </a:xfrm>
        </p:spPr>
      </p:pic>
    </p:spTree>
    <p:extLst>
      <p:ext uri="{BB962C8B-B14F-4D97-AF65-F5344CB8AC3E}">
        <p14:creationId xmlns:p14="http://schemas.microsoft.com/office/powerpoint/2010/main" val="39063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989E-154F-4D06-8710-CE82CF7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раньше, тем лучше</a:t>
            </a:r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876BC374-F196-411F-AC49-5E9BE3254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7664245" cy="47862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36800-5F92-476A-B626-A17B4D2E37E0}"/>
              </a:ext>
            </a:extLst>
          </p:cNvPr>
          <p:cNvSpPr txBox="1"/>
          <p:nvPr/>
        </p:nvSpPr>
        <p:spPr>
          <a:xfrm>
            <a:off x="1128252" y="6233613"/>
            <a:ext cx="21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2013, Ulf Eriksson</a:t>
            </a:r>
          </a:p>
        </p:txBody>
      </p:sp>
    </p:spTree>
    <p:extLst>
      <p:ext uri="{BB962C8B-B14F-4D97-AF65-F5344CB8AC3E}">
        <p14:creationId xmlns:p14="http://schemas.microsoft.com/office/powerpoint/2010/main" val="29275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9AF2-672A-46F1-B789-7FF2B1B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раньше, тем лучше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09D91D-EB12-4745-80B9-CCF94360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587613" cy="4931299"/>
          </a:xfrm>
        </p:spPr>
      </p:pic>
    </p:spTree>
    <p:extLst>
      <p:ext uri="{BB962C8B-B14F-4D97-AF65-F5344CB8AC3E}">
        <p14:creationId xmlns:p14="http://schemas.microsoft.com/office/powerpoint/2010/main" val="377800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EB1F-698E-43E4-91BC-5C67A7F8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решение: статический анализ кода!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929C-9BBF-41B1-9AE8-9EC66A0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Ошибки заметны ещё на этапе написания кода в </a:t>
            </a:r>
            <a:r>
              <a:rPr lang="en-US" dirty="0"/>
              <a:t>IDE</a:t>
            </a:r>
          </a:p>
          <a:p>
            <a:r>
              <a:rPr lang="ru-RU" dirty="0"/>
              <a:t>Распознаются сложные паттерны, незаметные человеку</a:t>
            </a:r>
          </a:p>
          <a:p>
            <a:r>
              <a:rPr lang="ru-RU" dirty="0"/>
              <a:t>Анализируется вся кодовая база (полное покрытие кода)</a:t>
            </a:r>
          </a:p>
          <a:p>
            <a:r>
              <a:rPr lang="ru-RU" dirty="0"/>
              <a:t>У статических анализаторов не «замыливается» глаз! Типично для ошибок «</a:t>
            </a:r>
            <a:r>
              <a:rPr lang="en-US" dirty="0" err="1"/>
              <a:t>copy&amp;paste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2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8AD4-33D5-4C67-8118-67C618D8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представители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FA4D-35AB-4C9C-A19E-ED0DCB77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ReSharper</a:t>
            </a:r>
          </a:p>
          <a:p>
            <a:r>
              <a:rPr lang="en-US" dirty="0"/>
              <a:t>PVS-Studio</a:t>
            </a:r>
          </a:p>
          <a:p>
            <a:r>
              <a:rPr lang="en-US" dirty="0" err="1"/>
              <a:t>FxCop</a:t>
            </a:r>
            <a:endParaRPr lang="en-US" dirty="0"/>
          </a:p>
          <a:p>
            <a:r>
              <a:rPr lang="en-US" dirty="0" err="1"/>
              <a:t>Roslynator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7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921</Words>
  <Application>Microsoft Office PowerPoint</Application>
  <PresentationFormat>Widescreen</PresentationFormat>
  <Paragraphs>165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Roslyn: мастерство статического анализа</vt:lpstr>
      <vt:lpstr>Каждый разработчик сталкивался с этим…</vt:lpstr>
      <vt:lpstr>Каждый разработчик сталкивался с этим…</vt:lpstr>
      <vt:lpstr>Каждый разработчик сталкивался с этим…</vt:lpstr>
      <vt:lpstr>Каждый разработчик сталкивался с этим…</vt:lpstr>
      <vt:lpstr>Чем раньше, тем лучше</vt:lpstr>
      <vt:lpstr>Чем раньше, тем лучше</vt:lpstr>
      <vt:lpstr>Есть решение: статический анализ кода!</vt:lpstr>
      <vt:lpstr>Типичные представители</vt:lpstr>
      <vt:lpstr>Пример из Visual Studio</vt:lpstr>
      <vt:lpstr>Как начать?</vt:lpstr>
      <vt:lpstr>Немножко теории</vt:lpstr>
      <vt:lpstr>Немножко теории</vt:lpstr>
      <vt:lpstr>Немножко теории</vt:lpstr>
      <vt:lpstr>Как тестировать analyzers и code fixes</vt:lpstr>
      <vt:lpstr>Как тестировать analyzers и code fixes</vt:lpstr>
      <vt:lpstr>WhatTheHeck Analyzer</vt:lpstr>
      <vt:lpstr>Когда стоит писать свой собственный анализ кода?</vt:lpstr>
      <vt:lpstr>Зачем мы написали свыше 70 анализаторов на Roslyn </vt:lpstr>
      <vt:lpstr>Сколько стоит написать анализатор?</vt:lpstr>
      <vt:lpstr>Как внедрить статический анализ в процесс разработки и тестирования?</vt:lpstr>
      <vt:lpstr>Способы поставки анализаторов</vt:lpstr>
      <vt:lpstr>Запуск анализаторов «извне» Visual Studio</vt:lpstr>
      <vt:lpstr>Сложности</vt:lpstr>
      <vt:lpstr>Ruleset</vt:lpstr>
      <vt:lpstr>Pragma</vt:lpstr>
      <vt:lpstr>Pragma</vt:lpstr>
      <vt:lpstr>Suppression File</vt:lpstr>
      <vt:lpstr>Suppression File</vt:lpstr>
      <vt:lpstr>Code Comments</vt:lpstr>
      <vt:lpstr>Code Comments</vt:lpstr>
      <vt:lpstr>Решение</vt:lpstr>
      <vt:lpstr>Рекурсивный анализ кода</vt:lpstr>
      <vt:lpstr>Рекурсивный анализ кода</vt:lpstr>
      <vt:lpstr>Интеграция с CI/CD</vt:lpstr>
      <vt:lpstr>Подводные камни: версионность</vt:lpstr>
      <vt:lpstr>Подводные камни: версионность</vt:lpstr>
      <vt:lpstr>Подводные камни: DLL Hell в Visual Studio</vt:lpstr>
      <vt:lpstr>Подводные камни: Dependency Injection</vt:lpstr>
      <vt:lpstr>Где найти информацию?</vt:lpstr>
      <vt:lpstr>Что «под капотом»?</vt:lpstr>
      <vt:lpstr>Что ещё можно делать с помощью Roslyn?</vt:lpstr>
      <vt:lpstr>Реализуем свой IntelliSense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Roslyn: мастерство статического анализа</dc:title>
  <dc:creator>Vladimir Panchenko</dc:creator>
  <cp:lastModifiedBy>Vladimir Panchenko</cp:lastModifiedBy>
  <cp:revision>97</cp:revision>
  <dcterms:created xsi:type="dcterms:W3CDTF">2019-08-29T09:08:10Z</dcterms:created>
  <dcterms:modified xsi:type="dcterms:W3CDTF">2019-08-31T14:34:31Z</dcterms:modified>
</cp:coreProperties>
</file>