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83" r:id="rId11"/>
    <p:sldId id="271" r:id="rId12"/>
    <p:sldId id="272" r:id="rId13"/>
    <p:sldId id="273" r:id="rId14"/>
    <p:sldId id="274" r:id="rId15"/>
    <p:sldId id="268" r:id="rId16"/>
    <p:sldId id="275" r:id="rId17"/>
    <p:sldId id="270" r:id="rId18"/>
    <p:sldId id="286" r:id="rId19"/>
    <p:sldId id="276" r:id="rId20"/>
    <p:sldId id="277" r:id="rId21"/>
    <p:sldId id="278" r:id="rId22"/>
    <p:sldId id="279" r:id="rId23"/>
    <p:sldId id="280" r:id="rId24"/>
    <p:sldId id="28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D481-0195-4B4A-A392-C299BCF217E2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27D1-43C7-DE43-BCB0-B9EF5E132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CE6CA-12ED-4F4C-97CD-BE573791F2F3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D04E8-632D-AF42-85C6-5A22BDA7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017E90-157E-674D-8A67-8A49C294FA21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8CE58F-3BEA-314B-AD1F-99A5EEB06C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 – Software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#1: Get The Code and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files needed for the project are in an encrypted </a:t>
            </a:r>
            <a:r>
              <a:rPr lang="en-US" dirty="0" smtClean="0"/>
              <a:t>file and </a:t>
            </a:r>
            <a:r>
              <a:rPr lang="en-US" dirty="0" smtClean="0"/>
              <a:t>you don’t have the decryption key!</a:t>
            </a:r>
          </a:p>
          <a:p>
            <a:r>
              <a:rPr lang="en-US" dirty="0" smtClean="0"/>
              <a:t>Only </a:t>
            </a:r>
            <a:r>
              <a:rPr lang="en-US" dirty="0" err="1" smtClean="0">
                <a:solidFill>
                  <a:srgbClr val="FF0000"/>
                </a:solidFill>
              </a:rPr>
              <a:t>poorvictim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decryption key</a:t>
            </a:r>
            <a:endParaRPr lang="en-US" dirty="0" smtClean="0"/>
          </a:p>
          <a:p>
            <a:pPr lvl="1"/>
            <a:r>
              <a:rPr lang="en-US" dirty="0" smtClean="0"/>
              <a:t>Stored in a file only he can read</a:t>
            </a:r>
          </a:p>
          <a:p>
            <a:pPr lvl="1"/>
            <a:r>
              <a:rPr lang="en-US" dirty="0" smtClean="0"/>
              <a:t>Provided a program with </a:t>
            </a:r>
            <a:r>
              <a:rPr lang="en-US" b="1" dirty="0" err="1" smtClean="0"/>
              <a:t>setuid</a:t>
            </a:r>
            <a:r>
              <a:rPr lang="en-US" dirty="0" smtClean="0"/>
              <a:t> bit set to supply the code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getcode</a:t>
            </a:r>
            <a:endParaRPr lang="en-US" dirty="0" smtClean="0"/>
          </a:p>
          <a:p>
            <a:pPr lvl="1"/>
            <a:r>
              <a:rPr lang="en-US" dirty="0" smtClean="0"/>
              <a:t>Program needs a password!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4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9083" y="1827213"/>
            <a:ext cx="7974542" cy="4421187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There is a buffer overflow vulnerability in </a:t>
            </a:r>
          </a:p>
          <a:p>
            <a:pPr marL="36576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 smtClean="0"/>
              <a:t>getcode</a:t>
            </a:r>
            <a:endParaRPr lang="en-GB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Goal</a:t>
            </a:r>
            <a:r>
              <a:rPr lang="en-GB" dirty="0"/>
              <a:t>: Make the program accept your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/>
              <a:t>password</a:t>
            </a:r>
            <a:r>
              <a:rPr lang="ja-JP" altLang="en-GB" dirty="0" smtClean="0">
                <a:latin typeface="Arial"/>
              </a:rPr>
              <a:t>’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accent2"/>
                </a:solidFill>
              </a:rPr>
              <a:t>exploit1</a:t>
            </a:r>
            <a:r>
              <a:rPr lang="en-GB" dirty="0">
                <a:solidFill>
                  <a:schemeClr val="accent2"/>
                </a:solidFill>
              </a:rPr>
              <a:t>.sh</a:t>
            </a:r>
            <a:r>
              <a:rPr lang="en-GB" dirty="0"/>
              <a:t>: a shell </a:t>
            </a:r>
            <a:r>
              <a:rPr lang="en-GB" dirty="0" smtClean="0"/>
              <a:t>script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You do not have the source code… Use GDB to disassemble</a:t>
            </a:r>
            <a:endParaRPr lang="en-GB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the code returned to decrypt the rest of the files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Assuming some vulnerability is inevitable, what can </a:t>
            </a:r>
            <a:r>
              <a:rPr lang="en-GB" dirty="0" err="1" smtClean="0">
                <a:solidFill>
                  <a:srgbClr val="FF0000"/>
                </a:solidFill>
              </a:rPr>
              <a:t>poorvictim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do? 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#1: Get The Code and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69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Task #2: Buffer Overflow (1)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4019" y="1827213"/>
            <a:ext cx="8069606" cy="41148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accent2"/>
                </a:solidFill>
              </a:rPr>
              <a:t>target2</a:t>
            </a:r>
            <a:r>
              <a:rPr lang="en-GB" dirty="0" smtClean="0"/>
              <a:t>: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program </a:t>
            </a:r>
            <a:r>
              <a:rPr lang="en-GB" dirty="0" smtClean="0"/>
              <a:t>that lists </a:t>
            </a:r>
            <a:r>
              <a:rPr lang="en-GB" dirty="0"/>
              <a:t>files in a directory</a:t>
            </a:r>
          </a:p>
          <a:p>
            <a:pPr>
              <a:lnSpc>
                <a:spcPct val="10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Goal: to start a shell</a:t>
            </a:r>
          </a:p>
          <a:p>
            <a:pPr>
              <a:lnSpc>
                <a:spcPct val="10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accent2"/>
                </a:solidFill>
              </a:rPr>
              <a:t>exploit2</a:t>
            </a:r>
            <a:r>
              <a:rPr lang="en-GB" dirty="0">
                <a:solidFill>
                  <a:schemeClr val="accent2"/>
                </a:solidFill>
              </a:rPr>
              <a:t>.sh</a:t>
            </a:r>
            <a:r>
              <a:rPr lang="en-GB" dirty="0"/>
              <a:t>: a shell </a:t>
            </a:r>
            <a:r>
              <a:rPr lang="en-GB" dirty="0" smtClean="0"/>
              <a:t>script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Do modern OS’s prevent this attack?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Run outside VM and find out!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08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Task #2: Buffer </a:t>
            </a:r>
            <a:r>
              <a:rPr lang="en-GB" dirty="0" smtClean="0"/>
              <a:t>Overflow (2)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1929" y="1646897"/>
            <a:ext cx="8041696" cy="4295116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A program </a:t>
            </a:r>
            <a:r>
              <a:rPr lang="en-GB" sz="2500" dirty="0" smtClean="0"/>
              <a:t>that takes a username and prints </a:t>
            </a:r>
            <a:r>
              <a:rPr lang="en-GB" sz="2500" dirty="0"/>
              <a:t>a coupon</a:t>
            </a:r>
          </a:p>
          <a:p>
            <a:pPr>
              <a:lnSpc>
                <a:spcPct val="80000"/>
              </a:lnSpc>
              <a:spcBef>
                <a:spcPts val="625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500" dirty="0"/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Goal: to print a lot coupons</a:t>
            </a:r>
            <a:r>
              <a:rPr lang="en-GB" sz="2500" dirty="0" smtClean="0"/>
              <a:t>!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you can only launch the target once, of </a:t>
            </a:r>
            <a:r>
              <a:rPr lang="en-GB" sz="2400" dirty="0" smtClean="0"/>
              <a:t>course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Think about how to manipulate address to cause this to go into a loop, without adding a loop.</a:t>
            </a:r>
            <a:endParaRPr lang="en-GB" sz="2200" dirty="0"/>
          </a:p>
          <a:p>
            <a:pPr>
              <a:lnSpc>
                <a:spcPct val="80000"/>
              </a:lnSpc>
              <a:spcBef>
                <a:spcPts val="625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500" dirty="0"/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>
                <a:solidFill>
                  <a:srgbClr val="DD8047"/>
                </a:solidFill>
              </a:rPr>
              <a:t>e</a:t>
            </a:r>
            <a:r>
              <a:rPr lang="en-GB" sz="2500" dirty="0" smtClean="0">
                <a:solidFill>
                  <a:srgbClr val="DD8047"/>
                </a:solidFill>
              </a:rPr>
              <a:t>xploit3</a:t>
            </a:r>
            <a:r>
              <a:rPr lang="en-GB" sz="2500" dirty="0">
                <a:solidFill>
                  <a:srgbClr val="DD8047"/>
                </a:solidFill>
              </a:rPr>
              <a:t>.c</a:t>
            </a:r>
            <a:r>
              <a:rPr lang="en-GB" sz="2500" dirty="0"/>
              <a:t>: </a:t>
            </a:r>
            <a:r>
              <a:rPr lang="en-GB" sz="2500" dirty="0" smtClean="0"/>
              <a:t>C </a:t>
            </a:r>
            <a:r>
              <a:rPr lang="en-GB" sz="2500" dirty="0"/>
              <a:t>program</a:t>
            </a:r>
          </a:p>
          <a:p>
            <a:pPr>
              <a:lnSpc>
                <a:spcPct val="80000"/>
              </a:lnSpc>
              <a:spcBef>
                <a:spcPts val="625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500" dirty="0"/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 smtClean="0"/>
              <a:t>Half the credit will </a:t>
            </a:r>
            <a:r>
              <a:rPr lang="en-GB" sz="2500" dirty="0"/>
              <a:t>be given if you can print two </a:t>
            </a:r>
            <a:r>
              <a:rPr lang="en-GB" sz="2500" dirty="0" smtClean="0"/>
              <a:t>coupons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A finite </a:t>
            </a:r>
            <a:r>
              <a:rPr lang="en-GB" sz="2500" dirty="0" smtClean="0"/>
              <a:t>number of </a:t>
            </a:r>
            <a:r>
              <a:rPr lang="en-GB" sz="2500" dirty="0"/>
              <a:t>more than 20 </a:t>
            </a:r>
            <a:r>
              <a:rPr lang="en-GB" sz="2500" dirty="0" smtClean="0"/>
              <a:t>coupons will </a:t>
            </a:r>
            <a:r>
              <a:rPr lang="en-GB" sz="2500" dirty="0"/>
              <a:t>get most </a:t>
            </a:r>
            <a:r>
              <a:rPr lang="en-GB" sz="2500" dirty="0" smtClean="0"/>
              <a:t>credit</a:t>
            </a:r>
          </a:p>
          <a:p>
            <a:pPr>
              <a:lnSpc>
                <a:spcPct val="8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 smtClean="0"/>
              <a:t>Full credit will </a:t>
            </a:r>
            <a:r>
              <a:rPr lang="en-GB" sz="2500" dirty="0"/>
              <a:t>be given if you can print </a:t>
            </a:r>
            <a:r>
              <a:rPr lang="en-GB" sz="2500" dirty="0" smtClean="0"/>
              <a:t>an infinite number of coupons! </a:t>
            </a:r>
          </a:p>
        </p:txBody>
      </p:sp>
    </p:spTree>
    <p:extLst>
      <p:ext uri="{BB962C8B-B14F-4D97-AF65-F5344CB8AC3E}">
        <p14:creationId xmlns:p14="http://schemas.microsoft.com/office/powerpoint/2010/main" val="37332296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5920" y="301625"/>
            <a:ext cx="8497403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Task #3: Exploiting the Executable Stack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1929" y="1827213"/>
            <a:ext cx="8041696" cy="41148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DD8047"/>
                </a:solidFill>
              </a:rPr>
              <a:t>target4</a:t>
            </a:r>
            <a:r>
              <a:rPr lang="en-GB" dirty="0" smtClean="0"/>
              <a:t>: A </a:t>
            </a:r>
            <a:r>
              <a:rPr lang="en-GB" dirty="0"/>
              <a:t>program </a:t>
            </a:r>
            <a:r>
              <a:rPr lang="en-GB" dirty="0" smtClean="0"/>
              <a:t>that checks </a:t>
            </a:r>
            <a:r>
              <a:rPr lang="en-GB" dirty="0"/>
              <a:t>if a password is strong or weak</a:t>
            </a:r>
          </a:p>
          <a:p>
            <a:pPr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Goal: to start a </a:t>
            </a:r>
            <a:r>
              <a:rPr lang="en-GB" dirty="0" smtClean="0"/>
              <a:t>shell </a:t>
            </a:r>
            <a:endParaRPr lang="en-GB" dirty="0"/>
          </a:p>
          <a:p>
            <a:pPr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DD8047"/>
                </a:solidFill>
              </a:rPr>
              <a:t>e</a:t>
            </a:r>
            <a:r>
              <a:rPr lang="en-GB" dirty="0" smtClean="0">
                <a:solidFill>
                  <a:srgbClr val="DD8047"/>
                </a:solidFill>
              </a:rPr>
              <a:t>xploit4</a:t>
            </a:r>
            <a:r>
              <a:rPr lang="en-GB" dirty="0">
                <a:solidFill>
                  <a:srgbClr val="DD8047"/>
                </a:solidFill>
              </a:rPr>
              <a:t>.c</a:t>
            </a:r>
            <a:r>
              <a:rPr lang="en-GB" dirty="0"/>
              <a:t>: </a:t>
            </a:r>
            <a:r>
              <a:rPr lang="en-GB" dirty="0" smtClean="0"/>
              <a:t>C program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</a:t>
            </a:r>
            <a:r>
              <a:rPr lang="en-GB" dirty="0" err="1" smtClean="0">
                <a:solidFill>
                  <a:srgbClr val="DD8047"/>
                </a:solidFill>
              </a:rPr>
              <a:t>shellcode.h</a:t>
            </a:r>
            <a:endParaRPr lang="en-GB" dirty="0" smtClean="0">
              <a:solidFill>
                <a:srgbClr val="DD8047"/>
              </a:solidFill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rgbClr val="DD8047"/>
              </a:solidFill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What is done to protect against this?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Repeat the attack outside the VM to find out!</a:t>
            </a:r>
            <a:endParaRPr lang="en-GB" dirty="0"/>
          </a:p>
          <a:p>
            <a:pPr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568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HINT: preparation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827213"/>
            <a:ext cx="7313612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 smtClean="0"/>
              <a:t>Insert </a:t>
            </a:r>
            <a:r>
              <a:rPr lang="en-GB" sz="2500" dirty="0"/>
              <a:t>code in the buffer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The code to launch a shell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Reading: </a:t>
            </a:r>
            <a:r>
              <a:rPr lang="en-GB" sz="2100" dirty="0">
                <a:solidFill>
                  <a:srgbClr val="800000"/>
                </a:solidFill>
              </a:rPr>
              <a:t>Smashing The Stack For Fun And Profit by Aleph One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Provided in </a:t>
            </a:r>
            <a:r>
              <a:rPr lang="en-GB" sz="2100" dirty="0">
                <a:solidFill>
                  <a:schemeClr val="accent2"/>
                </a:solidFill>
              </a:rPr>
              <a:t>exploits/</a:t>
            </a:r>
            <a:r>
              <a:rPr lang="en-GB" sz="2100" dirty="0" err="1" smtClean="0">
                <a:solidFill>
                  <a:schemeClr val="accent2"/>
                </a:solidFill>
              </a:rPr>
              <a:t>shellcode.h</a:t>
            </a:r>
            <a:endParaRPr lang="en-GB" sz="21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Need to know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Addresses of?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Sizes of?</a:t>
            </a:r>
            <a:endParaRPr lang="en-GB" sz="1800" dirty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Modify the return </a:t>
            </a:r>
            <a:r>
              <a:rPr lang="en-GB" sz="2400" dirty="0" smtClean="0"/>
              <a:t>address </a:t>
            </a:r>
            <a:r>
              <a:rPr lang="en-GB" sz="2400" dirty="0"/>
              <a:t>to execute </a:t>
            </a:r>
            <a:r>
              <a:rPr lang="en-GB" sz="2400" dirty="0" smtClean="0"/>
              <a:t>your code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065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#4: Return to </a:t>
            </a:r>
            <a:r>
              <a:rPr lang="en-GB" dirty="0" err="1" smtClean="0"/>
              <a:t>libc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DD8047"/>
                </a:solidFill>
              </a:rPr>
              <a:t>t</a:t>
            </a:r>
            <a:r>
              <a:rPr lang="en-GB" dirty="0" smtClean="0">
                <a:solidFill>
                  <a:srgbClr val="DD8047"/>
                </a:solidFill>
              </a:rPr>
              <a:t>arget5</a:t>
            </a:r>
            <a:r>
              <a:rPr lang="en-GB" dirty="0" smtClean="0"/>
              <a:t>: A </a:t>
            </a:r>
            <a:r>
              <a:rPr lang="en-GB" dirty="0"/>
              <a:t>program </a:t>
            </a:r>
            <a:r>
              <a:rPr lang="en-GB" dirty="0" smtClean="0"/>
              <a:t>that matches virus signatures in network </a:t>
            </a:r>
            <a:r>
              <a:rPr lang="en-GB" dirty="0"/>
              <a:t>packets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Goal: to start a </a:t>
            </a:r>
            <a:r>
              <a:rPr lang="en-GB" dirty="0" smtClean="0"/>
              <a:t>shell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Assumption: stack is NOT executable</a:t>
            </a:r>
            <a:endParaRPr lang="en-GB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DD8047"/>
                </a:solidFill>
              </a:rPr>
              <a:t>exploit5</a:t>
            </a:r>
            <a:r>
              <a:rPr lang="en-GB" dirty="0">
                <a:solidFill>
                  <a:srgbClr val="DD8047"/>
                </a:solidFill>
              </a:rPr>
              <a:t>.c</a:t>
            </a:r>
            <a:r>
              <a:rPr lang="en-GB" dirty="0"/>
              <a:t>: c program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13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to </a:t>
            </a:r>
            <a:r>
              <a:rPr lang="en-GB" dirty="0" err="1"/>
              <a:t>libc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2000"/>
              </a:lnSpc>
            </a:pPr>
            <a:r>
              <a:rPr lang="en-US" dirty="0"/>
              <a:t>Defense against buffer overflow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Stack data are not executable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Attack cannot provide code in the stack</a:t>
            </a:r>
          </a:p>
          <a:p>
            <a:pPr lvl="1">
              <a:lnSpc>
                <a:spcPct val="92000"/>
              </a:lnSpc>
            </a:pPr>
            <a:endParaRPr lang="en-US" dirty="0"/>
          </a:p>
          <a:p>
            <a:pPr>
              <a:lnSpc>
                <a:spcPct val="92000"/>
              </a:lnSpc>
            </a:pPr>
            <a:r>
              <a:rPr lang="en-US" dirty="0"/>
              <a:t>Attacker can still modify the return address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Return to some system library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system(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char * string)</a:t>
            </a:r>
          </a:p>
        </p:txBody>
      </p:sp>
    </p:spTree>
    <p:extLst>
      <p:ext uri="{BB962C8B-B14F-4D97-AF65-F5344CB8AC3E}">
        <p14:creationId xmlns:p14="http://schemas.microsoft.com/office/powerpoint/2010/main" val="227674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#5: Format String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arget6.c</a:t>
            </a:r>
            <a:r>
              <a:rPr lang="en-US" dirty="0" smtClean="0"/>
              <a:t>: program with a format string vulnerability. It asks the user a set of questions, and prints some secret.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the format string vulnerabilities to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Print the addresses of 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Print the values of local variables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Change the values of local variables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Explore possible defenses.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6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Useful tools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827213"/>
            <a:ext cx="7313612" cy="4114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GDB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Start: </a:t>
            </a:r>
            <a:r>
              <a:rPr lang="en-GB" dirty="0" err="1"/>
              <a:t>gdb</a:t>
            </a:r>
            <a:r>
              <a:rPr lang="en-GB" dirty="0"/>
              <a:t> ./example1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Source: list </a:t>
            </a:r>
            <a:r>
              <a:rPr lang="en-GB" dirty="0" smtClean="0"/>
              <a:t>&lt;line number&gt;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Assembly: </a:t>
            </a:r>
            <a:r>
              <a:rPr lang="en-GB" dirty="0" smtClean="0"/>
              <a:t>disassemble&lt;function name&gt;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Step: step/</a:t>
            </a:r>
            <a:r>
              <a:rPr lang="en-GB" dirty="0" err="1"/>
              <a:t>stepi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Memory: x </a:t>
            </a:r>
            <a:r>
              <a:rPr lang="en-GB" dirty="0" smtClean="0"/>
              <a:t>&lt;address&gt;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Variables/registers: print </a:t>
            </a:r>
            <a:r>
              <a:rPr lang="en-GB" dirty="0" smtClean="0"/>
              <a:t>&lt;</a:t>
            </a:r>
            <a:r>
              <a:rPr lang="en-GB" dirty="0" err="1" smtClean="0"/>
              <a:t>var</a:t>
            </a:r>
            <a:r>
              <a:rPr lang="en-GB" dirty="0"/>
              <a:t>/</a:t>
            </a:r>
            <a:r>
              <a:rPr lang="en-GB" dirty="0" err="1" smtClean="0"/>
              <a:t>reg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494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project</a:t>
            </a:r>
            <a:r>
              <a:rPr lang="en-US" dirty="0" smtClean="0"/>
              <a:t> </a:t>
            </a:r>
            <a:r>
              <a:rPr lang="en-US" dirty="0" smtClean="0"/>
              <a:t>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buffer overflow</a:t>
            </a:r>
          </a:p>
          <a:p>
            <a:endParaRPr lang="en-US" dirty="0"/>
          </a:p>
          <a:p>
            <a:r>
              <a:rPr lang="en-US" dirty="0" smtClean="0"/>
              <a:t>Exploiting </a:t>
            </a:r>
            <a:r>
              <a:rPr lang="en-US" dirty="0"/>
              <a:t>some bugs</a:t>
            </a:r>
          </a:p>
          <a:p>
            <a:endParaRPr lang="en-US" dirty="0"/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Targets: C language</a:t>
            </a:r>
          </a:p>
          <a:p>
            <a:pPr lvl="1"/>
            <a:r>
              <a:rPr lang="en-US" dirty="0"/>
              <a:t>Exploits: in C or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Warming up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827213"/>
            <a:ext cx="7313612" cy="4114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Understand what is going 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assembly code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memory(stack)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registers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variables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5729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Environment Setup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69839" y="1827213"/>
            <a:ext cx="8474161" cy="423545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OS is running in a virtual machine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Login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Connect to the host machine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forest.cs.purdue.edu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Connect to the VM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ssh</a:t>
            </a:r>
            <a:r>
              <a:rPr lang="en-GB" dirty="0" smtClean="0"/>
              <a:t> </a:t>
            </a:r>
            <a:r>
              <a:rPr lang="en-US" dirty="0" err="1" smtClean="0">
                <a:solidFill>
                  <a:srgbClr val="DD8047"/>
                </a:solidFill>
              </a:rPr>
              <a:t>attackme</a:t>
            </a:r>
            <a:endParaRPr lang="en-GB" dirty="0" smtClean="0">
              <a:solidFill>
                <a:srgbClr val="DD8047"/>
              </a:solidFill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Tools </a:t>
            </a:r>
            <a:r>
              <a:rPr lang="en-GB" dirty="0"/>
              <a:t>available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gcc</a:t>
            </a:r>
            <a:r>
              <a:rPr lang="en-GB" dirty="0"/>
              <a:t>, make, </a:t>
            </a:r>
            <a:r>
              <a:rPr lang="en-GB" dirty="0" err="1"/>
              <a:t>gdb</a:t>
            </a:r>
            <a:r>
              <a:rPr lang="en-GB" dirty="0"/>
              <a:t>, </a:t>
            </a:r>
            <a:r>
              <a:rPr lang="en-GB" dirty="0" smtClean="0"/>
              <a:t>vi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70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Submission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Deadline is 11:59pm </a:t>
            </a:r>
            <a:r>
              <a:rPr lang="en-US" dirty="0" smtClean="0"/>
              <a:t>Nov </a:t>
            </a:r>
            <a:r>
              <a:rPr lang="en-US" dirty="0" smtClean="0"/>
              <a:t>28th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Leave your </a:t>
            </a:r>
            <a:r>
              <a:rPr lang="en-US" dirty="0"/>
              <a:t>solution files </a:t>
            </a:r>
            <a:r>
              <a:rPr lang="en-US" dirty="0" smtClean="0"/>
              <a:t>in </a:t>
            </a:r>
            <a:r>
              <a:rPr lang="en-US" dirty="0"/>
              <a:t>./exploits of your home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.c </a:t>
            </a:r>
            <a:r>
              <a:rPr lang="en-US" dirty="0"/>
              <a:t>files should be compiled and ready to run without any </a:t>
            </a:r>
            <a:r>
              <a:rPr lang="en-US" dirty="0" smtClean="0"/>
              <a:t>arguments</a:t>
            </a:r>
          </a:p>
          <a:p>
            <a:endParaRPr lang="en-US" dirty="0"/>
          </a:p>
          <a:p>
            <a:r>
              <a:rPr lang="en-US" dirty="0" smtClean="0"/>
              <a:t>Compress the exploits directory and your project report </a:t>
            </a:r>
          </a:p>
          <a:p>
            <a:pPr lvl="1"/>
            <a:r>
              <a:rPr lang="en-US" dirty="0" smtClean="0"/>
              <a:t>Email to the TA before 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Logistics</a:t>
            </a:r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827213"/>
            <a:ext cx="7545387" cy="4725987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Individual project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Exploits codes are short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Several ways to </a:t>
            </a:r>
            <a:r>
              <a:rPr lang="en-GB" dirty="0" smtClean="0"/>
              <a:t>exploit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800000"/>
                </a:solidFill>
              </a:rPr>
              <a:t>Start </a:t>
            </a:r>
            <a:r>
              <a:rPr lang="en-GB" dirty="0">
                <a:solidFill>
                  <a:srgbClr val="800000"/>
                </a:solidFill>
              </a:rPr>
              <a:t>early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Backup </a:t>
            </a:r>
            <a:r>
              <a:rPr lang="en-GB" dirty="0"/>
              <a:t>files often (outside the virtual machine)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Make your exploits </a:t>
            </a:r>
            <a:r>
              <a:rPr lang="en-GB" dirty="0" smtClean="0"/>
              <a:t>stable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Most of the points are for correct exploits – if you answer a question without correctly exploiting, </a:t>
            </a:r>
            <a:r>
              <a:rPr lang="en-GB" dirty="0" smtClean="0">
                <a:solidFill>
                  <a:srgbClr val="800000"/>
                </a:solidFill>
              </a:rPr>
              <a:t>no credit </a:t>
            </a:r>
            <a:r>
              <a:rPr lang="en-GB" dirty="0" smtClean="0"/>
              <a:t>will be given</a:t>
            </a:r>
            <a:endParaRPr lang="en-GB" dirty="0"/>
          </a:p>
          <a:p>
            <a:pPr>
              <a:lnSpc>
                <a:spcPct val="10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223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I’ll post</a:t>
            </a:r>
          </a:p>
          <a:p>
            <a:pPr lvl="1"/>
            <a:r>
              <a:rPr lang="en-US" dirty="0" smtClean="0"/>
              <a:t>These slides</a:t>
            </a:r>
          </a:p>
          <a:p>
            <a:pPr lvl="1"/>
            <a:r>
              <a:rPr lang="en-US" dirty="0" smtClean="0"/>
              <a:t>The full project description</a:t>
            </a:r>
          </a:p>
          <a:p>
            <a:pPr lvl="1"/>
            <a:r>
              <a:rPr lang="en-US" dirty="0" smtClean="0"/>
              <a:t>Latex for assignment if you want to use that for </a:t>
            </a:r>
            <a:r>
              <a:rPr lang="en-US" dirty="0" err="1" smtClean="0"/>
              <a:t>writeup</a:t>
            </a:r>
            <a:endParaRPr lang="en-US" dirty="0" smtClean="0"/>
          </a:p>
          <a:p>
            <a:pPr lvl="1"/>
            <a:r>
              <a:rPr lang="en-US" dirty="0" smtClean="0"/>
              <a:t>Some links to </a:t>
            </a:r>
            <a:r>
              <a:rPr lang="en-US" dirty="0" err="1" smtClean="0"/>
              <a:t>gdb</a:t>
            </a:r>
            <a:r>
              <a:rPr lang="en-US" dirty="0" smtClean="0"/>
              <a:t> tutorials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I’ll email you</a:t>
            </a:r>
          </a:p>
          <a:p>
            <a:pPr lvl="1"/>
            <a:r>
              <a:rPr lang="en-US" dirty="0" smtClean="0"/>
              <a:t>new username/passwords for the </a:t>
            </a:r>
            <a:r>
              <a:rPr lang="en-US" dirty="0" err="1" smtClean="0"/>
              <a:t>hackme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smtClean="0"/>
              <a:t>These are different then your old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46075"/>
            <a:ext cx="7313612" cy="1144588"/>
          </a:xfrm>
          <a:ln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8423" y="1827213"/>
            <a:ext cx="8195201" cy="41148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Font typeface="Wingdings" charset="0"/>
              <a:buNone/>
            </a:pPr>
            <a:endParaRPr lang="en-GB" dirty="0"/>
          </a:p>
          <a:p>
            <a:pPr algn="ctr">
              <a:lnSpc>
                <a:spcPct val="100000"/>
              </a:lnSpc>
              <a:buFont typeface="Wingdings" charset="0"/>
              <a:buNone/>
            </a:pPr>
            <a:endParaRPr lang="en-GB" dirty="0"/>
          </a:p>
          <a:p>
            <a:pPr algn="ctr">
              <a:lnSpc>
                <a:spcPct val="100000"/>
              </a:lnSpc>
              <a:buFont typeface="Wingdings" charset="0"/>
              <a:buNone/>
            </a:pPr>
            <a:endParaRPr lang="en-GB" dirty="0"/>
          </a:p>
          <a:p>
            <a:pPr algn="ctr">
              <a:lnSpc>
                <a:spcPct val="100000"/>
              </a:lnSpc>
              <a:buFont typeface="Wingdings" charset="0"/>
              <a:buNone/>
            </a:pPr>
            <a:r>
              <a:rPr lang="en-GB" dirty="0" smtClean="0"/>
              <a:t>Questions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70601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Layout Overview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124200" y="1828800"/>
            <a:ext cx="28956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Stack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2743200"/>
            <a:ext cx="28956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Unused memory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124200" y="4267200"/>
            <a:ext cx="2895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Heap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124200" y="5105400"/>
            <a:ext cx="2895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Data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124200" y="5486400"/>
            <a:ext cx="28956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Text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572000" y="2743200"/>
            <a:ext cx="1588" cy="3810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4572000" y="3884613"/>
            <a:ext cx="1588" cy="384175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162800" y="25146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%esp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018213" y="2743200"/>
            <a:ext cx="11461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62800" y="55626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%eip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018213" y="5791200"/>
            <a:ext cx="11461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90600" y="1828800"/>
            <a:ext cx="2057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Verdana" charset="0"/>
              </a:rPr>
              <a:t>High Address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977900" y="5943600"/>
            <a:ext cx="2057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Low Address</a:t>
            </a:r>
          </a:p>
        </p:txBody>
      </p:sp>
    </p:spTree>
    <p:extLst>
      <p:ext uri="{BB962C8B-B14F-4D97-AF65-F5344CB8AC3E}">
        <p14:creationId xmlns:p14="http://schemas.microsoft.com/office/powerpoint/2010/main" val="45893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Function Call(1)         example1.c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8938"/>
            <a:ext cx="502920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0739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Function Call</a:t>
            </a:r>
            <a:r>
              <a:rPr lang="en-GB" dirty="0" smtClean="0"/>
              <a:t>(2)       </a:t>
            </a:r>
            <a:r>
              <a:rPr lang="en-GB" dirty="0"/>
              <a:t>function frame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124200" y="26670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Return Addr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31242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%ebp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24200" y="22098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argc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124200" y="17526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argv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124200" y="44958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Return Addr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124200" y="49530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%ebp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124200" y="40386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a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124200" y="35814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b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124200" y="54102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x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124200" y="5867400"/>
            <a:ext cx="2895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y</a:t>
            </a:r>
          </a:p>
        </p:txBody>
      </p:sp>
      <p:sp>
        <p:nvSpPr>
          <p:cNvPr id="8204" name="AutoShape 12"/>
          <p:cNvSpPr>
            <a:spLocks/>
          </p:cNvSpPr>
          <p:nvPr/>
        </p:nvSpPr>
        <p:spPr bwMode="auto">
          <a:xfrm>
            <a:off x="2895600" y="1828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13"/>
          <p:cNvSpPr>
            <a:spLocks/>
          </p:cNvSpPr>
          <p:nvPr/>
        </p:nvSpPr>
        <p:spPr bwMode="auto">
          <a:xfrm>
            <a:off x="2895600" y="3606800"/>
            <a:ext cx="152400" cy="2667000"/>
          </a:xfrm>
          <a:prstGeom prst="leftBrace">
            <a:avLst>
              <a:gd name="adj1" fmla="val 1458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219200" y="4724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Frame for foo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143000" y="2438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Frame for main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7010400" y="4953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Verdan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Verdana" charset="0"/>
              </a:rPr>
              <a:t>%ebp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6170613" y="5181600"/>
            <a:ext cx="917575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42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Function Call</a:t>
            </a:r>
            <a:r>
              <a:rPr lang="en-GB" dirty="0" smtClean="0"/>
              <a:t>(3)     </a:t>
            </a:r>
            <a:r>
              <a:rPr lang="en-GB" dirty="0"/>
              <a:t>what happens?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827213"/>
            <a:ext cx="7313612" cy="44973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Caller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Push parameter(s) on stack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Push return </a:t>
            </a:r>
            <a:r>
              <a:rPr lang="en-GB" sz="2100" dirty="0" err="1"/>
              <a:t>addr</a:t>
            </a:r>
            <a:endParaRPr lang="en-GB" sz="2100" dirty="0"/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Jump to start </a:t>
            </a:r>
            <a:r>
              <a:rPr lang="en-GB" sz="2100" dirty="0" err="1"/>
              <a:t>addr</a:t>
            </a:r>
            <a:r>
              <a:rPr lang="en-GB" sz="2100" dirty="0"/>
              <a:t> of </a:t>
            </a:r>
            <a:r>
              <a:rPr lang="en-GB" sz="2100" dirty="0" err="1" smtClean="0"/>
              <a:t>callee</a:t>
            </a:r>
            <a:endParaRPr lang="en-GB" sz="2100" dirty="0"/>
          </a:p>
          <a:p>
            <a:pPr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 err="1"/>
              <a:t>Callee</a:t>
            </a:r>
            <a:endParaRPr lang="en-GB" sz="2500" dirty="0"/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Push %</a:t>
            </a:r>
            <a:r>
              <a:rPr lang="en-GB" sz="2100" dirty="0" err="1"/>
              <a:t>ebp</a:t>
            </a:r>
            <a:r>
              <a:rPr lang="en-GB" sz="2100" dirty="0"/>
              <a:t>, %</a:t>
            </a:r>
            <a:r>
              <a:rPr lang="en-GB" sz="2100" dirty="0" err="1"/>
              <a:t>ebp</a:t>
            </a:r>
            <a:r>
              <a:rPr lang="en-GB" sz="2100" dirty="0"/>
              <a:t> </a:t>
            </a:r>
            <a:r>
              <a:rPr lang="en-GB" sz="2100" dirty="0">
                <a:latin typeface="Wingdings" charset="0"/>
              </a:rPr>
              <a:t></a:t>
            </a:r>
            <a:r>
              <a:rPr lang="en-GB" sz="2100" dirty="0"/>
              <a:t> %</a:t>
            </a:r>
            <a:r>
              <a:rPr lang="en-GB" sz="2100" dirty="0" err="1"/>
              <a:t>esp</a:t>
            </a:r>
            <a:endParaRPr lang="en-GB" sz="2100" dirty="0"/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Allocate space for local variables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…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%</a:t>
            </a:r>
            <a:r>
              <a:rPr lang="en-GB" sz="2100" dirty="0" err="1"/>
              <a:t>esp</a:t>
            </a:r>
            <a:r>
              <a:rPr lang="en-GB" sz="2100" dirty="0"/>
              <a:t> </a:t>
            </a:r>
            <a:r>
              <a:rPr lang="en-GB" sz="2100" dirty="0">
                <a:latin typeface="Wingdings" charset="0"/>
              </a:rPr>
              <a:t></a:t>
            </a:r>
            <a:r>
              <a:rPr lang="en-GB" sz="2100" dirty="0"/>
              <a:t> %</a:t>
            </a:r>
            <a:r>
              <a:rPr lang="en-GB" sz="2100" dirty="0" err="1"/>
              <a:t>ebp</a:t>
            </a:r>
            <a:r>
              <a:rPr lang="en-GB" sz="2100" dirty="0"/>
              <a:t>, Pop %</a:t>
            </a:r>
            <a:r>
              <a:rPr lang="en-GB" sz="2100" dirty="0" err="1"/>
              <a:t>ebp</a:t>
            </a:r>
            <a:endParaRPr lang="en-GB" sz="2100" dirty="0"/>
          </a:p>
          <a:p>
            <a:pPr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500" dirty="0"/>
              <a:t>Return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Pop return </a:t>
            </a:r>
            <a:r>
              <a:rPr lang="en-GB" sz="2100" dirty="0" err="1"/>
              <a:t>addr</a:t>
            </a:r>
            <a:r>
              <a:rPr lang="en-GB" sz="2100" dirty="0"/>
              <a:t>, jump to the </a:t>
            </a:r>
            <a:r>
              <a:rPr lang="en-GB" sz="2100" dirty="0" err="1"/>
              <a:t>addr</a:t>
            </a:r>
            <a:endParaRPr lang="en-GB" sz="2100" dirty="0"/>
          </a:p>
          <a:p>
            <a:pPr lvl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Restore %</a:t>
            </a:r>
            <a:r>
              <a:rPr lang="en-GB" sz="2100" dirty="0" err="1"/>
              <a:t>esp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2687076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Function Call(4)            assembly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647825"/>
            <a:ext cx="6627812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31900" y="3556000"/>
            <a:ext cx="7162800" cy="1219200"/>
          </a:xfrm>
          <a:prstGeom prst="rect">
            <a:avLst/>
          </a:prstGeom>
          <a:noFill/>
          <a:ln w="1908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31900" y="2298700"/>
            <a:ext cx="7162800" cy="1219200"/>
          </a:xfrm>
          <a:prstGeom prst="rect">
            <a:avLst/>
          </a:prstGeom>
          <a:noFill/>
          <a:ln w="1908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31900" y="4813300"/>
            <a:ext cx="7162800" cy="1435100"/>
          </a:xfrm>
          <a:prstGeom prst="rect">
            <a:avLst/>
          </a:prstGeom>
          <a:noFill/>
          <a:ln w="1908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07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0013" y="301625"/>
            <a:ext cx="7313612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Buffer </a:t>
            </a:r>
            <a:r>
              <a:rPr lang="en-GB" dirty="0" smtClean="0"/>
              <a:t>Overflow        example1b.c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600200"/>
            <a:ext cx="7313612" cy="4114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 doesn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check boundaries!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724400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037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~/</a:t>
            </a:r>
          </a:p>
          <a:p>
            <a:pPr lvl="1"/>
            <a:r>
              <a:rPr lang="en-US" dirty="0"/>
              <a:t>targets/ </a:t>
            </a:r>
            <a:endParaRPr lang="en-US" dirty="0" smtClean="0"/>
          </a:p>
          <a:p>
            <a:pPr lvl="2"/>
            <a:r>
              <a:rPr lang="en-US" dirty="0" smtClean="0"/>
              <a:t>project2_files.tar.gpg – encrypted file!</a:t>
            </a:r>
          </a:p>
          <a:p>
            <a:pPr lvl="1"/>
            <a:r>
              <a:rPr lang="en-US" dirty="0" smtClean="0"/>
              <a:t>exploits/</a:t>
            </a:r>
          </a:p>
          <a:p>
            <a:pPr lvl="2"/>
            <a:r>
              <a:rPr lang="en-US" dirty="0" err="1" smtClean="0"/>
              <a:t>shellcode.h</a:t>
            </a:r>
            <a:endParaRPr lang="en-US" dirty="0" smtClean="0"/>
          </a:p>
          <a:p>
            <a:pPr lvl="2"/>
            <a:r>
              <a:rPr lang="en-US" dirty="0" smtClean="0"/>
              <a:t>[SOLUTIONS GO HERE]</a:t>
            </a:r>
          </a:p>
        </p:txBody>
      </p:sp>
    </p:spTree>
    <p:extLst>
      <p:ext uri="{BB962C8B-B14F-4D97-AF65-F5344CB8AC3E}">
        <p14:creationId xmlns:p14="http://schemas.microsoft.com/office/powerpoint/2010/main" val="42467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12700</TotalTime>
  <Words>886</Words>
  <Application>Microsoft Macintosh PowerPoint</Application>
  <PresentationFormat>On-screen Show (4:3)</PresentationFormat>
  <Paragraphs>193</Paragraphs>
  <Slides>25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Project 2 – Software Security</vt:lpstr>
      <vt:lpstr>What is the project about?</vt:lpstr>
      <vt:lpstr>Memory Layout Overview</vt:lpstr>
      <vt:lpstr>Function Call(1)         example1.c</vt:lpstr>
      <vt:lpstr>Function Call(2)       function frame</vt:lpstr>
      <vt:lpstr>Function Call(3)     what happens?</vt:lpstr>
      <vt:lpstr>Function Call(4)            assembly</vt:lpstr>
      <vt:lpstr>Buffer Overflow        example1b.c</vt:lpstr>
      <vt:lpstr>Project Instructions</vt:lpstr>
      <vt:lpstr>Task #1: Get The Code and The Files</vt:lpstr>
      <vt:lpstr>Task #1: Get The Code and The Files</vt:lpstr>
      <vt:lpstr>Task #2: Buffer Overflow (1)</vt:lpstr>
      <vt:lpstr>Task #2: Buffer Overflow (2)</vt:lpstr>
      <vt:lpstr>Task #3: Exploiting the Executable Stack</vt:lpstr>
      <vt:lpstr>HINT: preparation</vt:lpstr>
      <vt:lpstr>Task #4: Return to libc</vt:lpstr>
      <vt:lpstr>Return to libc</vt:lpstr>
      <vt:lpstr>Task #5: Format String Vulnerabilities</vt:lpstr>
      <vt:lpstr>Useful tools</vt:lpstr>
      <vt:lpstr>Warming up</vt:lpstr>
      <vt:lpstr>Environment Setup</vt:lpstr>
      <vt:lpstr>Submission</vt:lpstr>
      <vt:lpstr>Logistics</vt:lpstr>
      <vt:lpstr>Today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Software Security</dc:title>
  <dc:creator>Wahbeh Qardaji</dc:creator>
  <cp:lastModifiedBy>Chris Gates</cp:lastModifiedBy>
  <cp:revision>64</cp:revision>
  <cp:lastPrinted>2012-11-01T17:09:46Z</cp:lastPrinted>
  <dcterms:created xsi:type="dcterms:W3CDTF">2011-04-14T15:46:31Z</dcterms:created>
  <dcterms:modified xsi:type="dcterms:W3CDTF">2012-11-07T18:11:45Z</dcterms:modified>
</cp:coreProperties>
</file>