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8" r:id="rId1"/>
  </p:sldMasterIdLst>
  <p:notesMasterIdLst>
    <p:notesMasterId r:id="rId2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0" r:id="rId15"/>
    <p:sldId id="270" r:id="rId16"/>
    <p:sldId id="271" r:id="rId17"/>
    <p:sldId id="272" r:id="rId18"/>
    <p:sldId id="274" r:id="rId19"/>
    <p:sldId id="273" r:id="rId20"/>
    <p:sldId id="275" r:id="rId21"/>
    <p:sldId id="276" r:id="rId22"/>
    <p:sldId id="278" r:id="rId23"/>
    <p:sldId id="279"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F8ABB-CB0C-AF4A-B17B-CEF6856DACDA}" type="datetimeFigureOut">
              <a:rPr lang="en-US" smtClean="0"/>
              <a:t>9/27/12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F274E-08A4-684D-8662-3B255FD06A44}" type="slidenum">
              <a:rPr lang="en-US" smtClean="0"/>
              <a:t>‹#›</a:t>
            </a:fld>
            <a:endParaRPr lang="en-US"/>
          </a:p>
        </p:txBody>
      </p:sp>
    </p:spTree>
    <p:extLst>
      <p:ext uri="{BB962C8B-B14F-4D97-AF65-F5344CB8AC3E}">
        <p14:creationId xmlns:p14="http://schemas.microsoft.com/office/powerpoint/2010/main" val="19321613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ea typeface="ＭＳ Ｐゴシック" charset="0"/>
                <a:cs typeface="Times New Roman" charset="0"/>
              </a:defRPr>
            </a:lvl1pPr>
            <a:lvl2pPr marL="729057" indent="-280406" defTabSz="914437" eaLnBrk="0" hangingPunct="0">
              <a:defRPr sz="1600">
                <a:solidFill>
                  <a:srgbClr val="275AFF"/>
                </a:solidFill>
                <a:latin typeface="Arial" charset="0"/>
                <a:ea typeface="Times New Roman" charset="0"/>
                <a:cs typeface="Times New Roman" charset="0"/>
              </a:defRPr>
            </a:lvl2pPr>
            <a:lvl3pPr marL="1121626" indent="-224325" defTabSz="914437" eaLnBrk="0" hangingPunct="0">
              <a:defRPr sz="1600">
                <a:solidFill>
                  <a:srgbClr val="275AFF"/>
                </a:solidFill>
                <a:latin typeface="Arial" charset="0"/>
                <a:ea typeface="Times New Roman" charset="0"/>
                <a:cs typeface="Times New Roman" charset="0"/>
              </a:defRPr>
            </a:lvl3pPr>
            <a:lvl4pPr marL="1570276" indent="-224325" defTabSz="914437" eaLnBrk="0" hangingPunct="0">
              <a:defRPr sz="1600">
                <a:solidFill>
                  <a:srgbClr val="275AFF"/>
                </a:solidFill>
                <a:latin typeface="Arial" charset="0"/>
                <a:ea typeface="Times New Roman" charset="0"/>
                <a:cs typeface="Times New Roman" charset="0"/>
              </a:defRPr>
            </a:lvl4pPr>
            <a:lvl5pPr marL="2018927" indent="-224325" defTabSz="914437" eaLnBrk="0" hangingPunct="0">
              <a:defRPr sz="1600">
                <a:solidFill>
                  <a:srgbClr val="275AFF"/>
                </a:solidFill>
                <a:latin typeface="Arial" charset="0"/>
                <a:ea typeface="Times New Roman" charset="0"/>
                <a:cs typeface="Times New Roman"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F0C1C2B-E6C0-BD45-95B1-FD53BD0F39D3}" type="slidenum">
              <a:rPr lang="en-US" sz="1200">
                <a:solidFill>
                  <a:schemeClr val="tx1"/>
                </a:solidFill>
              </a:rPr>
              <a:pPr eaLnBrk="1" hangingPunct="1"/>
              <a:t>18</a:t>
            </a:fld>
            <a:endParaRPr lang="en-US" sz="120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ea typeface="ＭＳ Ｐゴシック" charset="0"/>
                <a:cs typeface="Times New Roman" charset="0"/>
              </a:defRPr>
            </a:lvl1pPr>
            <a:lvl2pPr marL="729057" indent="-280406" defTabSz="914437" eaLnBrk="0" hangingPunct="0">
              <a:defRPr sz="1600">
                <a:solidFill>
                  <a:srgbClr val="275AFF"/>
                </a:solidFill>
                <a:latin typeface="Arial" charset="0"/>
                <a:ea typeface="Times New Roman" charset="0"/>
                <a:cs typeface="Times New Roman" charset="0"/>
              </a:defRPr>
            </a:lvl2pPr>
            <a:lvl3pPr marL="1121626" indent="-224325" defTabSz="914437" eaLnBrk="0" hangingPunct="0">
              <a:defRPr sz="1600">
                <a:solidFill>
                  <a:srgbClr val="275AFF"/>
                </a:solidFill>
                <a:latin typeface="Arial" charset="0"/>
                <a:ea typeface="Times New Roman" charset="0"/>
                <a:cs typeface="Times New Roman" charset="0"/>
              </a:defRPr>
            </a:lvl3pPr>
            <a:lvl4pPr marL="1570276" indent="-224325" defTabSz="914437" eaLnBrk="0" hangingPunct="0">
              <a:defRPr sz="1600">
                <a:solidFill>
                  <a:srgbClr val="275AFF"/>
                </a:solidFill>
                <a:latin typeface="Arial" charset="0"/>
                <a:ea typeface="Times New Roman" charset="0"/>
                <a:cs typeface="Times New Roman" charset="0"/>
              </a:defRPr>
            </a:lvl4pPr>
            <a:lvl5pPr marL="2018927" indent="-224325" defTabSz="914437" eaLnBrk="0" hangingPunct="0">
              <a:defRPr sz="1600">
                <a:solidFill>
                  <a:srgbClr val="275AFF"/>
                </a:solidFill>
                <a:latin typeface="Arial" charset="0"/>
                <a:ea typeface="Times New Roman" charset="0"/>
                <a:cs typeface="Times New Roman"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C04151A-DFDF-EC44-959D-505AB0F380A9}" type="slidenum">
              <a:rPr lang="en-US" sz="1200">
                <a:solidFill>
                  <a:schemeClr val="tx1"/>
                </a:solidFill>
              </a:rPr>
              <a:pPr eaLnBrk="1" hangingPunct="1"/>
              <a:t>22</a:t>
            </a:fld>
            <a:endParaRPr lang="en-US" sz="1200">
              <a:solidFill>
                <a:schemeClr val="tx1"/>
              </a:solidFill>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8E80666-FB37-4B36-9149-507F3B0178E3}" type="datetimeFigureOut">
              <a:rPr lang="en-US" smtClean="0"/>
              <a:pPr/>
              <a:t>9/27/12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FEBEB0A-9E3D-4B14-9782-E2AE3DA60D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051B39-B140-43FE-96DB-472A2B59CE7C}" type="datetime1">
              <a:rPr lang="en-US" smtClean="0"/>
              <a:t>9/27/12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A600BB2-27C5-458B-ABCE-839C88CF47CE}" type="datetime1">
              <a:rPr lang="en-US" smtClean="0"/>
              <a:t>9/27/12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Footer Text</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A9B540C-44DA-4F69-89C9-7C84606640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11D738E-8962-435F-8C43-147B8DD7E819}" type="datetime1">
              <a:rPr lang="en-US" smtClean="0"/>
              <a:t>9/27/12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A9B540C-44DA-4F69-89C9-7C84606640D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8E80666-FB37-4B36-9149-507F3B0178E3}" type="datetimeFigureOut">
              <a:rPr lang="en-US" smtClean="0"/>
              <a:pPr/>
              <a:t>9/27/12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FEBEB0A-9E3D-4B14-9782-E2AE3DA60D9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34CF3C7-6809-4F39-BD67-A75817BDDE0A}" type="datetime1">
              <a:rPr lang="en-US" smtClean="0"/>
              <a:t>9/27/12</a:t>
            </a:fld>
            <a:endParaRPr lang="en-US"/>
          </a:p>
        </p:txBody>
      </p:sp>
      <p:sp>
        <p:nvSpPr>
          <p:cNvPr id="10" name="Slide Number Placeholder 9"/>
          <p:cNvSpPr>
            <a:spLocks noGrp="1"/>
          </p:cNvSpPr>
          <p:nvPr>
            <p:ph type="sldNum" sz="quarter" idx="16"/>
          </p:nvPr>
        </p:nvSpPr>
        <p:spPr/>
        <p:txBody>
          <a:bodyPr rtlCol="0"/>
          <a:lstStyle/>
          <a:p>
            <a:fld id="{BA9B540C-44DA-4F69-89C9-7C84606640D3}"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Footer Text</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7EAEB24-CE78-465C-A726-91D0868FA48F}" type="datetime1">
              <a:rPr lang="en-US" smtClean="0"/>
              <a:t>9/27/12</a:t>
            </a:fld>
            <a:endParaRPr lang="en-US"/>
          </a:p>
        </p:txBody>
      </p:sp>
      <p:sp>
        <p:nvSpPr>
          <p:cNvPr id="12" name="Slide Number Placeholder 11"/>
          <p:cNvSpPr>
            <a:spLocks noGrp="1"/>
          </p:cNvSpPr>
          <p:nvPr>
            <p:ph type="sldNum" sz="quarter" idx="16"/>
          </p:nvPr>
        </p:nvSpPr>
        <p:spPr/>
        <p:txBody>
          <a:bodyPr rtlCol="0"/>
          <a:lstStyle/>
          <a:p>
            <a:fld id="{BA9B540C-44DA-4F69-89C9-7C84606640D3}"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Footer Text</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BAADF0-1749-4E8B-9691-B44A5F8C0895}" type="datetime1">
              <a:rPr lang="en-US" smtClean="0"/>
              <a:t>9/27/12</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9/27/12</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8BBB94-68E6-4675-A946-F1C5994EDBD7}" type="datetime1">
              <a:rPr lang="en-US" smtClean="0"/>
              <a:t>9/27/12</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754ED01-E2A0-4C1E-8E21-014B99041579}"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C3B8377-21E3-4835-B75D-4E2847E2750F}" type="datetime1">
              <a:rPr lang="en-US" smtClean="0"/>
              <a:t>9/27/12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A9B540C-44DA-4F69-89C9-7C84606640D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Footer Text</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0C4986D-6BE9-4264-908F-02DB36FD8D6C}" type="datetime1">
              <a:rPr lang="en-US" smtClean="0"/>
              <a:t>9/27/12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Footer Text</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A9B540C-44DA-4F69-89C9-7C84606640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149" r:id="rId1"/>
    <p:sldLayoutId id="2147485150" r:id="rId2"/>
    <p:sldLayoutId id="2147485151" r:id="rId3"/>
    <p:sldLayoutId id="2147485152" r:id="rId4"/>
    <p:sldLayoutId id="2147485153" r:id="rId5"/>
    <p:sldLayoutId id="2147485154" r:id="rId6"/>
    <p:sldLayoutId id="2147485155" r:id="rId7"/>
    <p:sldLayoutId id="2147485156" r:id="rId8"/>
    <p:sldLayoutId id="2147485157" r:id="rId9"/>
    <p:sldLayoutId id="2147485158" r:id="rId10"/>
    <p:sldLayoutId id="2147485159"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Word_97_-_2004_Document1.doc"/><Relationship Id="rId5" Type="http://schemas.openxmlformats.org/officeDocument/2006/relationships/image" Target="../media/image3.emf"/><Relationship Id="rId6"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Word_97_-_2004_Document2.doc"/><Relationship Id="rId5"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orest.cs.purdue.edu/cs5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orest.cs.purdue.edu/cs526priva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1 – </a:t>
            </a:r>
            <a:br>
              <a:rPr lang="en-US" dirty="0" smtClean="0"/>
            </a:br>
            <a:r>
              <a:rPr lang="en-US" dirty="0" smtClean="0"/>
              <a:t>Web Security</a:t>
            </a:r>
            <a:endParaRPr lang="en-US" dirty="0"/>
          </a:p>
        </p:txBody>
      </p:sp>
      <p:sp>
        <p:nvSpPr>
          <p:cNvPr id="3" name="Subtitle 2"/>
          <p:cNvSpPr>
            <a:spLocks noGrp="1"/>
          </p:cNvSpPr>
          <p:nvPr>
            <p:ph type="subTitle" idx="1"/>
          </p:nvPr>
        </p:nvSpPr>
        <p:spPr/>
        <p:txBody>
          <a:bodyPr/>
          <a:lstStyle/>
          <a:p>
            <a:r>
              <a:rPr lang="en-US" dirty="0" smtClean="0"/>
              <a:t>CS 526</a:t>
            </a:r>
            <a:endParaRPr lang="en-US" dirty="0"/>
          </a:p>
        </p:txBody>
      </p:sp>
    </p:spTree>
    <p:extLst>
      <p:ext uri="{BB962C8B-B14F-4D97-AF65-F5344CB8AC3E}">
        <p14:creationId xmlns:p14="http://schemas.microsoft.com/office/powerpoint/2010/main" val="197003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Password attacks</a:t>
            </a:r>
          </a:p>
        </p:txBody>
      </p:sp>
      <p:sp>
        <p:nvSpPr>
          <p:cNvPr id="3" name="Content Placeholder 2"/>
          <p:cNvSpPr>
            <a:spLocks noGrp="1"/>
          </p:cNvSpPr>
          <p:nvPr>
            <p:ph sz="quarter" idx="1"/>
          </p:nvPr>
        </p:nvSpPr>
        <p:spPr/>
        <p:txBody>
          <a:bodyPr/>
          <a:lstStyle/>
          <a:p>
            <a:r>
              <a:rPr lang="en-US" dirty="0" smtClean="0"/>
              <a:t>Usernames available in </a:t>
            </a:r>
            <a:r>
              <a:rPr lang="en-US" dirty="0" err="1" smtClean="0">
                <a:solidFill>
                  <a:srgbClr val="FF0000"/>
                </a:solidFill>
              </a:rPr>
              <a:t>users.txt</a:t>
            </a:r>
            <a:endParaRPr lang="en-US" dirty="0" smtClean="0">
              <a:solidFill>
                <a:srgbClr val="FF0000"/>
              </a:solidFill>
            </a:endParaRPr>
          </a:p>
          <a:p>
            <a:r>
              <a:rPr lang="en-US" dirty="0" smtClean="0"/>
              <a:t>Your results should be in a separate file. Each username should be on a separate line</a:t>
            </a:r>
          </a:p>
          <a:p>
            <a:pPr marL="365760" lvl="1" indent="0">
              <a:buNone/>
            </a:pPr>
            <a:r>
              <a:rPr lang="en-US" dirty="0" smtClean="0"/>
              <a:t>	username  	&lt;tab&gt;		password</a:t>
            </a:r>
          </a:p>
          <a:p>
            <a:r>
              <a:rPr lang="en-US" dirty="0" smtClean="0"/>
              <a:t>The </a:t>
            </a:r>
            <a:r>
              <a:rPr lang="en-US" dirty="0" smtClean="0">
                <a:solidFill>
                  <a:srgbClr val="FF0000"/>
                </a:solidFill>
              </a:rPr>
              <a:t>order</a:t>
            </a:r>
            <a:r>
              <a:rPr lang="en-US" dirty="0" smtClean="0"/>
              <a:t> of usernames should be the same as the order in </a:t>
            </a:r>
            <a:r>
              <a:rPr lang="en-US" dirty="0" err="1" smtClean="0"/>
              <a:t>users.txt</a:t>
            </a:r>
            <a:endParaRPr lang="en-US" dirty="0" smtClean="0"/>
          </a:p>
          <a:p>
            <a:r>
              <a:rPr lang="en-US" dirty="0" smtClean="0"/>
              <a:t>If you do not recover a password for a user, write the username on the line</a:t>
            </a:r>
          </a:p>
          <a:p>
            <a:pPr lvl="1"/>
            <a:r>
              <a:rPr lang="en-US" dirty="0" smtClean="0"/>
              <a:t>I want to be able to run diff to grade this.</a:t>
            </a:r>
            <a:endParaRPr lang="en-US" dirty="0"/>
          </a:p>
        </p:txBody>
      </p:sp>
    </p:spTree>
    <p:extLst>
      <p:ext uri="{BB962C8B-B14F-4D97-AF65-F5344CB8AC3E}">
        <p14:creationId xmlns:p14="http://schemas.microsoft.com/office/powerpoint/2010/main" val="8791865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sz="quarter" idx="1"/>
          </p:nvPr>
        </p:nvSpPr>
        <p:spPr/>
        <p:txBody>
          <a:bodyPr>
            <a:normAutofit/>
          </a:bodyPr>
          <a:lstStyle/>
          <a:p>
            <a:r>
              <a:rPr lang="en-US" dirty="0" smtClean="0"/>
              <a:t>You are allowed to work in pairs</a:t>
            </a:r>
          </a:p>
          <a:p>
            <a:pPr lvl="1"/>
            <a:r>
              <a:rPr lang="en-US" dirty="0" smtClean="0"/>
              <a:t>Each group should only submit a single submission</a:t>
            </a:r>
          </a:p>
          <a:p>
            <a:pPr lvl="1"/>
            <a:r>
              <a:rPr lang="en-US" dirty="0" smtClean="0"/>
              <a:t>Everyone will have their own account</a:t>
            </a:r>
          </a:p>
          <a:p>
            <a:pPr lvl="1"/>
            <a:r>
              <a:rPr lang="en-US" dirty="0" smtClean="0"/>
              <a:t>Do not modify the permissions on your directories</a:t>
            </a:r>
            <a:endParaRPr lang="en-US" dirty="0" smtClean="0"/>
          </a:p>
          <a:p>
            <a:endParaRPr lang="en-US" dirty="0" smtClean="0"/>
          </a:p>
          <a:p>
            <a:r>
              <a:rPr lang="en-US" dirty="0" smtClean="0"/>
              <a:t>Your </a:t>
            </a:r>
            <a:r>
              <a:rPr lang="en-US" dirty="0" smtClean="0"/>
              <a:t>home </a:t>
            </a:r>
            <a:r>
              <a:rPr lang="en-US" dirty="0" smtClean="0"/>
              <a:t>directories </a:t>
            </a:r>
            <a:r>
              <a:rPr lang="en-US" dirty="0" smtClean="0"/>
              <a:t>will contain a web directory called </a:t>
            </a:r>
            <a:r>
              <a:rPr lang="en-US" dirty="0" err="1" smtClean="0"/>
              <a:t>public_html</a:t>
            </a:r>
            <a:endParaRPr lang="en-US" dirty="0" smtClean="0"/>
          </a:p>
          <a:p>
            <a:pPr lvl="1"/>
            <a:r>
              <a:rPr lang="en-US" dirty="0" smtClean="0"/>
              <a:t>You can access anything you put there on</a:t>
            </a:r>
          </a:p>
          <a:p>
            <a:pPr marL="365760" lvl="1" indent="0">
              <a:buNone/>
            </a:pPr>
            <a:r>
              <a:rPr lang="en-US" dirty="0" smtClean="0"/>
              <a:t>	</a:t>
            </a:r>
            <a:r>
              <a:rPr lang="en-US" dirty="0" smtClean="0"/>
              <a:t>http://</a:t>
            </a:r>
            <a:r>
              <a:rPr lang="en-US" dirty="0" err="1" smtClean="0"/>
              <a:t>forest.cs.purdue.edu</a:t>
            </a:r>
            <a:r>
              <a:rPr lang="en-US" dirty="0" smtClean="0"/>
              <a:t>/~username</a:t>
            </a:r>
            <a:r>
              <a:rPr lang="en-US" dirty="0" smtClean="0"/>
              <a:t>/</a:t>
            </a:r>
            <a:endParaRPr lang="en-US" dirty="0"/>
          </a:p>
        </p:txBody>
      </p:sp>
    </p:spTree>
    <p:extLst>
      <p:ext uri="{BB962C8B-B14F-4D97-AF65-F5344CB8AC3E}">
        <p14:creationId xmlns:p14="http://schemas.microsoft.com/office/powerpoint/2010/main" val="35055258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sz="quarter" idx="1"/>
          </p:nvPr>
        </p:nvSpPr>
        <p:spPr/>
        <p:txBody>
          <a:bodyPr/>
          <a:lstStyle/>
          <a:p>
            <a:r>
              <a:rPr lang="en-US" dirty="0" smtClean="0"/>
              <a:t>You will all be using the same database backend</a:t>
            </a:r>
          </a:p>
          <a:p>
            <a:pPr lvl="1"/>
            <a:r>
              <a:rPr lang="en-US" dirty="0" smtClean="0"/>
              <a:t>Username: </a:t>
            </a:r>
            <a:r>
              <a:rPr lang="en-US" dirty="0" smtClean="0"/>
              <a:t>cs526f12</a:t>
            </a:r>
            <a:endParaRPr lang="en-US" dirty="0" smtClean="0"/>
          </a:p>
          <a:p>
            <a:pPr lvl="1"/>
            <a:r>
              <a:rPr lang="en-US" dirty="0" smtClean="0"/>
              <a:t>Password: </a:t>
            </a:r>
            <a:r>
              <a:rPr lang="en-US" dirty="0"/>
              <a:t>$</a:t>
            </a:r>
            <a:r>
              <a:rPr lang="en-US" dirty="0" err="1" smtClean="0"/>
              <a:t>troNg_PasSWord</a:t>
            </a:r>
            <a:r>
              <a:rPr lang="en-US" dirty="0" smtClean="0"/>
              <a:t>!</a:t>
            </a:r>
          </a:p>
          <a:p>
            <a:pPr lvl="1"/>
            <a:r>
              <a:rPr lang="en-US" dirty="0" smtClean="0"/>
              <a:t>Database name: cs526p1</a:t>
            </a:r>
          </a:p>
          <a:p>
            <a:pPr lvl="1"/>
            <a:r>
              <a:rPr lang="en-US" dirty="0" smtClean="0"/>
              <a:t>Play Nice!</a:t>
            </a:r>
          </a:p>
          <a:p>
            <a:pPr lvl="1"/>
            <a:endParaRPr lang="en-US" dirty="0"/>
          </a:p>
          <a:p>
            <a:r>
              <a:rPr lang="en-US" dirty="0" smtClean="0"/>
              <a:t>Another database is used for SQL injection attacks and weak passwords</a:t>
            </a:r>
          </a:p>
          <a:p>
            <a:pPr lvl="1"/>
            <a:r>
              <a:rPr lang="en-US" dirty="0" smtClean="0"/>
              <a:t>You don</a:t>
            </a:r>
            <a:r>
              <a:rPr lang="fr-FR" dirty="0" smtClean="0"/>
              <a:t>’</a:t>
            </a:r>
            <a:r>
              <a:rPr lang="en-US" dirty="0" smtClean="0"/>
              <a:t>t have any info on this database</a:t>
            </a:r>
            <a:endParaRPr lang="en-US" dirty="0"/>
          </a:p>
        </p:txBody>
      </p:sp>
    </p:spTree>
    <p:extLst>
      <p:ext uri="{BB962C8B-B14F-4D97-AF65-F5344CB8AC3E}">
        <p14:creationId xmlns:p14="http://schemas.microsoft.com/office/powerpoint/2010/main" val="32503891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submit:</a:t>
            </a:r>
            <a:endParaRPr lang="en-US" dirty="0"/>
          </a:p>
        </p:txBody>
      </p:sp>
      <p:sp>
        <p:nvSpPr>
          <p:cNvPr id="3" name="Content Placeholder 2"/>
          <p:cNvSpPr>
            <a:spLocks noGrp="1"/>
          </p:cNvSpPr>
          <p:nvPr>
            <p:ph sz="quarter" idx="1"/>
          </p:nvPr>
        </p:nvSpPr>
        <p:spPr/>
        <p:txBody>
          <a:bodyPr/>
          <a:lstStyle/>
          <a:p>
            <a:r>
              <a:rPr lang="en-US" dirty="0" smtClean="0"/>
              <a:t>The complete </a:t>
            </a:r>
            <a:r>
              <a:rPr lang="en-US" dirty="0" smtClean="0"/>
              <a:t>modified (and fixed!) </a:t>
            </a:r>
            <a:r>
              <a:rPr lang="en-US" dirty="0" smtClean="0"/>
              <a:t>source code for the webpage</a:t>
            </a:r>
          </a:p>
          <a:p>
            <a:r>
              <a:rPr lang="en-US" dirty="0" smtClean="0"/>
              <a:t>Supplemental files, scripts and webpages needed for </a:t>
            </a:r>
            <a:r>
              <a:rPr lang="en-US" dirty="0" smtClean="0"/>
              <a:t>any attacks</a:t>
            </a:r>
            <a:endParaRPr lang="en-US" dirty="0" smtClean="0"/>
          </a:p>
          <a:p>
            <a:r>
              <a:rPr lang="en-US" dirty="0" err="1" smtClean="0"/>
              <a:t>passwords.txt</a:t>
            </a:r>
            <a:r>
              <a:rPr lang="en-US" dirty="0" smtClean="0"/>
              <a:t>: list of recovered </a:t>
            </a:r>
            <a:r>
              <a:rPr lang="en-US" dirty="0" smtClean="0"/>
              <a:t>passwords with format specified in the project description</a:t>
            </a:r>
            <a:endParaRPr lang="en-US" dirty="0" smtClean="0"/>
          </a:p>
          <a:p>
            <a:r>
              <a:rPr lang="en-US" dirty="0" smtClean="0"/>
              <a:t>Written portion of the project</a:t>
            </a:r>
          </a:p>
          <a:p>
            <a:pPr lvl="1"/>
            <a:r>
              <a:rPr lang="en-US" dirty="0" smtClean="0"/>
              <a:t>PDF only.</a:t>
            </a:r>
          </a:p>
        </p:txBody>
      </p:sp>
    </p:spTree>
    <p:extLst>
      <p:ext uri="{BB962C8B-B14F-4D97-AF65-F5344CB8AC3E}">
        <p14:creationId xmlns:p14="http://schemas.microsoft.com/office/powerpoint/2010/main" val="32601313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endParaRPr lang="en-US" dirty="0" smtClean="0"/>
          </a:p>
          <a:p>
            <a:pPr marL="0" indent="0">
              <a:buNone/>
            </a:pPr>
            <a:endParaRPr lang="en-US" dirty="0" smtClean="0"/>
          </a:p>
          <a:p>
            <a:r>
              <a:rPr lang="en-US" dirty="0" smtClean="0"/>
              <a:t>Do you have any for me?</a:t>
            </a:r>
            <a:br>
              <a:rPr lang="en-US" dirty="0" smtClean="0"/>
            </a:br>
            <a:endParaRPr lang="en-US" dirty="0" smtClean="0"/>
          </a:p>
          <a:p>
            <a:endParaRPr lang="en-US" dirty="0"/>
          </a:p>
          <a:p>
            <a:r>
              <a:rPr lang="en-US" dirty="0" smtClean="0"/>
              <a:t>How many of you have used PHP?</a:t>
            </a:r>
          </a:p>
        </p:txBody>
      </p:sp>
    </p:spTree>
    <p:extLst>
      <p:ext uri="{BB962C8B-B14F-4D97-AF65-F5344CB8AC3E}">
        <p14:creationId xmlns:p14="http://schemas.microsoft.com/office/powerpoint/2010/main" val="409310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PHP</a:t>
            </a:r>
            <a:endParaRPr lang="en-US" dirty="0"/>
          </a:p>
        </p:txBody>
      </p:sp>
    </p:spTree>
    <p:extLst>
      <p:ext uri="{BB962C8B-B14F-4D97-AF65-F5344CB8AC3E}">
        <p14:creationId xmlns:p14="http://schemas.microsoft.com/office/powerpoint/2010/main" val="34641694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Hypertext Preprocessor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solidFill>
                  <a:srgbClr val="FF0000"/>
                </a:solidFill>
              </a:rPr>
              <a:t>PHP</a:t>
            </a:r>
            <a:r>
              <a:rPr lang="en-US" dirty="0"/>
              <a:t>, or PHP: Hypertext Preprocessor, has become one of the most popular </a:t>
            </a:r>
            <a:r>
              <a:rPr lang="en-US" dirty="0">
                <a:solidFill>
                  <a:srgbClr val="FF0000"/>
                </a:solidFill>
              </a:rPr>
              <a:t>server-side </a:t>
            </a:r>
            <a:r>
              <a:rPr lang="en-US" dirty="0"/>
              <a:t>scripting languages for creating dynamic web pages.</a:t>
            </a:r>
          </a:p>
          <a:p>
            <a:r>
              <a:rPr lang="en-US" dirty="0"/>
              <a:t>PHP code is embedded directly into XHTML documents, though these script segments are interpreted by a server before being delivered to the client.</a:t>
            </a:r>
          </a:p>
          <a:p>
            <a:r>
              <a:rPr lang="en-US" dirty="0"/>
              <a:t>PHP script file names end with </a:t>
            </a:r>
            <a:r>
              <a:rPr lang="en-US" dirty="0">
                <a:solidFill>
                  <a:srgbClr val="FF0000"/>
                </a:solidFill>
              </a:rPr>
              <a:t>.</a:t>
            </a:r>
            <a:r>
              <a:rPr lang="en-US" dirty="0" err="1" smtClean="0">
                <a:solidFill>
                  <a:srgbClr val="FF0000"/>
                </a:solidFill>
              </a:rPr>
              <a:t>php</a:t>
            </a:r>
            <a:r>
              <a:rPr lang="en-US" dirty="0" smtClean="0">
                <a:solidFill>
                  <a:srgbClr val="FF0000"/>
                </a:solidFill>
              </a:rPr>
              <a:t> </a:t>
            </a:r>
            <a:endParaRPr lang="en-US" dirty="0">
              <a:solidFill>
                <a:srgbClr val="FF0000"/>
              </a:solidFill>
            </a:endParaRPr>
          </a:p>
          <a:p>
            <a:r>
              <a:rPr lang="en-US" dirty="0" smtClean="0"/>
              <a:t>In </a:t>
            </a:r>
            <a:r>
              <a:rPr lang="en-US" dirty="0"/>
              <a:t>PHP, code is inserted between the scripting delimiters </a:t>
            </a:r>
            <a:r>
              <a:rPr lang="en-US" dirty="0">
                <a:solidFill>
                  <a:srgbClr val="FF0000"/>
                </a:solidFill>
              </a:rPr>
              <a:t>&lt;?</a:t>
            </a:r>
            <a:r>
              <a:rPr lang="en-US" dirty="0" err="1">
                <a:solidFill>
                  <a:srgbClr val="FF0000"/>
                </a:solidFill>
              </a:rPr>
              <a:t>php</a:t>
            </a:r>
            <a:r>
              <a:rPr lang="en-US" dirty="0">
                <a:solidFill>
                  <a:srgbClr val="FF0000"/>
                </a:solidFill>
              </a:rPr>
              <a:t> </a:t>
            </a:r>
            <a:r>
              <a:rPr lang="en-US" dirty="0"/>
              <a:t>and </a:t>
            </a:r>
            <a:r>
              <a:rPr lang="en-US" dirty="0">
                <a:solidFill>
                  <a:srgbClr val="FF0000"/>
                </a:solidFill>
              </a:rPr>
              <a:t>?&gt;</a:t>
            </a:r>
            <a:r>
              <a:rPr lang="en-US" dirty="0"/>
              <a:t>. PHP code can be placed anywhere in XHTML markup, as long as the code is enclosed in these delimiters.</a:t>
            </a:r>
          </a:p>
          <a:p>
            <a:endParaRPr lang="en-US" dirty="0"/>
          </a:p>
        </p:txBody>
      </p:sp>
    </p:spTree>
    <p:extLst>
      <p:ext uri="{BB962C8B-B14F-4D97-AF65-F5344CB8AC3E}">
        <p14:creationId xmlns:p14="http://schemas.microsoft.com/office/powerpoint/2010/main" val="29689792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basics</a:t>
            </a:r>
            <a:endParaRPr lang="en-US" dirty="0"/>
          </a:p>
        </p:txBody>
      </p:sp>
      <p:sp>
        <p:nvSpPr>
          <p:cNvPr id="3" name="Content Placeholder 2"/>
          <p:cNvSpPr>
            <a:spLocks noGrp="1"/>
          </p:cNvSpPr>
          <p:nvPr>
            <p:ph sz="quarter" idx="1"/>
          </p:nvPr>
        </p:nvSpPr>
        <p:spPr/>
        <p:txBody>
          <a:bodyPr>
            <a:normAutofit/>
          </a:bodyPr>
          <a:lstStyle/>
          <a:p>
            <a:r>
              <a:rPr lang="en-US" sz="2000" dirty="0">
                <a:solidFill>
                  <a:srgbClr val="0070C0"/>
                </a:solidFill>
                <a:latin typeface="Times New Roman" charset="0"/>
              </a:rPr>
              <a:t>Variables are preceded by a </a:t>
            </a:r>
            <a:r>
              <a:rPr lang="en-US" sz="2000" dirty="0">
                <a:solidFill>
                  <a:srgbClr val="FF0000"/>
                </a:solidFill>
                <a:latin typeface="Lucida Console" charset="0"/>
              </a:rPr>
              <a:t>$</a:t>
            </a:r>
            <a:r>
              <a:rPr lang="en-US" sz="2000" dirty="0">
                <a:latin typeface="Times New Roman" charset="0"/>
              </a:rPr>
              <a:t> and are created the first time they are encountered. </a:t>
            </a:r>
          </a:p>
          <a:p>
            <a:pPr lvl="1"/>
            <a:r>
              <a:rPr lang="en-US" sz="1800" dirty="0" smtClean="0">
                <a:solidFill>
                  <a:srgbClr val="0070C0"/>
                </a:solidFill>
                <a:latin typeface="Times New Roman" charset="0"/>
              </a:rPr>
              <a:t>Variable </a:t>
            </a:r>
            <a:r>
              <a:rPr lang="en-US" sz="1800" dirty="0">
                <a:solidFill>
                  <a:srgbClr val="0070C0"/>
                </a:solidFill>
                <a:latin typeface="Times New Roman" charset="0"/>
              </a:rPr>
              <a:t>names in PHP are case sensitive. </a:t>
            </a:r>
            <a:r>
              <a:rPr lang="en-US" sz="1800" dirty="0">
                <a:latin typeface="Times New Roman" charset="0"/>
              </a:rPr>
              <a:t>Failure to use the proper mixture of cases to refer to a variable will result in a logic error, since the script will create a new variable for any name it </a:t>
            </a:r>
            <a:r>
              <a:rPr lang="en-US" sz="1800" dirty="0" err="1">
                <a:latin typeface="Times New Roman" charset="0"/>
              </a:rPr>
              <a:t>doesn</a:t>
            </a:r>
            <a:r>
              <a:rPr lang="ja-JP" altLang="en-US" sz="1800" dirty="0">
                <a:latin typeface="Times New Roman" charset="0"/>
              </a:rPr>
              <a:t>’</a:t>
            </a:r>
            <a:r>
              <a:rPr lang="en-US" sz="1800" dirty="0">
                <a:latin typeface="Times New Roman" charset="0"/>
              </a:rPr>
              <a:t>t recognize as a previously used variable.</a:t>
            </a:r>
          </a:p>
          <a:p>
            <a:r>
              <a:rPr lang="en-US" sz="2000" dirty="0" smtClean="0">
                <a:latin typeface="Times New Roman" charset="0"/>
              </a:rPr>
              <a:t>PHP </a:t>
            </a:r>
            <a:r>
              <a:rPr lang="en-US" sz="2000" dirty="0" smtClean="0">
                <a:solidFill>
                  <a:srgbClr val="0070C0"/>
                </a:solidFill>
                <a:latin typeface="Times New Roman" charset="0"/>
              </a:rPr>
              <a:t>statements</a:t>
            </a:r>
            <a:r>
              <a:rPr lang="en-US" sz="2000" dirty="0" smtClean="0">
                <a:latin typeface="Times New Roman" charset="0"/>
              </a:rPr>
              <a:t> </a:t>
            </a:r>
            <a:r>
              <a:rPr lang="en-US" sz="2000" dirty="0">
                <a:solidFill>
                  <a:srgbClr val="0070C0"/>
                </a:solidFill>
                <a:latin typeface="Times New Roman" charset="0"/>
              </a:rPr>
              <a:t>terminate with a semicolon</a:t>
            </a:r>
            <a:r>
              <a:rPr lang="en-US" sz="2000" dirty="0">
                <a:latin typeface="Times New Roman" charset="0"/>
              </a:rPr>
              <a:t> (</a:t>
            </a:r>
            <a:r>
              <a:rPr lang="en-US" sz="2000" dirty="0">
                <a:solidFill>
                  <a:srgbClr val="FF0000"/>
                </a:solidFill>
                <a:latin typeface="Lucida Console" charset="0"/>
              </a:rPr>
              <a:t>;</a:t>
            </a:r>
            <a:r>
              <a:rPr lang="en-US" sz="2000" dirty="0">
                <a:latin typeface="Times New Roman" charset="0"/>
              </a:rPr>
              <a:t>). </a:t>
            </a:r>
          </a:p>
          <a:p>
            <a:r>
              <a:rPr lang="en-US" sz="2000" dirty="0" smtClean="0">
                <a:solidFill>
                  <a:srgbClr val="0070C0"/>
                </a:solidFill>
                <a:latin typeface="Times New Roman" charset="0"/>
              </a:rPr>
              <a:t>Single</a:t>
            </a:r>
            <a:r>
              <a:rPr lang="en-US" sz="2000" dirty="0">
                <a:solidFill>
                  <a:srgbClr val="0070C0"/>
                </a:solidFill>
                <a:latin typeface="Times New Roman" charset="0"/>
              </a:rPr>
              <a:t>-line comments begin with two forward slashes </a:t>
            </a:r>
            <a:r>
              <a:rPr lang="en-US" sz="2000" dirty="0">
                <a:latin typeface="Times New Roman" charset="0"/>
              </a:rPr>
              <a:t>(</a:t>
            </a:r>
            <a:r>
              <a:rPr lang="en-US" sz="2000" dirty="0">
                <a:solidFill>
                  <a:srgbClr val="FF0000"/>
                </a:solidFill>
                <a:latin typeface="Lucida Console" charset="0"/>
              </a:rPr>
              <a:t>//</a:t>
            </a:r>
            <a:r>
              <a:rPr lang="en-US" sz="2000" dirty="0">
                <a:latin typeface="Times New Roman" charset="0"/>
              </a:rPr>
              <a:t>) or </a:t>
            </a:r>
            <a:r>
              <a:rPr lang="en-US" sz="2000" dirty="0">
                <a:solidFill>
                  <a:srgbClr val="0070C0"/>
                </a:solidFill>
                <a:latin typeface="Times New Roman" charset="0"/>
              </a:rPr>
              <a:t>a pound sign </a:t>
            </a:r>
            <a:r>
              <a:rPr lang="en-US" sz="2000" dirty="0">
                <a:latin typeface="Times New Roman" charset="0"/>
              </a:rPr>
              <a:t>(</a:t>
            </a:r>
            <a:r>
              <a:rPr lang="en-US" sz="2000" dirty="0">
                <a:solidFill>
                  <a:srgbClr val="FF0000"/>
                </a:solidFill>
                <a:latin typeface="Lucida Console" charset="0"/>
              </a:rPr>
              <a:t>#</a:t>
            </a:r>
            <a:r>
              <a:rPr lang="en-US" sz="2000" dirty="0">
                <a:latin typeface="Times New Roman" charset="0"/>
              </a:rPr>
              <a:t>). Text to the right of the delimiter is ignored by the interpreter. </a:t>
            </a:r>
            <a:r>
              <a:rPr lang="en-US" sz="2000" dirty="0">
                <a:solidFill>
                  <a:srgbClr val="0070C0"/>
                </a:solidFill>
                <a:latin typeface="Times New Roman" charset="0"/>
              </a:rPr>
              <a:t>Multiline comments begin with delimiter </a:t>
            </a:r>
            <a:r>
              <a:rPr lang="en-US" sz="2000" dirty="0">
                <a:solidFill>
                  <a:srgbClr val="FF0000"/>
                </a:solidFill>
                <a:latin typeface="Lucida Console" charset="0"/>
              </a:rPr>
              <a:t>/*</a:t>
            </a:r>
            <a:r>
              <a:rPr lang="en-US" sz="2000" dirty="0">
                <a:latin typeface="Times New Roman" charset="0"/>
              </a:rPr>
              <a:t> and end with delimiter </a:t>
            </a:r>
            <a:r>
              <a:rPr lang="en-US" sz="2000" dirty="0">
                <a:solidFill>
                  <a:srgbClr val="FF0000"/>
                </a:solidFill>
                <a:latin typeface="Lucida Console" charset="0"/>
              </a:rPr>
              <a:t>*/</a:t>
            </a:r>
            <a:r>
              <a:rPr lang="en-US" sz="2000" dirty="0">
                <a:latin typeface="Times New Roman" charset="0"/>
              </a:rPr>
              <a:t>.</a:t>
            </a:r>
          </a:p>
          <a:p>
            <a:r>
              <a:rPr lang="en-US" sz="2000" dirty="0" smtClean="0">
                <a:latin typeface="Times New Roman" charset="0"/>
              </a:rPr>
              <a:t>All </a:t>
            </a:r>
            <a:r>
              <a:rPr lang="en-US" sz="2000" dirty="0">
                <a:latin typeface="Times New Roman" charset="0"/>
              </a:rPr>
              <a:t>operations requiring PHP interpolation execute on the server before the XHTML document is sent to the client. </a:t>
            </a:r>
          </a:p>
          <a:p>
            <a:r>
              <a:rPr lang="en-US" sz="2000" dirty="0">
                <a:latin typeface="Times New Roman" charset="0"/>
              </a:rPr>
              <a:t>PHP </a:t>
            </a:r>
            <a:r>
              <a:rPr lang="en-US" sz="2000" dirty="0">
                <a:solidFill>
                  <a:srgbClr val="0070C0"/>
                </a:solidFill>
                <a:latin typeface="Times New Roman" charset="0"/>
              </a:rPr>
              <a:t>variables are loosely typed</a:t>
            </a:r>
            <a:r>
              <a:rPr lang="en-US" sz="2000" dirty="0">
                <a:latin typeface="Times New Roman" charset="0"/>
              </a:rPr>
              <a:t>—they can contain different types of data at different times.</a:t>
            </a:r>
          </a:p>
          <a:p>
            <a:endParaRPr lang="en-US" dirty="0"/>
          </a:p>
        </p:txBody>
      </p:sp>
    </p:spTree>
    <p:extLst>
      <p:ext uri="{BB962C8B-B14F-4D97-AF65-F5344CB8AC3E}">
        <p14:creationId xmlns:p14="http://schemas.microsoft.com/office/powerpoint/2010/main" val="24312853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1C21571-D4FB-1F4F-9D24-B8885A5FFAAA}" type="slidenum">
              <a:rPr lang="en-US" sz="1200">
                <a:solidFill>
                  <a:schemeClr val="tx1"/>
                </a:solidFill>
              </a:rPr>
              <a:pPr eaLnBrk="1" hangingPunct="1"/>
              <a:t>18</a:t>
            </a:fld>
            <a:endParaRPr lang="en-US" sz="1200">
              <a:solidFill>
                <a:schemeClr val="tx1"/>
              </a:solidFill>
            </a:endParaRPr>
          </a:p>
        </p:txBody>
      </p:sp>
      <p:graphicFrame>
        <p:nvGraphicFramePr>
          <p:cNvPr id="1026" name="Object 2"/>
          <p:cNvGraphicFramePr>
            <a:graphicFrameLocks noChangeAspect="1"/>
          </p:cNvGraphicFramePr>
          <p:nvPr/>
        </p:nvGraphicFramePr>
        <p:xfrm>
          <a:off x="0" y="0"/>
          <a:ext cx="6980238" cy="6613525"/>
        </p:xfrm>
        <a:graphic>
          <a:graphicData uri="http://schemas.openxmlformats.org/presentationml/2006/ole">
            <mc:AlternateContent xmlns:mc="http://schemas.openxmlformats.org/markup-compatibility/2006">
              <mc:Choice xmlns:v="urn:schemas-microsoft-com:vml" Requires="v">
                <p:oleObj spid="_x0000_s1048" name="Document" r:id="rId4" imgW="7075043" imgH="6696227" progId="Word.Document.8">
                  <p:embed/>
                </p:oleObj>
              </mc:Choice>
              <mc:Fallback>
                <p:oleObj name="Document" r:id="rId4" imgW="7075043" imgH="669622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980238" cy="661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029" name="Rectangle 4"/>
          <p:cNvSpPr>
            <a:spLocks noChangeArrowheads="1"/>
          </p:cNvSpPr>
          <p:nvPr/>
        </p:nvSpPr>
        <p:spPr bwMode="auto">
          <a:xfrm>
            <a:off x="7162800" y="1068388"/>
            <a:ext cx="1828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altLang="ja-JP" sz="1400" b="1">
                <a:solidFill>
                  <a:schemeClr val="tx1"/>
                </a:solidFill>
                <a:latin typeface="Lucida Console" charset="0"/>
                <a:cs typeface="ＭＳ Ｐゴシック" charset="0"/>
              </a:rPr>
              <a:t>first.php</a:t>
            </a:r>
            <a:r>
              <a:rPr lang="en-US" sz="1400" b="1">
                <a:solidFill>
                  <a:schemeClr val="tx1"/>
                </a:solidFill>
                <a:latin typeface="Lucida Console" charset="0"/>
              </a:rPr>
              <a:t> </a:t>
            </a:r>
          </a:p>
        </p:txBody>
      </p:sp>
      <p:pic>
        <p:nvPicPr>
          <p:cNvPr id="1030" name="Picture 5" descr="23_01_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5043488"/>
            <a:ext cx="3530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2454" name="Text Box 6"/>
          <p:cNvSpPr txBox="1">
            <a:spLocks noChangeArrowheads="1"/>
          </p:cNvSpPr>
          <p:nvPr/>
        </p:nvSpPr>
        <p:spPr bwMode="auto">
          <a:xfrm>
            <a:off x="5029200" y="914400"/>
            <a:ext cx="1676400" cy="835025"/>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rPr>
              <a:t>Delimiters enclosing PHP script</a:t>
            </a:r>
          </a:p>
        </p:txBody>
      </p:sp>
      <p:sp>
        <p:nvSpPr>
          <p:cNvPr id="872455" name="Line 7"/>
          <p:cNvSpPr>
            <a:spLocks noChangeShapeType="1"/>
          </p:cNvSpPr>
          <p:nvPr/>
        </p:nvSpPr>
        <p:spPr bwMode="auto">
          <a:xfrm flipH="1">
            <a:off x="762000" y="1371600"/>
            <a:ext cx="426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72458" name="Line 10"/>
          <p:cNvSpPr>
            <a:spLocks noChangeShapeType="1"/>
          </p:cNvSpPr>
          <p:nvPr/>
        </p:nvSpPr>
        <p:spPr bwMode="auto">
          <a:xfrm flipH="1">
            <a:off x="609600" y="1371600"/>
            <a:ext cx="4419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72459" name="Text Box 11"/>
          <p:cNvSpPr txBox="1">
            <a:spLocks noChangeArrowheads="1"/>
          </p:cNvSpPr>
          <p:nvPr/>
        </p:nvSpPr>
        <p:spPr bwMode="auto">
          <a:xfrm>
            <a:off x="4724400" y="2133600"/>
            <a:ext cx="1676400" cy="835025"/>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rPr>
              <a:t>Declares and initializes a PHP variable</a:t>
            </a:r>
          </a:p>
        </p:txBody>
      </p:sp>
      <p:sp>
        <p:nvSpPr>
          <p:cNvPr id="872460" name="Line 12"/>
          <p:cNvSpPr>
            <a:spLocks noChangeShapeType="1"/>
          </p:cNvSpPr>
          <p:nvPr/>
        </p:nvSpPr>
        <p:spPr bwMode="auto">
          <a:xfrm flipH="1" flipV="1">
            <a:off x="1295400" y="2057400"/>
            <a:ext cx="3429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72461" name="Text Box 13"/>
          <p:cNvSpPr txBox="1">
            <a:spLocks noChangeArrowheads="1"/>
          </p:cNvSpPr>
          <p:nvPr/>
        </p:nvSpPr>
        <p:spPr bwMode="auto">
          <a:xfrm>
            <a:off x="6705600" y="3276600"/>
            <a:ext cx="2209800" cy="1079500"/>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rPr>
              <a:t>Interpolates the variable so that its value will be output to the XHTML document</a:t>
            </a:r>
          </a:p>
        </p:txBody>
      </p:sp>
      <p:sp>
        <p:nvSpPr>
          <p:cNvPr id="872462" name="Line 14"/>
          <p:cNvSpPr>
            <a:spLocks noChangeShapeType="1"/>
          </p:cNvSpPr>
          <p:nvPr/>
        </p:nvSpPr>
        <p:spPr bwMode="auto">
          <a:xfrm flipH="1">
            <a:off x="4953000" y="3733800"/>
            <a:ext cx="1752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2796130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4"/>
                                        </p:tgtEl>
                                        <p:attrNameLst>
                                          <p:attrName>style.visibility</p:attrName>
                                        </p:attrNameLst>
                                      </p:cBhvr>
                                      <p:to>
                                        <p:strVal val="visible"/>
                                      </p:to>
                                    </p:set>
                                  </p:childTnLst>
                                  <p:subTnLst>
                                    <p:set>
                                      <p:cBhvr override="childStyle">
                                        <p:cTn dur="1" fill="hold" display="0" masterRel="nextClick" afterEffect="1"/>
                                        <p:tgtEl>
                                          <p:spTgt spid="87245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72455"/>
                                        </p:tgtEl>
                                        <p:attrNameLst>
                                          <p:attrName>style.visibility</p:attrName>
                                        </p:attrNameLst>
                                      </p:cBhvr>
                                      <p:to>
                                        <p:strVal val="visible"/>
                                      </p:to>
                                    </p:set>
                                  </p:childTnLst>
                                  <p:subTnLst>
                                    <p:set>
                                      <p:cBhvr override="childStyle">
                                        <p:cTn dur="1" fill="hold" display="0" masterRel="nextClick" afterEffect="1"/>
                                        <p:tgtEl>
                                          <p:spTgt spid="872455"/>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872458"/>
                                        </p:tgtEl>
                                        <p:attrNameLst>
                                          <p:attrName>style.visibility</p:attrName>
                                        </p:attrNameLst>
                                      </p:cBhvr>
                                      <p:to>
                                        <p:strVal val="visible"/>
                                      </p:to>
                                    </p:set>
                                  </p:childTnLst>
                                  <p:subTnLst>
                                    <p:set>
                                      <p:cBhvr override="childStyle">
                                        <p:cTn dur="1" fill="hold" display="0" masterRel="nextClick" afterEffect="1"/>
                                        <p:tgtEl>
                                          <p:spTgt spid="8724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2459"/>
                                        </p:tgtEl>
                                        <p:attrNameLst>
                                          <p:attrName>style.visibility</p:attrName>
                                        </p:attrNameLst>
                                      </p:cBhvr>
                                      <p:to>
                                        <p:strVal val="visible"/>
                                      </p:to>
                                    </p:set>
                                  </p:childTnLst>
                                  <p:subTnLst>
                                    <p:set>
                                      <p:cBhvr override="childStyle">
                                        <p:cTn dur="1" fill="hold" display="0" masterRel="nextClick" afterEffect="1"/>
                                        <p:tgtEl>
                                          <p:spTgt spid="872459"/>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872460"/>
                                        </p:tgtEl>
                                        <p:attrNameLst>
                                          <p:attrName>style.visibility</p:attrName>
                                        </p:attrNameLst>
                                      </p:cBhvr>
                                      <p:to>
                                        <p:strVal val="visible"/>
                                      </p:to>
                                    </p:set>
                                  </p:childTnLst>
                                  <p:subTnLst>
                                    <p:set>
                                      <p:cBhvr override="childStyle">
                                        <p:cTn dur="1" fill="hold" display="0" masterRel="nextClick" afterEffect="1"/>
                                        <p:tgtEl>
                                          <p:spTgt spid="87246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2461"/>
                                        </p:tgtEl>
                                        <p:attrNameLst>
                                          <p:attrName>style.visibility</p:attrName>
                                        </p:attrNameLst>
                                      </p:cBhvr>
                                      <p:to>
                                        <p:strVal val="visible"/>
                                      </p:to>
                                    </p:set>
                                  </p:childTnLst>
                                  <p:subTnLst>
                                    <p:set>
                                      <p:cBhvr override="childStyle">
                                        <p:cTn dur="1" fill="hold" display="0" masterRel="nextClick" afterEffect="1"/>
                                        <p:tgtEl>
                                          <p:spTgt spid="872461"/>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872462"/>
                                        </p:tgtEl>
                                        <p:attrNameLst>
                                          <p:attrName>style.visibility</p:attrName>
                                        </p:attrNameLst>
                                      </p:cBhvr>
                                      <p:to>
                                        <p:strVal val="visible"/>
                                      </p:to>
                                    </p:set>
                                  </p:childTnLst>
                                  <p:subTnLst>
                                    <p:set>
                                      <p:cBhvr override="childStyle">
                                        <p:cTn dur="1" fill="hold" display="0" masterRel="nextClick" afterEffect="1"/>
                                        <p:tgtEl>
                                          <p:spTgt spid="8724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4" grpId="0" animBg="1"/>
      <p:bldP spid="872455" grpId="0" animBg="1"/>
      <p:bldP spid="872458" grpId="0" animBg="1"/>
      <p:bldP spid="872459" grpId="0" animBg="1"/>
      <p:bldP spid="872460" grpId="0" animBg="1"/>
      <p:bldP spid="872461" grpId="0" animBg="1"/>
      <p:bldP spid="8724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basics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3200" dirty="0" err="1">
                <a:latin typeface="Times New Roman" charset="0"/>
              </a:rPr>
              <a:t>Superglobal</a:t>
            </a:r>
            <a:r>
              <a:rPr lang="en-US" sz="3200" dirty="0">
                <a:latin typeface="Times New Roman" charset="0"/>
              </a:rPr>
              <a:t> arrays are associative arrays predefined by PHP that hold variables acquired from user input, the environment or the web server and are accessible in any variable scope.</a:t>
            </a:r>
          </a:p>
          <a:p>
            <a:r>
              <a:rPr lang="en-US" sz="3200" dirty="0">
                <a:latin typeface="Times New Roman" charset="0"/>
              </a:rPr>
              <a:t>The arrays </a:t>
            </a:r>
            <a:r>
              <a:rPr lang="en-US" sz="3200" dirty="0">
                <a:solidFill>
                  <a:srgbClr val="FF0000"/>
                </a:solidFill>
                <a:latin typeface="Lucida Console" charset="0"/>
              </a:rPr>
              <a:t>$_GET</a:t>
            </a:r>
            <a:r>
              <a:rPr lang="en-US" sz="3200" dirty="0">
                <a:solidFill>
                  <a:srgbClr val="FF0000"/>
                </a:solidFill>
                <a:latin typeface="Times New Roman" charset="0"/>
              </a:rPr>
              <a:t> </a:t>
            </a:r>
            <a:r>
              <a:rPr lang="en-US" sz="3200" dirty="0">
                <a:latin typeface="Times New Roman" charset="0"/>
              </a:rPr>
              <a:t>and </a:t>
            </a:r>
            <a:r>
              <a:rPr lang="en-US" sz="3200" dirty="0">
                <a:solidFill>
                  <a:srgbClr val="FF0000"/>
                </a:solidFill>
                <a:latin typeface="Lucida Console" charset="0"/>
              </a:rPr>
              <a:t>$_POST</a:t>
            </a:r>
            <a:r>
              <a:rPr lang="en-US" sz="3200" dirty="0">
                <a:solidFill>
                  <a:srgbClr val="FF0000"/>
                </a:solidFill>
                <a:latin typeface="Times New Roman" charset="0"/>
              </a:rPr>
              <a:t> </a:t>
            </a:r>
            <a:r>
              <a:rPr lang="en-US" sz="3200" dirty="0">
                <a:solidFill>
                  <a:schemeClr val="accent2"/>
                </a:solidFill>
                <a:latin typeface="Times New Roman" charset="0"/>
              </a:rPr>
              <a:t>retrieve information sent to the server by HTTP </a:t>
            </a:r>
            <a:r>
              <a:rPr lang="en-US" sz="3200" dirty="0">
                <a:solidFill>
                  <a:srgbClr val="FF0000"/>
                </a:solidFill>
                <a:latin typeface="Lucida Console" charset="0"/>
              </a:rPr>
              <a:t>get</a:t>
            </a:r>
            <a:r>
              <a:rPr lang="en-US" sz="3200" dirty="0">
                <a:latin typeface="Times New Roman" charset="0"/>
              </a:rPr>
              <a:t> and </a:t>
            </a:r>
            <a:r>
              <a:rPr lang="en-US" sz="3200" dirty="0">
                <a:solidFill>
                  <a:srgbClr val="FF0000"/>
                </a:solidFill>
                <a:latin typeface="Lucida Console" charset="0"/>
              </a:rPr>
              <a:t>post</a:t>
            </a:r>
            <a:r>
              <a:rPr lang="en-US" sz="3200" dirty="0">
                <a:latin typeface="Times New Roman" charset="0"/>
              </a:rPr>
              <a:t> requests, respectively.</a:t>
            </a:r>
          </a:p>
          <a:p>
            <a:r>
              <a:rPr lang="en-US" sz="3200" dirty="0">
                <a:latin typeface="Times New Roman" charset="0"/>
              </a:rPr>
              <a:t>Using </a:t>
            </a:r>
            <a:r>
              <a:rPr lang="en-US" sz="3200" dirty="0">
                <a:solidFill>
                  <a:srgbClr val="FF0000"/>
                </a:solidFill>
                <a:latin typeface="Lucida Console" charset="0"/>
              </a:rPr>
              <a:t>method = "post"</a:t>
            </a:r>
            <a:r>
              <a:rPr lang="en-US" sz="3200" dirty="0">
                <a:solidFill>
                  <a:srgbClr val="FF0000"/>
                </a:solidFill>
                <a:latin typeface="Times New Roman" charset="0"/>
              </a:rPr>
              <a:t> </a:t>
            </a:r>
            <a:r>
              <a:rPr lang="en-US" sz="3200" dirty="0">
                <a:solidFill>
                  <a:schemeClr val="accent2"/>
                </a:solidFill>
                <a:latin typeface="Times New Roman" charset="0"/>
              </a:rPr>
              <a:t>appends form data to the browser request that contains the protocol and the requested resource</a:t>
            </a:r>
            <a:r>
              <a:rPr lang="ja-JP" altLang="en-US" sz="3200" dirty="0">
                <a:solidFill>
                  <a:schemeClr val="accent2"/>
                </a:solidFill>
                <a:latin typeface="Times New Roman" charset="0"/>
              </a:rPr>
              <a:t>’</a:t>
            </a:r>
            <a:r>
              <a:rPr lang="en-US" sz="3200" dirty="0">
                <a:solidFill>
                  <a:schemeClr val="accent2"/>
                </a:solidFill>
                <a:latin typeface="Times New Roman" charset="0"/>
              </a:rPr>
              <a:t>s URL</a:t>
            </a:r>
            <a:r>
              <a:rPr lang="en-US" sz="3200" dirty="0">
                <a:latin typeface="Times New Roman" charset="0"/>
              </a:rPr>
              <a:t>. Scripts located on the web server</a:t>
            </a:r>
            <a:r>
              <a:rPr lang="ja-JP" altLang="en-US" sz="3200" dirty="0">
                <a:latin typeface="Times New Roman" charset="0"/>
              </a:rPr>
              <a:t>’</a:t>
            </a:r>
            <a:r>
              <a:rPr lang="en-US" sz="3200" dirty="0">
                <a:latin typeface="Times New Roman" charset="0"/>
              </a:rPr>
              <a:t>s machine can access the form data sent as part of the request.</a:t>
            </a:r>
          </a:p>
          <a:p>
            <a:r>
              <a:rPr lang="en-US" sz="3200" dirty="0">
                <a:latin typeface="Times New Roman" charset="0"/>
              </a:rPr>
              <a:t>Function </a:t>
            </a:r>
            <a:r>
              <a:rPr lang="en-US" sz="3200" dirty="0">
                <a:solidFill>
                  <a:srgbClr val="FF0000"/>
                </a:solidFill>
                <a:latin typeface="Lucida Console" charset="0"/>
              </a:rPr>
              <a:t>extract</a:t>
            </a:r>
            <a:r>
              <a:rPr lang="en-US" sz="3200" dirty="0">
                <a:latin typeface="Times New Roman" charset="0"/>
              </a:rPr>
              <a:t> </a:t>
            </a:r>
            <a:r>
              <a:rPr lang="en-US" sz="3200" dirty="0">
                <a:solidFill>
                  <a:schemeClr val="accent2"/>
                </a:solidFill>
                <a:latin typeface="Times New Roman" charset="0"/>
              </a:rPr>
              <a:t>creates a variable/value pair corresponding to each key/value pair in the associative array passed as an argument</a:t>
            </a:r>
            <a:r>
              <a:rPr lang="en-US" sz="3200" dirty="0">
                <a:latin typeface="Times New Roman" charset="0"/>
              </a:rPr>
              <a:t>.</a:t>
            </a:r>
          </a:p>
          <a:p>
            <a:r>
              <a:rPr lang="en-US" sz="3200" dirty="0" smtClean="0">
                <a:latin typeface="Times New Roman" charset="0"/>
              </a:rPr>
              <a:t>Function </a:t>
            </a:r>
            <a:r>
              <a:rPr lang="en-US" sz="3200" dirty="0">
                <a:solidFill>
                  <a:srgbClr val="FF0000"/>
                </a:solidFill>
                <a:latin typeface="Lucida Console" charset="0"/>
              </a:rPr>
              <a:t>die</a:t>
            </a:r>
            <a:r>
              <a:rPr lang="en-US" sz="3200" dirty="0">
                <a:latin typeface="Times New Roman" charset="0"/>
              </a:rPr>
              <a:t> terminates script execution. The function</a:t>
            </a:r>
            <a:r>
              <a:rPr lang="ja-JP" altLang="en-US" sz="3200" dirty="0">
                <a:latin typeface="Times New Roman" charset="0"/>
              </a:rPr>
              <a:t>’</a:t>
            </a:r>
            <a:r>
              <a:rPr lang="en-US" sz="3200" dirty="0">
                <a:latin typeface="Times New Roman" charset="0"/>
              </a:rPr>
              <a:t>s optional argument is a string, which is printed as the script exits. </a:t>
            </a:r>
          </a:p>
          <a:p>
            <a:endParaRPr lang="en-US" dirty="0"/>
          </a:p>
        </p:txBody>
      </p:sp>
    </p:spTree>
    <p:extLst>
      <p:ext uri="{BB962C8B-B14F-4D97-AF65-F5344CB8AC3E}">
        <p14:creationId xmlns:p14="http://schemas.microsoft.com/office/powerpoint/2010/main" val="34885050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Project Description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You are provided with code to an online bulletin board </a:t>
            </a:r>
            <a:endParaRPr lang="en-US" dirty="0"/>
          </a:p>
          <a:p>
            <a:pPr lvl="1"/>
            <a:r>
              <a:rPr lang="en-US" dirty="0" smtClean="0"/>
              <a:t>“</a:t>
            </a:r>
            <a:r>
              <a:rPr lang="en-US" dirty="0" err="1" smtClean="0"/>
              <a:t>hackme</a:t>
            </a:r>
            <a:r>
              <a:rPr lang="en-US" dirty="0" smtClean="0"/>
              <a:t>” </a:t>
            </a:r>
            <a:endParaRPr lang="en-US" dirty="0" smtClean="0"/>
          </a:p>
          <a:p>
            <a:pPr lvl="1"/>
            <a:r>
              <a:rPr lang="en-US" dirty="0" smtClean="0"/>
              <a:t>Users can register accounts</a:t>
            </a:r>
          </a:p>
          <a:p>
            <a:pPr lvl="1"/>
            <a:r>
              <a:rPr lang="en-US" dirty="0" smtClean="0"/>
              <a:t>Users can login, post blogs, and read posts</a:t>
            </a:r>
          </a:p>
          <a:p>
            <a:pPr lvl="1"/>
            <a:endParaRPr lang="en-US" dirty="0"/>
          </a:p>
          <a:p>
            <a:r>
              <a:rPr lang="en-US" dirty="0" smtClean="0"/>
              <a:t>You are going to perform a series of attacks on the website</a:t>
            </a:r>
          </a:p>
          <a:p>
            <a:endParaRPr lang="en-US" dirty="0"/>
          </a:p>
          <a:p>
            <a:r>
              <a:rPr lang="en-US" dirty="0" smtClean="0"/>
              <a:t>You are going to fix the website’s code to prevent such attacks</a:t>
            </a:r>
          </a:p>
        </p:txBody>
      </p:sp>
    </p:spTree>
    <p:extLst>
      <p:ext uri="{BB962C8B-B14F-4D97-AF65-F5344CB8AC3E}">
        <p14:creationId xmlns:p14="http://schemas.microsoft.com/office/powerpoint/2010/main" val="87826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Basics</a:t>
            </a:r>
            <a:endParaRPr lang="en-US" dirty="0"/>
          </a:p>
        </p:txBody>
      </p:sp>
      <p:graphicFrame>
        <p:nvGraphicFramePr>
          <p:cNvPr id="4" name="Object 2"/>
          <p:cNvGraphicFramePr>
            <a:graphicFrameLocks noGrp="1" noChangeAspect="1"/>
          </p:cNvGraphicFramePr>
          <p:nvPr>
            <p:ph sz="quarter" idx="1"/>
          </p:nvPr>
        </p:nvGraphicFramePr>
        <p:xfrm>
          <a:off x="1793875" y="2630488"/>
          <a:ext cx="5789613" cy="2433637"/>
        </p:xfrm>
        <a:graphic>
          <a:graphicData uri="http://schemas.openxmlformats.org/presentationml/2006/ole">
            <mc:AlternateContent xmlns:mc="http://schemas.openxmlformats.org/markup-compatibility/2006">
              <mc:Choice xmlns:v="urn:schemas-microsoft-com:vml" Requires="v">
                <p:oleObj spid="_x0000_s3096" name="Document" r:id="rId3" imgW="5790122" imgH="2434354" progId="Word.Document.8">
                  <p:embed/>
                </p:oleObj>
              </mc:Choice>
              <mc:Fallback>
                <p:oleObj name="Document" r:id="rId3" imgW="5790122" imgH="2434354"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5" y="2630488"/>
                        <a:ext cx="5789613"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686037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and MySQL</a:t>
            </a:r>
            <a:endParaRPr lang="en-US" dirty="0"/>
          </a:p>
        </p:txBody>
      </p:sp>
      <p:sp>
        <p:nvSpPr>
          <p:cNvPr id="3" name="Content Placeholder 2"/>
          <p:cNvSpPr>
            <a:spLocks noGrp="1"/>
          </p:cNvSpPr>
          <p:nvPr>
            <p:ph sz="quarter" idx="1"/>
          </p:nvPr>
        </p:nvSpPr>
        <p:spPr/>
        <p:txBody>
          <a:bodyPr>
            <a:normAutofit fontScale="62500" lnSpcReduction="20000"/>
          </a:bodyPr>
          <a:lstStyle/>
          <a:p>
            <a:r>
              <a:rPr lang="en-US" sz="3200" dirty="0">
                <a:latin typeface="Times New Roman" charset="0"/>
              </a:rPr>
              <a:t>Function </a:t>
            </a:r>
            <a:r>
              <a:rPr lang="en-US" sz="3200" dirty="0" err="1">
                <a:solidFill>
                  <a:srgbClr val="FF0000"/>
                </a:solidFill>
                <a:latin typeface="Lucida Console" charset="0"/>
              </a:rPr>
              <a:t>mysql_connect</a:t>
            </a:r>
            <a:r>
              <a:rPr lang="en-US" sz="3200" dirty="0">
                <a:latin typeface="Times New Roman" charset="0"/>
              </a:rPr>
              <a:t> </a:t>
            </a:r>
            <a:r>
              <a:rPr lang="en-US" sz="3200" dirty="0">
                <a:solidFill>
                  <a:schemeClr val="accent2"/>
                </a:solidFill>
                <a:latin typeface="Times New Roman" charset="0"/>
              </a:rPr>
              <a:t>connects to the MySQL database</a:t>
            </a:r>
            <a:r>
              <a:rPr lang="en-US" sz="3200" dirty="0">
                <a:latin typeface="Times New Roman" charset="0"/>
              </a:rPr>
              <a:t>. It takes </a:t>
            </a:r>
            <a:r>
              <a:rPr lang="en-US" sz="3200" dirty="0">
                <a:solidFill>
                  <a:schemeClr val="accent2"/>
                </a:solidFill>
                <a:latin typeface="Times New Roman" charset="0"/>
              </a:rPr>
              <a:t>three arguments</a:t>
            </a:r>
            <a:r>
              <a:rPr lang="en-US" sz="3200" dirty="0">
                <a:latin typeface="Times New Roman" charset="0"/>
              </a:rPr>
              <a:t>—the </a:t>
            </a:r>
            <a:r>
              <a:rPr lang="en-US" sz="3200" u="sng" dirty="0">
                <a:latin typeface="Times New Roman" charset="0"/>
              </a:rPr>
              <a:t>server</a:t>
            </a:r>
            <a:r>
              <a:rPr lang="ja-JP" altLang="en-US" sz="3200" u="sng" dirty="0">
                <a:latin typeface="Times New Roman" charset="0"/>
              </a:rPr>
              <a:t>’</a:t>
            </a:r>
            <a:r>
              <a:rPr lang="en-US" sz="3200" u="sng" dirty="0">
                <a:latin typeface="Times New Roman" charset="0"/>
              </a:rPr>
              <a:t>s hostname</a:t>
            </a:r>
            <a:r>
              <a:rPr lang="en-US" sz="3200" dirty="0">
                <a:latin typeface="Times New Roman" charset="0"/>
              </a:rPr>
              <a:t>, a </a:t>
            </a:r>
            <a:r>
              <a:rPr lang="en-US" sz="3200" u="sng" dirty="0">
                <a:latin typeface="Times New Roman" charset="0"/>
              </a:rPr>
              <a:t>username</a:t>
            </a:r>
            <a:r>
              <a:rPr lang="en-US" sz="3200" dirty="0">
                <a:latin typeface="Times New Roman" charset="0"/>
              </a:rPr>
              <a:t> and a </a:t>
            </a:r>
            <a:r>
              <a:rPr lang="en-US" sz="3200" u="sng" dirty="0">
                <a:latin typeface="Times New Roman" charset="0"/>
              </a:rPr>
              <a:t>password</a:t>
            </a:r>
            <a:r>
              <a:rPr lang="en-US" sz="3200" dirty="0">
                <a:latin typeface="Times New Roman" charset="0"/>
              </a:rPr>
              <a:t>, and </a:t>
            </a:r>
            <a:r>
              <a:rPr lang="en-US" sz="3200" dirty="0">
                <a:solidFill>
                  <a:schemeClr val="accent2"/>
                </a:solidFill>
                <a:latin typeface="Times New Roman" charset="0"/>
              </a:rPr>
              <a:t>returns a database handle</a:t>
            </a:r>
            <a:r>
              <a:rPr lang="en-US" sz="3200" dirty="0">
                <a:latin typeface="Times New Roman" charset="0"/>
              </a:rPr>
              <a:t>—a representation of PHP</a:t>
            </a:r>
            <a:r>
              <a:rPr lang="ja-JP" altLang="en-US" sz="3200" dirty="0">
                <a:latin typeface="Times New Roman" charset="0"/>
              </a:rPr>
              <a:t>’</a:t>
            </a:r>
            <a:r>
              <a:rPr lang="en-US" sz="3200" dirty="0">
                <a:latin typeface="Times New Roman" charset="0"/>
              </a:rPr>
              <a:t>s connection to the database, or </a:t>
            </a:r>
            <a:r>
              <a:rPr lang="en-US" sz="3200" dirty="0">
                <a:solidFill>
                  <a:srgbClr val="FF0000"/>
                </a:solidFill>
                <a:latin typeface="Lucida Console" charset="0"/>
              </a:rPr>
              <a:t>false</a:t>
            </a:r>
            <a:r>
              <a:rPr lang="en-US" sz="3200" dirty="0">
                <a:latin typeface="Times New Roman" charset="0"/>
              </a:rPr>
              <a:t> if the connection fails</a:t>
            </a:r>
            <a:r>
              <a:rPr lang="en-US" sz="3200" dirty="0" smtClean="0">
                <a:latin typeface="Times New Roman" charset="0"/>
              </a:rPr>
              <a:t>.</a:t>
            </a:r>
            <a:endParaRPr lang="en-US" sz="3200" dirty="0">
              <a:latin typeface="Times New Roman" charset="0"/>
            </a:endParaRPr>
          </a:p>
          <a:p>
            <a:r>
              <a:rPr lang="en-US" sz="3200" dirty="0">
                <a:latin typeface="Times New Roman" charset="0"/>
              </a:rPr>
              <a:t>Function </a:t>
            </a:r>
            <a:r>
              <a:rPr lang="en-US" sz="3200" dirty="0" err="1">
                <a:solidFill>
                  <a:srgbClr val="FF0000"/>
                </a:solidFill>
                <a:latin typeface="Lucida Console" charset="0"/>
              </a:rPr>
              <a:t>mysql_select_db</a:t>
            </a:r>
            <a:r>
              <a:rPr lang="en-US" sz="3200" dirty="0">
                <a:latin typeface="Times New Roman" charset="0"/>
              </a:rPr>
              <a:t> </a:t>
            </a:r>
            <a:r>
              <a:rPr lang="en-US" sz="3200" dirty="0">
                <a:solidFill>
                  <a:schemeClr val="accent2"/>
                </a:solidFill>
                <a:latin typeface="Times New Roman" charset="0"/>
              </a:rPr>
              <a:t>specifies the database to be queried</a:t>
            </a:r>
            <a:r>
              <a:rPr lang="en-US" sz="3200" dirty="0">
                <a:latin typeface="Times New Roman" charset="0"/>
              </a:rPr>
              <a:t>, and returns a </a:t>
            </a:r>
            <a:r>
              <a:rPr lang="en-US" sz="3200" dirty="0" err="1">
                <a:latin typeface="Times New Roman" charset="0"/>
              </a:rPr>
              <a:t>bool</a:t>
            </a:r>
            <a:r>
              <a:rPr lang="en-US" sz="3200" dirty="0">
                <a:latin typeface="Times New Roman" charset="0"/>
              </a:rPr>
              <a:t> indicating whether or not it was successful. </a:t>
            </a:r>
          </a:p>
          <a:p>
            <a:r>
              <a:rPr lang="en-US" sz="3200" dirty="0">
                <a:solidFill>
                  <a:schemeClr val="accent2"/>
                </a:solidFill>
                <a:latin typeface="Times New Roman" charset="0"/>
              </a:rPr>
              <a:t>To query the database, we call function </a:t>
            </a:r>
            <a:r>
              <a:rPr lang="en-US" sz="3200" dirty="0" err="1">
                <a:solidFill>
                  <a:srgbClr val="FF0000"/>
                </a:solidFill>
                <a:latin typeface="Lucida Console" charset="0"/>
              </a:rPr>
              <a:t>mysql_query</a:t>
            </a:r>
            <a:r>
              <a:rPr lang="en-US" sz="3200" dirty="0">
                <a:latin typeface="Times New Roman" charset="0"/>
              </a:rPr>
              <a:t>, specifying the query string and the database to query. This returns a resource containing the result of the query, or false if the query fails. It can also execute SQL statements such as </a:t>
            </a:r>
            <a:r>
              <a:rPr lang="en-US" sz="3200" dirty="0">
                <a:solidFill>
                  <a:srgbClr val="FF0000"/>
                </a:solidFill>
                <a:latin typeface="Lucida Console" charset="0"/>
              </a:rPr>
              <a:t>INSERT</a:t>
            </a:r>
            <a:r>
              <a:rPr lang="en-US" sz="3200" dirty="0">
                <a:latin typeface="Times New Roman" charset="0"/>
              </a:rPr>
              <a:t> or </a:t>
            </a:r>
            <a:r>
              <a:rPr lang="en-US" sz="3200" dirty="0">
                <a:solidFill>
                  <a:srgbClr val="FF0000"/>
                </a:solidFill>
                <a:latin typeface="Lucida Console" charset="0"/>
              </a:rPr>
              <a:t>DELETE</a:t>
            </a:r>
            <a:r>
              <a:rPr lang="en-US" sz="3200" dirty="0">
                <a:latin typeface="Times New Roman" charset="0"/>
              </a:rPr>
              <a:t> that do not return results. </a:t>
            </a:r>
          </a:p>
          <a:p>
            <a:r>
              <a:rPr lang="en-US" sz="3200" dirty="0">
                <a:latin typeface="Times New Roman" charset="0"/>
              </a:rPr>
              <a:t>Function </a:t>
            </a:r>
            <a:r>
              <a:rPr lang="en-US" sz="3200" dirty="0" err="1">
                <a:solidFill>
                  <a:srgbClr val="FF0000"/>
                </a:solidFill>
                <a:latin typeface="Lucida Console" charset="0"/>
              </a:rPr>
              <a:t>mysql_error</a:t>
            </a:r>
            <a:r>
              <a:rPr lang="en-US" sz="3200" dirty="0">
                <a:latin typeface="Times New Roman" charset="0"/>
              </a:rPr>
              <a:t> returns any error strings from the database. </a:t>
            </a:r>
          </a:p>
          <a:p>
            <a:pPr algn="just"/>
            <a:r>
              <a:rPr lang="en-US" sz="3200" dirty="0" err="1">
                <a:solidFill>
                  <a:srgbClr val="FF0000"/>
                </a:solidFill>
                <a:latin typeface="Lucida Console" charset="0"/>
              </a:rPr>
              <a:t>mysql_close</a:t>
            </a:r>
            <a:r>
              <a:rPr lang="en-US" sz="3200" dirty="0">
                <a:latin typeface="Times New Roman" charset="0"/>
              </a:rPr>
              <a:t> closes the connection to the database specified in its argument</a:t>
            </a:r>
            <a:r>
              <a:rPr lang="en-US" sz="3200" dirty="0" smtClean="0">
                <a:latin typeface="Times New Roman" charset="0"/>
              </a:rPr>
              <a:t>.</a:t>
            </a:r>
            <a:endParaRPr lang="en-US" sz="3200" dirty="0">
              <a:latin typeface="Times New Roman" charset="0"/>
            </a:endParaRPr>
          </a:p>
        </p:txBody>
      </p:sp>
    </p:spTree>
    <p:extLst>
      <p:ext uri="{BB962C8B-B14F-4D97-AF65-F5344CB8AC3E}">
        <p14:creationId xmlns:p14="http://schemas.microsoft.com/office/powerpoint/2010/main" val="23526303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E702526-75CB-D14A-89F0-13C97CB75461}" type="slidenum">
              <a:rPr lang="en-US" sz="1200">
                <a:solidFill>
                  <a:schemeClr val="tx1"/>
                </a:solidFill>
              </a:rPr>
              <a:pPr eaLnBrk="1" hangingPunct="1"/>
              <a:t>22</a:t>
            </a:fld>
            <a:endParaRPr lang="en-US" sz="1200">
              <a:solidFill>
                <a:schemeClr val="tx1"/>
              </a:solidFill>
            </a:endParaRPr>
          </a:p>
        </p:txBody>
      </p:sp>
      <p:graphicFrame>
        <p:nvGraphicFramePr>
          <p:cNvPr id="33794" name="Object 2"/>
          <p:cNvGraphicFramePr>
            <a:graphicFrameLocks noChangeAspect="1"/>
          </p:cNvGraphicFramePr>
          <p:nvPr/>
        </p:nvGraphicFramePr>
        <p:xfrm>
          <a:off x="0" y="0"/>
          <a:ext cx="7056438" cy="6059488"/>
        </p:xfrm>
        <a:graphic>
          <a:graphicData uri="http://schemas.openxmlformats.org/presentationml/2006/ole">
            <mc:AlternateContent xmlns:mc="http://schemas.openxmlformats.org/markup-compatibility/2006">
              <mc:Choice xmlns:v="urn:schemas-microsoft-com:vml" Requires="v">
                <p:oleObj spid="_x0000_s4120" name="Document" r:id="rId4" imgW="7058160" imgH="6060960" progId="Word.Document.8">
                  <p:embed/>
                </p:oleObj>
              </mc:Choice>
              <mc:Fallback>
                <p:oleObj name="Document" r:id="rId4" imgW="7058160" imgH="60609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05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37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379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altLang="ja-JP" sz="1400" b="1">
                <a:solidFill>
                  <a:schemeClr val="tx1"/>
                </a:solidFill>
                <a:latin typeface="Lucida Console" charset="0"/>
                <a:cs typeface="ＭＳ Ｐゴシック" charset="0"/>
              </a:rPr>
              <a:t>database.php</a:t>
            </a:r>
            <a:r>
              <a:rPr lang="en-US" sz="1400" b="1">
                <a:solidFill>
                  <a:schemeClr val="tx1"/>
                </a:solidFill>
                <a:latin typeface="Lucida Console" charset="0"/>
              </a:rPr>
              <a:t> </a:t>
            </a:r>
          </a:p>
          <a:p>
            <a:pPr>
              <a:spcAft>
                <a:spcPts val="1600"/>
              </a:spcAft>
              <a:buClrTx/>
            </a:pPr>
            <a:r>
              <a:rPr lang="en-US">
                <a:solidFill>
                  <a:schemeClr val="tx1"/>
                </a:solidFill>
                <a:latin typeface="Times New Roman" charset="0"/>
              </a:rPr>
              <a:t>(2 of 3)</a:t>
            </a:r>
          </a:p>
        </p:txBody>
      </p:sp>
      <p:sp>
        <p:nvSpPr>
          <p:cNvPr id="900101" name="Text Box 5"/>
          <p:cNvSpPr txBox="1">
            <a:spLocks noChangeArrowheads="1"/>
          </p:cNvSpPr>
          <p:nvPr/>
        </p:nvSpPr>
        <p:spPr bwMode="auto">
          <a:xfrm>
            <a:off x="6553200" y="1828800"/>
            <a:ext cx="2286000" cy="1323975"/>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Connects to database using server hostname </a:t>
            </a:r>
            <a:r>
              <a:rPr lang="en-US">
                <a:solidFill>
                  <a:schemeClr val="tx1"/>
                </a:solidFill>
                <a:latin typeface="Courier New" charset="0"/>
                <a:ea typeface="Times New Roman" charset="0"/>
                <a:cs typeface="AGaramond" charset="0"/>
              </a:rPr>
              <a:t>localhost</a:t>
            </a:r>
            <a:r>
              <a:rPr lang="en-US">
                <a:solidFill>
                  <a:schemeClr val="tx1"/>
                </a:solidFill>
                <a:latin typeface="Times New Roman" charset="0"/>
                <a:ea typeface="Times New Roman" charset="0"/>
                <a:cs typeface="AGaramond" charset="0"/>
              </a:rPr>
              <a:t> and username and password </a:t>
            </a:r>
            <a:r>
              <a:rPr lang="ja-JP" altLang="en-US">
                <a:solidFill>
                  <a:schemeClr val="tx1"/>
                </a:solidFill>
                <a:latin typeface="Courier New" charset="0"/>
                <a:ea typeface="Times New Roman" charset="0"/>
                <a:cs typeface="AGaramond" charset="0"/>
              </a:rPr>
              <a:t>“</a:t>
            </a:r>
            <a:r>
              <a:rPr lang="en-US">
                <a:solidFill>
                  <a:schemeClr val="tx1"/>
                </a:solidFill>
                <a:latin typeface="Courier New" charset="0"/>
                <a:ea typeface="Times New Roman" charset="0"/>
                <a:cs typeface="AGaramond" charset="0"/>
              </a:rPr>
              <a:t>iw3htp4</a:t>
            </a:r>
            <a:r>
              <a:rPr lang="ja-JP" altLang="en-US">
                <a:solidFill>
                  <a:schemeClr val="tx1"/>
                </a:solidFill>
                <a:latin typeface="Courier New" charset="0"/>
                <a:ea typeface="Times New Roman" charset="0"/>
                <a:cs typeface="AGaramond" charset="0"/>
              </a:rPr>
              <a:t>”</a:t>
            </a:r>
            <a:endParaRPr lang="en-US">
              <a:solidFill>
                <a:schemeClr val="tx1"/>
              </a:solidFill>
              <a:latin typeface="Courier New" charset="0"/>
              <a:ea typeface="Times New Roman" charset="0"/>
              <a:cs typeface="AGaramond" charset="0"/>
            </a:endParaRPr>
          </a:p>
        </p:txBody>
      </p:sp>
      <p:sp>
        <p:nvSpPr>
          <p:cNvPr id="900102" name="Line 6"/>
          <p:cNvSpPr>
            <a:spLocks noChangeShapeType="1"/>
          </p:cNvSpPr>
          <p:nvPr/>
        </p:nvSpPr>
        <p:spPr bwMode="auto">
          <a:xfrm flipH="1" flipV="1">
            <a:off x="3886200" y="533400"/>
            <a:ext cx="2667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0103" name="Text Box 7"/>
          <p:cNvSpPr txBox="1">
            <a:spLocks noChangeArrowheads="1"/>
          </p:cNvSpPr>
          <p:nvPr/>
        </p:nvSpPr>
        <p:spPr bwMode="auto">
          <a:xfrm>
            <a:off x="6400800" y="3200400"/>
            <a:ext cx="2286000" cy="835025"/>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Specifies </a:t>
            </a:r>
            <a:r>
              <a:rPr lang="en-US">
                <a:solidFill>
                  <a:schemeClr val="tx1"/>
                </a:solidFill>
                <a:latin typeface="Courier New" charset="0"/>
                <a:ea typeface="Times New Roman" charset="0"/>
                <a:cs typeface="AGaramond" charset="0"/>
              </a:rPr>
              <a:t>products</a:t>
            </a:r>
            <a:r>
              <a:rPr lang="en-US">
                <a:solidFill>
                  <a:schemeClr val="tx1"/>
                </a:solidFill>
                <a:latin typeface="Times New Roman" charset="0"/>
                <a:ea typeface="Times New Roman" charset="0"/>
                <a:cs typeface="AGaramond" charset="0"/>
              </a:rPr>
              <a:t> as the database to be queried</a:t>
            </a:r>
            <a:endParaRPr lang="en-US">
              <a:solidFill>
                <a:schemeClr val="tx1"/>
              </a:solidFill>
              <a:latin typeface="Courier New" charset="0"/>
              <a:ea typeface="Times New Roman" charset="0"/>
              <a:cs typeface="AGaramond" charset="0"/>
            </a:endParaRPr>
          </a:p>
        </p:txBody>
      </p:sp>
      <p:sp>
        <p:nvSpPr>
          <p:cNvPr id="900104" name="Line 8"/>
          <p:cNvSpPr>
            <a:spLocks noChangeShapeType="1"/>
          </p:cNvSpPr>
          <p:nvPr/>
        </p:nvSpPr>
        <p:spPr bwMode="auto">
          <a:xfrm flipH="1" flipV="1">
            <a:off x="5029200" y="1447800"/>
            <a:ext cx="13716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0105" name="Text Box 9"/>
          <p:cNvSpPr txBox="1">
            <a:spLocks noChangeArrowheads="1"/>
          </p:cNvSpPr>
          <p:nvPr/>
        </p:nvSpPr>
        <p:spPr bwMode="auto">
          <a:xfrm>
            <a:off x="6553200" y="4114800"/>
            <a:ext cx="2286000" cy="590550"/>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Queries </a:t>
            </a:r>
            <a:r>
              <a:rPr lang="en-US">
                <a:solidFill>
                  <a:schemeClr val="tx1"/>
                </a:solidFill>
                <a:latin typeface="Courier New" charset="0"/>
                <a:ea typeface="Times New Roman" charset="0"/>
                <a:cs typeface="AGaramond" charset="0"/>
              </a:rPr>
              <a:t>$database</a:t>
            </a:r>
            <a:r>
              <a:rPr lang="en-US">
                <a:solidFill>
                  <a:schemeClr val="tx1"/>
                </a:solidFill>
                <a:latin typeface="Times New Roman" charset="0"/>
                <a:ea typeface="Times New Roman" charset="0"/>
                <a:cs typeface="AGaramond" charset="0"/>
              </a:rPr>
              <a:t> with </a:t>
            </a:r>
            <a:r>
              <a:rPr lang="en-US">
                <a:solidFill>
                  <a:schemeClr val="tx1"/>
                </a:solidFill>
                <a:latin typeface="Courier New" charset="0"/>
                <a:ea typeface="Times New Roman" charset="0"/>
                <a:cs typeface="AGaramond" charset="0"/>
              </a:rPr>
              <a:t>$query</a:t>
            </a:r>
          </a:p>
        </p:txBody>
      </p:sp>
      <p:sp>
        <p:nvSpPr>
          <p:cNvPr id="900106" name="Line 10"/>
          <p:cNvSpPr>
            <a:spLocks noChangeShapeType="1"/>
          </p:cNvSpPr>
          <p:nvPr/>
        </p:nvSpPr>
        <p:spPr bwMode="auto">
          <a:xfrm flipH="1" flipV="1">
            <a:off x="4114800" y="2286000"/>
            <a:ext cx="2438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0107" name="Text Box 11"/>
          <p:cNvSpPr txBox="1">
            <a:spLocks noChangeArrowheads="1"/>
          </p:cNvSpPr>
          <p:nvPr/>
        </p:nvSpPr>
        <p:spPr bwMode="auto">
          <a:xfrm>
            <a:off x="4038600" y="2895600"/>
            <a:ext cx="2286000" cy="590550"/>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Returns any error strings from the database</a:t>
            </a:r>
            <a:endParaRPr lang="en-US">
              <a:solidFill>
                <a:schemeClr val="tx1"/>
              </a:solidFill>
              <a:latin typeface="Courier New" charset="0"/>
              <a:ea typeface="Times New Roman" charset="0"/>
              <a:cs typeface="AGaramond" charset="0"/>
            </a:endParaRPr>
          </a:p>
        </p:txBody>
      </p:sp>
      <p:sp>
        <p:nvSpPr>
          <p:cNvPr id="900108" name="Line 12"/>
          <p:cNvSpPr>
            <a:spLocks noChangeShapeType="1"/>
          </p:cNvSpPr>
          <p:nvPr/>
        </p:nvSpPr>
        <p:spPr bwMode="auto">
          <a:xfrm flipH="1" flipV="1">
            <a:off x="2743200" y="2895600"/>
            <a:ext cx="1295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0109" name="Text Box 13"/>
          <p:cNvSpPr txBox="1">
            <a:spLocks noChangeArrowheads="1"/>
          </p:cNvSpPr>
          <p:nvPr/>
        </p:nvSpPr>
        <p:spPr bwMode="auto">
          <a:xfrm>
            <a:off x="3962400" y="3657600"/>
            <a:ext cx="2286000" cy="590550"/>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Closes the connection to the database</a:t>
            </a:r>
            <a:endParaRPr lang="en-US">
              <a:solidFill>
                <a:schemeClr val="tx1"/>
              </a:solidFill>
              <a:latin typeface="Courier New" charset="0"/>
              <a:ea typeface="Times New Roman" charset="0"/>
              <a:cs typeface="AGaramond" charset="0"/>
            </a:endParaRPr>
          </a:p>
        </p:txBody>
      </p:sp>
      <p:sp>
        <p:nvSpPr>
          <p:cNvPr id="900110" name="Line 14"/>
          <p:cNvSpPr>
            <a:spLocks noChangeShapeType="1"/>
          </p:cNvSpPr>
          <p:nvPr/>
        </p:nvSpPr>
        <p:spPr bwMode="auto">
          <a:xfrm flipH="1" flipV="1">
            <a:off x="3200400" y="3581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0111" name="Text Box 15"/>
          <p:cNvSpPr txBox="1">
            <a:spLocks noChangeArrowheads="1"/>
          </p:cNvSpPr>
          <p:nvPr/>
        </p:nvSpPr>
        <p:spPr bwMode="auto">
          <a:xfrm>
            <a:off x="5486400" y="5257800"/>
            <a:ext cx="2286000" cy="1079500"/>
          </a:xfrm>
          <a:prstGeom prst="rect">
            <a:avLst/>
          </a:prstGeom>
          <a:solidFill>
            <a:srgbClr val="F0F7F7"/>
          </a:solidFill>
          <a:ln w="9525">
            <a:solidFill>
              <a:schemeClr val="tx1"/>
            </a:solidFill>
            <a:miter lim="800000"/>
            <a:headEnd/>
            <a:tailEnd/>
          </a:ln>
        </p:spPr>
        <p:txBody>
          <a:bodyPr>
            <a:spAutoFit/>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a:spcBef>
                <a:spcPct val="50000"/>
              </a:spcBef>
              <a:spcAft>
                <a:spcPct val="0"/>
              </a:spcAft>
              <a:buClrTx/>
            </a:pPr>
            <a:r>
              <a:rPr lang="en-US">
                <a:solidFill>
                  <a:schemeClr val="tx1"/>
                </a:solidFill>
                <a:latin typeface="Times New Roman" charset="0"/>
                <a:ea typeface="Times New Roman" charset="0"/>
                <a:cs typeface="AGaramond" charset="0"/>
              </a:rPr>
              <a:t>Returns an array with the values for each column of the current row in </a:t>
            </a:r>
            <a:r>
              <a:rPr lang="en-US">
                <a:solidFill>
                  <a:schemeClr val="tx1"/>
                </a:solidFill>
                <a:latin typeface="Courier New" charset="0"/>
                <a:ea typeface="Times New Roman" charset="0"/>
                <a:cs typeface="AGaramond" charset="0"/>
              </a:rPr>
              <a:t>$result</a:t>
            </a:r>
          </a:p>
        </p:txBody>
      </p:sp>
      <p:sp>
        <p:nvSpPr>
          <p:cNvPr id="900112" name="Line 16"/>
          <p:cNvSpPr>
            <a:spLocks noChangeShapeType="1"/>
          </p:cNvSpPr>
          <p:nvPr/>
        </p:nvSpPr>
        <p:spPr bwMode="auto">
          <a:xfrm flipH="1" flipV="1">
            <a:off x="4724400" y="4876800"/>
            <a:ext cx="762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827817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0101"/>
                                        </p:tgtEl>
                                        <p:attrNameLst>
                                          <p:attrName>style.visibility</p:attrName>
                                        </p:attrNameLst>
                                      </p:cBhvr>
                                      <p:to>
                                        <p:strVal val="visible"/>
                                      </p:to>
                                    </p:set>
                                  </p:childTnLst>
                                  <p:subTnLst>
                                    <p:set>
                                      <p:cBhvr override="childStyle">
                                        <p:cTn dur="1" fill="hold" display="0" masterRel="nextClick" afterEffect="1"/>
                                        <p:tgtEl>
                                          <p:spTgt spid="9001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900102"/>
                                        </p:tgtEl>
                                        <p:attrNameLst>
                                          <p:attrName>style.visibility</p:attrName>
                                        </p:attrNameLst>
                                      </p:cBhvr>
                                      <p:to>
                                        <p:strVal val="visible"/>
                                      </p:to>
                                    </p:set>
                                  </p:childTnLst>
                                  <p:subTnLst>
                                    <p:set>
                                      <p:cBhvr override="childStyle">
                                        <p:cTn dur="1" fill="hold" display="0" masterRel="nextClick" afterEffect="1"/>
                                        <p:tgtEl>
                                          <p:spTgt spid="90010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0103"/>
                                        </p:tgtEl>
                                        <p:attrNameLst>
                                          <p:attrName>style.visibility</p:attrName>
                                        </p:attrNameLst>
                                      </p:cBhvr>
                                      <p:to>
                                        <p:strVal val="visible"/>
                                      </p:to>
                                    </p:set>
                                  </p:childTnLst>
                                  <p:subTnLst>
                                    <p:set>
                                      <p:cBhvr override="childStyle">
                                        <p:cTn dur="1" fill="hold" display="0" masterRel="nextClick" afterEffect="1"/>
                                        <p:tgtEl>
                                          <p:spTgt spid="90010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900104"/>
                                        </p:tgtEl>
                                        <p:attrNameLst>
                                          <p:attrName>style.visibility</p:attrName>
                                        </p:attrNameLst>
                                      </p:cBhvr>
                                      <p:to>
                                        <p:strVal val="visible"/>
                                      </p:to>
                                    </p:set>
                                  </p:childTnLst>
                                  <p:subTnLst>
                                    <p:set>
                                      <p:cBhvr override="childStyle">
                                        <p:cTn dur="1" fill="hold" display="0" masterRel="nextClick" afterEffect="1"/>
                                        <p:tgtEl>
                                          <p:spTgt spid="90010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0105"/>
                                        </p:tgtEl>
                                        <p:attrNameLst>
                                          <p:attrName>style.visibility</p:attrName>
                                        </p:attrNameLst>
                                      </p:cBhvr>
                                      <p:to>
                                        <p:strVal val="visible"/>
                                      </p:to>
                                    </p:set>
                                  </p:childTnLst>
                                  <p:subTnLst>
                                    <p:set>
                                      <p:cBhvr override="childStyle">
                                        <p:cTn dur="1" fill="hold" display="0" masterRel="nextClick" afterEffect="1"/>
                                        <p:tgtEl>
                                          <p:spTgt spid="90010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900106"/>
                                        </p:tgtEl>
                                        <p:attrNameLst>
                                          <p:attrName>style.visibility</p:attrName>
                                        </p:attrNameLst>
                                      </p:cBhvr>
                                      <p:to>
                                        <p:strVal val="visible"/>
                                      </p:to>
                                    </p:set>
                                  </p:childTnLst>
                                  <p:subTnLst>
                                    <p:set>
                                      <p:cBhvr override="childStyle">
                                        <p:cTn dur="1" fill="hold" display="0" masterRel="nextClick" afterEffect="1"/>
                                        <p:tgtEl>
                                          <p:spTgt spid="90010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00107"/>
                                        </p:tgtEl>
                                        <p:attrNameLst>
                                          <p:attrName>style.visibility</p:attrName>
                                        </p:attrNameLst>
                                      </p:cBhvr>
                                      <p:to>
                                        <p:strVal val="visible"/>
                                      </p:to>
                                    </p:set>
                                  </p:childTnLst>
                                  <p:subTnLst>
                                    <p:set>
                                      <p:cBhvr override="childStyle">
                                        <p:cTn dur="1" fill="hold" display="0" masterRel="nextClick" afterEffect="1"/>
                                        <p:tgtEl>
                                          <p:spTgt spid="90010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900108"/>
                                        </p:tgtEl>
                                        <p:attrNameLst>
                                          <p:attrName>style.visibility</p:attrName>
                                        </p:attrNameLst>
                                      </p:cBhvr>
                                      <p:to>
                                        <p:strVal val="visible"/>
                                      </p:to>
                                    </p:set>
                                  </p:childTnLst>
                                  <p:subTnLst>
                                    <p:set>
                                      <p:cBhvr override="childStyle">
                                        <p:cTn dur="1" fill="hold" display="0" masterRel="nextClick" afterEffect="1"/>
                                        <p:tgtEl>
                                          <p:spTgt spid="90010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0109"/>
                                        </p:tgtEl>
                                        <p:attrNameLst>
                                          <p:attrName>style.visibility</p:attrName>
                                        </p:attrNameLst>
                                      </p:cBhvr>
                                      <p:to>
                                        <p:strVal val="visible"/>
                                      </p:to>
                                    </p:set>
                                  </p:childTnLst>
                                  <p:subTnLst>
                                    <p:set>
                                      <p:cBhvr override="childStyle">
                                        <p:cTn dur="1" fill="hold" display="0" masterRel="nextClick" afterEffect="1"/>
                                        <p:tgtEl>
                                          <p:spTgt spid="900109"/>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00110"/>
                                        </p:tgtEl>
                                        <p:attrNameLst>
                                          <p:attrName>style.visibility</p:attrName>
                                        </p:attrNameLst>
                                      </p:cBhvr>
                                      <p:to>
                                        <p:strVal val="visible"/>
                                      </p:to>
                                    </p:set>
                                  </p:childTnLst>
                                  <p:subTnLst>
                                    <p:set>
                                      <p:cBhvr override="childStyle">
                                        <p:cTn dur="1" fill="hold" display="0" masterRel="nextClick" afterEffect="1"/>
                                        <p:tgtEl>
                                          <p:spTgt spid="90011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00111"/>
                                        </p:tgtEl>
                                        <p:attrNameLst>
                                          <p:attrName>style.visibility</p:attrName>
                                        </p:attrNameLst>
                                      </p:cBhvr>
                                      <p:to>
                                        <p:strVal val="visible"/>
                                      </p:to>
                                    </p:set>
                                  </p:childTnLst>
                                  <p:subTnLst>
                                    <p:set>
                                      <p:cBhvr override="childStyle">
                                        <p:cTn dur="1" fill="hold" display="0" masterRel="nextClick" afterEffect="1"/>
                                        <p:tgtEl>
                                          <p:spTgt spid="900111"/>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900112"/>
                                        </p:tgtEl>
                                        <p:attrNameLst>
                                          <p:attrName>style.visibility</p:attrName>
                                        </p:attrNameLst>
                                      </p:cBhvr>
                                      <p:to>
                                        <p:strVal val="visible"/>
                                      </p:to>
                                    </p:set>
                                  </p:childTnLst>
                                  <p:subTnLst>
                                    <p:set>
                                      <p:cBhvr override="childStyle">
                                        <p:cTn dur="1" fill="hold" display="0" masterRel="nextClick" afterEffect="1"/>
                                        <p:tgtEl>
                                          <p:spTgt spid="9001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1" grpId="0" animBg="1"/>
      <p:bldP spid="900102" grpId="0" animBg="1"/>
      <p:bldP spid="900103" grpId="0" animBg="1"/>
      <p:bldP spid="900104" grpId="0" animBg="1"/>
      <p:bldP spid="900105" grpId="0" animBg="1"/>
      <p:bldP spid="900106" grpId="0" animBg="1"/>
      <p:bldP spid="900107" grpId="0" animBg="1"/>
      <p:bldP spid="900108" grpId="0" animBg="1"/>
      <p:bldP spid="900109" grpId="0" animBg="1"/>
      <p:bldP spid="900110" grpId="0" animBg="1"/>
      <p:bldP spid="900111" grpId="0" animBg="1"/>
      <p:bldP spid="9001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673294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and Cookies</a:t>
            </a:r>
            <a:endParaRPr lang="en-US" dirty="0"/>
          </a:p>
        </p:txBody>
      </p:sp>
      <p:sp>
        <p:nvSpPr>
          <p:cNvPr id="3" name="Content Placeholder 2"/>
          <p:cNvSpPr>
            <a:spLocks noGrp="1"/>
          </p:cNvSpPr>
          <p:nvPr>
            <p:ph sz="quarter" idx="1"/>
          </p:nvPr>
        </p:nvSpPr>
        <p:spPr/>
        <p:txBody>
          <a:bodyPr>
            <a:normAutofit fontScale="70000" lnSpcReduction="20000"/>
          </a:bodyPr>
          <a:lstStyle/>
          <a:p>
            <a:pPr>
              <a:lnSpc>
                <a:spcPct val="90000"/>
              </a:lnSpc>
            </a:pPr>
            <a:r>
              <a:rPr lang="en-US" sz="3200" dirty="0">
                <a:latin typeface="Times New Roman" charset="0"/>
              </a:rPr>
              <a:t>A cookie is a text file that a website stores on a client</a:t>
            </a:r>
            <a:r>
              <a:rPr lang="ja-JP" altLang="en-US" sz="3200" dirty="0">
                <a:latin typeface="Times New Roman" charset="0"/>
              </a:rPr>
              <a:t>’</a:t>
            </a:r>
            <a:r>
              <a:rPr lang="en-US" sz="3200" dirty="0">
                <a:latin typeface="Times New Roman" charset="0"/>
              </a:rPr>
              <a:t>s computer to maintain information about the client during and between browsing sessions.</a:t>
            </a:r>
          </a:p>
          <a:p>
            <a:pPr>
              <a:lnSpc>
                <a:spcPct val="90000"/>
              </a:lnSpc>
            </a:pPr>
            <a:r>
              <a:rPr lang="en-US" sz="3200" dirty="0">
                <a:latin typeface="Times New Roman" charset="0"/>
              </a:rPr>
              <a:t>A server can access only the cookies that it has placed on the client.</a:t>
            </a:r>
          </a:p>
          <a:p>
            <a:pPr>
              <a:lnSpc>
                <a:spcPct val="90000"/>
              </a:lnSpc>
            </a:pPr>
            <a:r>
              <a:rPr lang="en-US" sz="3200" dirty="0">
                <a:latin typeface="Times New Roman" charset="0"/>
              </a:rPr>
              <a:t>Function </a:t>
            </a:r>
            <a:r>
              <a:rPr lang="en-US" sz="3200" dirty="0" err="1">
                <a:solidFill>
                  <a:srgbClr val="FF0000"/>
                </a:solidFill>
                <a:latin typeface="Times New Roman" charset="0"/>
              </a:rPr>
              <a:t>setcookie</a:t>
            </a:r>
            <a:r>
              <a:rPr lang="en-US" sz="3200" dirty="0">
                <a:latin typeface="Times New Roman" charset="0"/>
              </a:rPr>
              <a:t> takes the name of the cookie to be set as the first argument, followed by the value to be stored in the cookie. The optional third argument indicates the expiration date of the cookie. A cookie without a third argument is known as a session cookie, while one with an expiration date is a persistent cookie. If only the name argument is passed to function </a:t>
            </a:r>
            <a:r>
              <a:rPr lang="en-US" sz="3200" dirty="0" err="1">
                <a:latin typeface="Times New Roman" charset="0"/>
              </a:rPr>
              <a:t>setcookie</a:t>
            </a:r>
            <a:r>
              <a:rPr lang="en-US" sz="3200" dirty="0">
                <a:latin typeface="Times New Roman" charset="0"/>
              </a:rPr>
              <a:t>, the cookie is deleted from the client</a:t>
            </a:r>
            <a:r>
              <a:rPr lang="ja-JP" altLang="en-US" sz="3200" dirty="0">
                <a:latin typeface="Times New Roman" charset="0"/>
              </a:rPr>
              <a:t>’</a:t>
            </a:r>
            <a:r>
              <a:rPr lang="en-US" sz="3200" dirty="0">
                <a:latin typeface="Times New Roman" charset="0"/>
              </a:rPr>
              <a:t>s computer.</a:t>
            </a:r>
          </a:p>
          <a:p>
            <a:pPr>
              <a:lnSpc>
                <a:spcPct val="90000"/>
              </a:lnSpc>
            </a:pPr>
            <a:r>
              <a:rPr lang="en-US" sz="3200" dirty="0">
                <a:latin typeface="Times New Roman" charset="0"/>
              </a:rPr>
              <a:t>Cookies defined in function </a:t>
            </a:r>
            <a:r>
              <a:rPr lang="en-US" sz="3200" dirty="0" err="1">
                <a:latin typeface="Times New Roman" charset="0"/>
              </a:rPr>
              <a:t>setcookie</a:t>
            </a:r>
            <a:r>
              <a:rPr lang="en-US" sz="3200" dirty="0">
                <a:latin typeface="Times New Roman" charset="0"/>
              </a:rPr>
              <a:t> are sent to the client at the same time as the information in the HTTP header; therefore, it needs to be called before any XHTML is printed.</a:t>
            </a:r>
          </a:p>
          <a:p>
            <a:pPr>
              <a:lnSpc>
                <a:spcPct val="90000"/>
              </a:lnSpc>
            </a:pPr>
            <a:r>
              <a:rPr lang="en-US" sz="3200" dirty="0">
                <a:latin typeface="Times New Roman" charset="0"/>
              </a:rPr>
              <a:t>The current time is returned by function time</a:t>
            </a:r>
            <a:r>
              <a:rPr lang="en-US" sz="3200" dirty="0" smtClean="0">
                <a:latin typeface="Times New Roman" charset="0"/>
              </a:rPr>
              <a:t>.</a:t>
            </a:r>
            <a:endParaRPr lang="en-US" sz="3200" dirty="0">
              <a:latin typeface="Times New Roman" charset="0"/>
            </a:endParaRPr>
          </a:p>
        </p:txBody>
      </p:sp>
    </p:spTree>
    <p:extLst>
      <p:ext uri="{BB962C8B-B14F-4D97-AF65-F5344CB8AC3E}">
        <p14:creationId xmlns:p14="http://schemas.microsoft.com/office/powerpoint/2010/main" val="39371794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h</a:t>
            </a:r>
            <a:r>
              <a:rPr lang="en-US" sz="3200" dirty="0" err="1" smtClean="0"/>
              <a:t>ackme</a:t>
            </a:r>
            <a:r>
              <a:rPr lang="en-US" sz="3200" dirty="0" smtClean="0"/>
              <a:t> </a:t>
            </a:r>
            <a:r>
              <a:rPr lang="en-US" sz="3200" dirty="0" smtClean="0"/>
              <a:t>- </a:t>
            </a:r>
            <a:r>
              <a:rPr lang="en-US" sz="3200" dirty="0">
                <a:hlinkClick r:id="rId2"/>
              </a:rPr>
              <a:t>http://forest.cs.purdue.edu/cs526/</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fontScale="92500" lnSpcReduction="20000"/>
          </a:bodyPr>
          <a:lstStyle/>
          <a:p>
            <a:r>
              <a:rPr lang="en-US" dirty="0" err="1" smtClean="0"/>
              <a:t>php</a:t>
            </a:r>
            <a:r>
              <a:rPr lang="en-US" dirty="0" smtClean="0"/>
              <a:t>, html and </a:t>
            </a:r>
            <a:r>
              <a:rPr lang="en-US" dirty="0" err="1" smtClean="0"/>
              <a:t>mysql</a:t>
            </a:r>
            <a:endParaRPr lang="en-US" dirty="0" smtClean="0"/>
          </a:p>
          <a:p>
            <a:endParaRPr lang="en-US" dirty="0" smtClean="0"/>
          </a:p>
          <a:p>
            <a:r>
              <a:rPr lang="en-US" dirty="0" err="1" smtClean="0"/>
              <a:t>index.php</a:t>
            </a:r>
            <a:r>
              <a:rPr lang="en-US" dirty="0" smtClean="0"/>
              <a:t>: login interface</a:t>
            </a:r>
          </a:p>
          <a:p>
            <a:r>
              <a:rPr lang="en-US" dirty="0" err="1" smtClean="0"/>
              <a:t>members.php</a:t>
            </a:r>
            <a:r>
              <a:rPr lang="en-US" dirty="0" smtClean="0"/>
              <a:t>: login check, and global thread view</a:t>
            </a:r>
          </a:p>
          <a:p>
            <a:r>
              <a:rPr lang="en-US" dirty="0" err="1" smtClean="0"/>
              <a:t>show.php</a:t>
            </a:r>
            <a:r>
              <a:rPr lang="en-US" dirty="0" smtClean="0"/>
              <a:t>: view one thread </a:t>
            </a:r>
          </a:p>
          <a:p>
            <a:r>
              <a:rPr lang="en-US" dirty="0" err="1" smtClean="0"/>
              <a:t>post.php</a:t>
            </a:r>
            <a:r>
              <a:rPr lang="en-US" dirty="0" smtClean="0"/>
              <a:t>: post a new thread</a:t>
            </a:r>
          </a:p>
          <a:p>
            <a:r>
              <a:rPr lang="en-US" dirty="0" err="1" smtClean="0"/>
              <a:t>register.php</a:t>
            </a:r>
            <a:r>
              <a:rPr lang="en-US" dirty="0" smtClean="0"/>
              <a:t>: register a new user</a:t>
            </a:r>
          </a:p>
          <a:p>
            <a:r>
              <a:rPr lang="en-US" dirty="0" err="1" smtClean="0"/>
              <a:t>connect.php</a:t>
            </a:r>
            <a:r>
              <a:rPr lang="en-US" dirty="0" smtClean="0"/>
              <a:t>: </a:t>
            </a:r>
            <a:r>
              <a:rPr lang="en-US" dirty="0" err="1" smtClean="0"/>
              <a:t>db</a:t>
            </a:r>
            <a:r>
              <a:rPr lang="en-US" dirty="0" smtClean="0"/>
              <a:t> connection utilities</a:t>
            </a:r>
          </a:p>
          <a:p>
            <a:endParaRPr lang="en-US" dirty="0"/>
          </a:p>
          <a:p>
            <a:r>
              <a:rPr lang="en-US" dirty="0"/>
              <a:t>o</a:t>
            </a:r>
            <a:r>
              <a:rPr lang="en-US" dirty="0" smtClean="0"/>
              <a:t>thers: </a:t>
            </a:r>
            <a:r>
              <a:rPr lang="en-US" dirty="0" err="1" smtClean="0"/>
              <a:t>header.php</a:t>
            </a:r>
            <a:r>
              <a:rPr lang="en-US" dirty="0" smtClean="0"/>
              <a:t>, </a:t>
            </a:r>
            <a:r>
              <a:rPr lang="en-US" dirty="0" err="1" smtClean="0"/>
              <a:t>footer.php</a:t>
            </a:r>
            <a:r>
              <a:rPr lang="en-US" dirty="0" smtClean="0"/>
              <a:t>, </a:t>
            </a:r>
            <a:r>
              <a:rPr lang="en-US" dirty="0" err="1" smtClean="0"/>
              <a:t>style.css</a:t>
            </a:r>
            <a:endParaRPr lang="en-US" dirty="0"/>
          </a:p>
        </p:txBody>
      </p:sp>
    </p:spTree>
    <p:extLst>
      <p:ext uri="{BB962C8B-B14F-4D97-AF65-F5344CB8AC3E}">
        <p14:creationId xmlns:p14="http://schemas.microsoft.com/office/powerpoint/2010/main" val="2631777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Management</a:t>
            </a:r>
            <a:endParaRPr lang="en-US" dirty="0"/>
          </a:p>
        </p:txBody>
      </p:sp>
      <p:sp>
        <p:nvSpPr>
          <p:cNvPr id="3" name="Content Placeholder 2"/>
          <p:cNvSpPr>
            <a:spLocks noGrp="1"/>
          </p:cNvSpPr>
          <p:nvPr>
            <p:ph sz="quarter" idx="1"/>
          </p:nvPr>
        </p:nvSpPr>
        <p:spPr/>
        <p:txBody>
          <a:bodyPr>
            <a:normAutofit/>
          </a:bodyPr>
          <a:lstStyle/>
          <a:p>
            <a:r>
              <a:rPr lang="en-US" dirty="0" smtClean="0"/>
              <a:t>Explore </a:t>
            </a:r>
            <a:r>
              <a:rPr lang="en-US" dirty="0" smtClean="0">
                <a:solidFill>
                  <a:srgbClr val="FF0000"/>
                </a:solidFill>
              </a:rPr>
              <a:t>how</a:t>
            </a:r>
            <a:r>
              <a:rPr lang="en-US" dirty="0" smtClean="0"/>
              <a:t> passwords are “managed”</a:t>
            </a:r>
          </a:p>
          <a:p>
            <a:endParaRPr lang="en-US" dirty="0"/>
          </a:p>
          <a:p>
            <a:r>
              <a:rPr lang="en-US" dirty="0" smtClean="0"/>
              <a:t>Identify </a:t>
            </a:r>
            <a:r>
              <a:rPr lang="en-US" dirty="0" smtClean="0">
                <a:solidFill>
                  <a:srgbClr val="FF0000"/>
                </a:solidFill>
              </a:rPr>
              <a:t>2</a:t>
            </a:r>
            <a:r>
              <a:rPr lang="en-US" dirty="0" smtClean="0"/>
              <a:t> </a:t>
            </a:r>
            <a:r>
              <a:rPr lang="en-US" dirty="0" smtClean="0">
                <a:solidFill>
                  <a:srgbClr val="FF0000"/>
                </a:solidFill>
              </a:rPr>
              <a:t>vulnerabilities</a:t>
            </a:r>
            <a:r>
              <a:rPr lang="en-US" dirty="0" smtClean="0"/>
              <a:t>:</a:t>
            </a:r>
          </a:p>
          <a:p>
            <a:pPr lvl="1"/>
            <a:r>
              <a:rPr lang="en-US" dirty="0" smtClean="0"/>
              <a:t>Should be something other than “weak </a:t>
            </a:r>
            <a:r>
              <a:rPr lang="en-US" dirty="0" smtClean="0"/>
              <a:t>passwords</a:t>
            </a:r>
            <a:r>
              <a:rPr lang="en-US" dirty="0" smtClean="0"/>
              <a:t>” </a:t>
            </a:r>
            <a:r>
              <a:rPr lang="en-US" dirty="0" smtClean="0"/>
              <a:t>and </a:t>
            </a:r>
            <a:r>
              <a:rPr lang="en-US" dirty="0" smtClean="0"/>
              <a:t>should not involve cookies</a:t>
            </a:r>
          </a:p>
          <a:p>
            <a:endParaRPr lang="en-US" dirty="0"/>
          </a:p>
          <a:p>
            <a:r>
              <a:rPr lang="en-US" dirty="0" smtClean="0">
                <a:solidFill>
                  <a:srgbClr val="FF0000"/>
                </a:solidFill>
              </a:rPr>
              <a:t>Fix</a:t>
            </a:r>
            <a:r>
              <a:rPr lang="en-US" dirty="0" smtClean="0"/>
              <a:t> the vulnerabilities</a:t>
            </a:r>
          </a:p>
          <a:p>
            <a:pPr lvl="1"/>
            <a:r>
              <a:rPr lang="en-US" dirty="0" smtClean="0"/>
              <a:t>Your code should run with no errors</a:t>
            </a:r>
          </a:p>
          <a:p>
            <a:pPr lvl="1"/>
            <a:r>
              <a:rPr lang="en-US" dirty="0" smtClean="0"/>
              <a:t>Fix the vulnerabilities without introducing new ones!</a:t>
            </a:r>
          </a:p>
        </p:txBody>
      </p:sp>
    </p:spTree>
    <p:extLst>
      <p:ext uri="{BB962C8B-B14F-4D97-AF65-F5344CB8AC3E}">
        <p14:creationId xmlns:p14="http://schemas.microsoft.com/office/powerpoint/2010/main" val="208644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Cookies!</a:t>
            </a:r>
          </a:p>
          <a:p>
            <a:endParaRPr lang="en-US" dirty="0"/>
          </a:p>
          <a:p>
            <a:r>
              <a:rPr lang="en-US" dirty="0" smtClean="0"/>
              <a:t>Describe </a:t>
            </a:r>
            <a:r>
              <a:rPr lang="en-US" dirty="0" smtClean="0">
                <a:solidFill>
                  <a:srgbClr val="FF0000"/>
                </a:solidFill>
              </a:rPr>
              <a:t>how</a:t>
            </a:r>
            <a:r>
              <a:rPr lang="en-US" dirty="0" smtClean="0"/>
              <a:t> they are used</a:t>
            </a:r>
          </a:p>
          <a:p>
            <a:endParaRPr lang="en-US" dirty="0"/>
          </a:p>
          <a:p>
            <a:r>
              <a:rPr lang="en-US" dirty="0" smtClean="0"/>
              <a:t>Identify </a:t>
            </a:r>
            <a:r>
              <a:rPr lang="en-US" dirty="0" smtClean="0">
                <a:solidFill>
                  <a:srgbClr val="FF0000"/>
                </a:solidFill>
              </a:rPr>
              <a:t>3 vulnerabilities</a:t>
            </a:r>
          </a:p>
          <a:p>
            <a:pPr lvl="1"/>
            <a:r>
              <a:rPr lang="en-US" dirty="0" smtClean="0"/>
              <a:t>HINT: look at what the cookies store, how they store it, how checks are performed</a:t>
            </a:r>
          </a:p>
          <a:p>
            <a:endParaRPr lang="en-US" dirty="0"/>
          </a:p>
          <a:p>
            <a:r>
              <a:rPr lang="en-US" dirty="0" smtClean="0">
                <a:solidFill>
                  <a:srgbClr val="FF0000"/>
                </a:solidFill>
              </a:rPr>
              <a:t>Fix</a:t>
            </a:r>
            <a:r>
              <a:rPr lang="en-US" dirty="0" smtClean="0"/>
              <a:t> the vulnerabilities</a:t>
            </a:r>
            <a:endParaRPr lang="en-US" dirty="0"/>
          </a:p>
        </p:txBody>
      </p:sp>
    </p:spTree>
    <p:extLst>
      <p:ext uri="{BB962C8B-B14F-4D97-AF65-F5344CB8AC3E}">
        <p14:creationId xmlns:p14="http://schemas.microsoft.com/office/powerpoint/2010/main" val="2987452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Site Scripting (XSS)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Users are allowed to post new threads</a:t>
            </a:r>
          </a:p>
          <a:p>
            <a:pPr lvl="1"/>
            <a:r>
              <a:rPr lang="en-US" dirty="0" smtClean="0"/>
              <a:t>Posts are allowed to </a:t>
            </a:r>
            <a:r>
              <a:rPr lang="en-US" dirty="0" smtClean="0"/>
              <a:t>contain arbitrary text/content</a:t>
            </a:r>
          </a:p>
          <a:p>
            <a:endParaRPr lang="en-US" dirty="0"/>
          </a:p>
          <a:p>
            <a:r>
              <a:rPr lang="en-US" dirty="0" smtClean="0"/>
              <a:t>Craft </a:t>
            </a:r>
            <a:r>
              <a:rPr lang="en-US" dirty="0" smtClean="0"/>
              <a:t>a </a:t>
            </a:r>
            <a:r>
              <a:rPr lang="en-US" dirty="0" smtClean="0">
                <a:solidFill>
                  <a:srgbClr val="FF0000"/>
                </a:solidFill>
              </a:rPr>
              <a:t>new post </a:t>
            </a:r>
            <a:r>
              <a:rPr lang="en-US" dirty="0" smtClean="0"/>
              <a:t>that conducts a XSS attack to </a:t>
            </a:r>
            <a:r>
              <a:rPr lang="en-US" dirty="0" smtClean="0">
                <a:solidFill>
                  <a:srgbClr val="FF0000"/>
                </a:solidFill>
              </a:rPr>
              <a:t>steal</a:t>
            </a:r>
            <a:r>
              <a:rPr lang="en-US" dirty="0" smtClean="0"/>
              <a:t> users’ </a:t>
            </a:r>
            <a:r>
              <a:rPr lang="en-US" dirty="0" smtClean="0">
                <a:solidFill>
                  <a:srgbClr val="FF0000"/>
                </a:solidFill>
              </a:rPr>
              <a:t>cookies</a:t>
            </a:r>
          </a:p>
          <a:p>
            <a:pPr lvl="1"/>
            <a:r>
              <a:rPr lang="en-US" dirty="0" smtClean="0"/>
              <a:t>If a user views your posting, his/her cookies should be </a:t>
            </a:r>
            <a:r>
              <a:rPr lang="en-US" dirty="0" smtClean="0">
                <a:solidFill>
                  <a:srgbClr val="FF0000"/>
                </a:solidFill>
              </a:rPr>
              <a:t>stored</a:t>
            </a:r>
            <a:r>
              <a:rPr lang="en-US" dirty="0" smtClean="0"/>
              <a:t> in a file at the attacker’s server</a:t>
            </a:r>
          </a:p>
          <a:p>
            <a:pPr lvl="1"/>
            <a:r>
              <a:rPr lang="en-US" dirty="0" smtClean="0">
                <a:solidFill>
                  <a:srgbClr val="FF0000"/>
                </a:solidFill>
              </a:rPr>
              <a:t>Explain</a:t>
            </a:r>
            <a:r>
              <a:rPr lang="en-US" dirty="0" smtClean="0"/>
              <a:t> </a:t>
            </a:r>
            <a:r>
              <a:rPr lang="en-US" dirty="0" smtClean="0"/>
              <a:t>how and why this works</a:t>
            </a:r>
            <a:endParaRPr lang="en-US" dirty="0"/>
          </a:p>
          <a:p>
            <a:endParaRPr lang="en-US" dirty="0" smtClean="0"/>
          </a:p>
          <a:p>
            <a:r>
              <a:rPr lang="en-US" dirty="0" smtClean="0"/>
              <a:t>Provide </a:t>
            </a:r>
            <a:r>
              <a:rPr lang="en-US" dirty="0" smtClean="0"/>
              <a:t>any extra webpages, files, scripts that the attacker needs</a:t>
            </a:r>
          </a:p>
          <a:p>
            <a:pPr lvl="1"/>
            <a:r>
              <a:rPr lang="en-US" dirty="0" smtClean="0"/>
              <a:t>I should be able to replicate your attack!</a:t>
            </a:r>
            <a:endParaRPr lang="en-US" dirty="0"/>
          </a:p>
          <a:p>
            <a:endParaRPr lang="en-US" dirty="0" smtClean="0">
              <a:solidFill>
                <a:srgbClr val="FF0000"/>
              </a:solidFill>
            </a:endParaRPr>
          </a:p>
          <a:p>
            <a:r>
              <a:rPr lang="en-US" dirty="0" smtClean="0">
                <a:solidFill>
                  <a:srgbClr val="FF0000"/>
                </a:solidFill>
              </a:rPr>
              <a:t>Fix</a:t>
            </a:r>
            <a:r>
              <a:rPr lang="en-US" dirty="0" smtClean="0"/>
              <a:t> </a:t>
            </a:r>
            <a:r>
              <a:rPr lang="en-US" dirty="0" smtClean="0"/>
              <a:t>the vulnerability that caused this</a:t>
            </a:r>
          </a:p>
          <a:p>
            <a:pPr lvl="1"/>
            <a:r>
              <a:rPr lang="en-US" dirty="0" smtClean="0"/>
              <a:t>The code fix should make your attack impossible</a:t>
            </a:r>
          </a:p>
        </p:txBody>
      </p:sp>
    </p:spTree>
    <p:extLst>
      <p:ext uri="{BB962C8B-B14F-4D97-AF65-F5344CB8AC3E}">
        <p14:creationId xmlns:p14="http://schemas.microsoft.com/office/powerpoint/2010/main" val="3832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(XSRF)</a:t>
            </a:r>
            <a:endParaRPr lang="en-US" dirty="0"/>
          </a:p>
        </p:txBody>
      </p:sp>
      <p:sp>
        <p:nvSpPr>
          <p:cNvPr id="3" name="Content Placeholder 2"/>
          <p:cNvSpPr>
            <a:spLocks noGrp="1"/>
          </p:cNvSpPr>
          <p:nvPr>
            <p:ph sz="quarter" idx="1"/>
          </p:nvPr>
        </p:nvSpPr>
        <p:spPr/>
        <p:txBody>
          <a:bodyPr/>
          <a:lstStyle/>
          <a:p>
            <a:r>
              <a:rPr lang="en-US" dirty="0"/>
              <a:t>Post a </a:t>
            </a:r>
            <a:r>
              <a:rPr lang="en-US" dirty="0">
                <a:solidFill>
                  <a:srgbClr val="FF0000"/>
                </a:solidFill>
              </a:rPr>
              <a:t>new</a:t>
            </a:r>
            <a:r>
              <a:rPr lang="en-US" dirty="0"/>
              <a:t> thread </a:t>
            </a:r>
            <a:r>
              <a:rPr lang="en-US" b="1" dirty="0">
                <a:solidFill>
                  <a:srgbClr val="FF0000"/>
                </a:solidFill>
              </a:rPr>
              <a:t>without</a:t>
            </a:r>
            <a:r>
              <a:rPr lang="en-US" dirty="0"/>
              <a:t> the user’s consent</a:t>
            </a:r>
          </a:p>
          <a:p>
            <a:r>
              <a:rPr lang="en-US" dirty="0" smtClean="0"/>
              <a:t>Attack:</a:t>
            </a:r>
          </a:p>
          <a:p>
            <a:pPr lvl="1"/>
            <a:r>
              <a:rPr lang="en-US" dirty="0" smtClean="0"/>
              <a:t>Lure a user to your malicious website while </a:t>
            </a:r>
            <a:r>
              <a:rPr lang="en-US" dirty="0" smtClean="0"/>
              <a:t>they are </a:t>
            </a:r>
            <a:r>
              <a:rPr lang="en-US" dirty="0" smtClean="0">
                <a:solidFill>
                  <a:srgbClr val="FF0000"/>
                </a:solidFill>
              </a:rPr>
              <a:t>logged in</a:t>
            </a:r>
            <a:r>
              <a:rPr lang="en-US" dirty="0" smtClean="0"/>
              <a:t> to </a:t>
            </a:r>
            <a:r>
              <a:rPr lang="en-US" dirty="0" err="1" smtClean="0"/>
              <a:t>hackme</a:t>
            </a:r>
            <a:endParaRPr lang="en-US" dirty="0" smtClean="0"/>
          </a:p>
          <a:p>
            <a:pPr lvl="1"/>
            <a:r>
              <a:rPr lang="en-US" dirty="0" smtClean="0">
                <a:solidFill>
                  <a:srgbClr val="FF0000"/>
                </a:solidFill>
              </a:rPr>
              <a:t>Post</a:t>
            </a:r>
            <a:r>
              <a:rPr lang="en-US" dirty="0" smtClean="0"/>
              <a:t> </a:t>
            </a:r>
            <a:r>
              <a:rPr lang="en-US" dirty="0" smtClean="0"/>
              <a:t>an advertisement to </a:t>
            </a:r>
            <a:r>
              <a:rPr lang="en-US" dirty="0" err="1" smtClean="0"/>
              <a:t>hackme</a:t>
            </a:r>
            <a:endParaRPr lang="en-US" dirty="0" smtClean="0"/>
          </a:p>
          <a:p>
            <a:pPr lvl="2"/>
            <a:r>
              <a:rPr lang="en-US" dirty="0" smtClean="0"/>
              <a:t>“Awesome FREE stuff!”</a:t>
            </a:r>
          </a:p>
          <a:p>
            <a:pPr lvl="1"/>
            <a:r>
              <a:rPr lang="en-US" dirty="0" smtClean="0"/>
              <a:t>Should be completely </a:t>
            </a:r>
            <a:r>
              <a:rPr lang="en-US" dirty="0" smtClean="0">
                <a:solidFill>
                  <a:srgbClr val="FF0000"/>
                </a:solidFill>
              </a:rPr>
              <a:t>stealthy</a:t>
            </a:r>
          </a:p>
          <a:p>
            <a:r>
              <a:rPr lang="en-US" dirty="0" smtClean="0">
                <a:solidFill>
                  <a:srgbClr val="FF0000"/>
                </a:solidFill>
              </a:rPr>
              <a:t>Describe</a:t>
            </a:r>
            <a:r>
              <a:rPr lang="en-US" dirty="0" smtClean="0"/>
              <a:t> the vulnerability</a:t>
            </a:r>
          </a:p>
          <a:p>
            <a:r>
              <a:rPr lang="en-US" dirty="0" smtClean="0"/>
              <a:t>Explain </a:t>
            </a:r>
            <a:r>
              <a:rPr lang="en-US" dirty="0" smtClean="0">
                <a:solidFill>
                  <a:srgbClr val="FF0000"/>
                </a:solidFill>
              </a:rPr>
              <a:t>3</a:t>
            </a:r>
            <a:r>
              <a:rPr lang="en-US" dirty="0" smtClean="0"/>
              <a:t> methods to </a:t>
            </a:r>
            <a:r>
              <a:rPr lang="en-US" dirty="0" smtClean="0">
                <a:solidFill>
                  <a:srgbClr val="FF0000"/>
                </a:solidFill>
              </a:rPr>
              <a:t>prevent</a:t>
            </a:r>
            <a:r>
              <a:rPr lang="en-US" dirty="0" smtClean="0"/>
              <a:t> this attack</a:t>
            </a:r>
            <a:endParaRPr lang="en-US" dirty="0"/>
          </a:p>
          <a:p>
            <a:endParaRPr lang="en-US" dirty="0"/>
          </a:p>
        </p:txBody>
      </p:sp>
    </p:spTree>
    <p:extLst>
      <p:ext uri="{BB962C8B-B14F-4D97-AF65-F5344CB8AC3E}">
        <p14:creationId xmlns:p14="http://schemas.microsoft.com/office/powerpoint/2010/main" val="17517630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Attack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Private </a:t>
            </a:r>
            <a:r>
              <a:rPr lang="en-US" dirty="0" err="1" smtClean="0"/>
              <a:t>hackme</a:t>
            </a:r>
            <a:r>
              <a:rPr lang="en-US" dirty="0" smtClean="0"/>
              <a:t> is online </a:t>
            </a:r>
            <a:br>
              <a:rPr lang="en-US" dirty="0" smtClean="0"/>
            </a:br>
            <a:r>
              <a:rPr lang="en-US" dirty="0" smtClean="0"/>
              <a:t>(</a:t>
            </a:r>
            <a:r>
              <a:rPr lang="en-US" dirty="0" smtClean="0">
                <a:hlinkClick r:id="rId2"/>
              </a:rPr>
              <a:t>http://forest.cs.purdue.edu/cs526private</a:t>
            </a:r>
            <a:r>
              <a:rPr lang="en-US" dirty="0" smtClean="0"/>
              <a:t>)</a:t>
            </a:r>
            <a:endParaRPr lang="en-US" dirty="0" smtClean="0"/>
          </a:p>
          <a:p>
            <a:pPr lvl="1"/>
            <a:r>
              <a:rPr lang="en-US" dirty="0" smtClean="0"/>
              <a:t>But you need a </a:t>
            </a:r>
            <a:r>
              <a:rPr lang="en-US" dirty="0" smtClean="0">
                <a:solidFill>
                  <a:srgbClr val="FF0000"/>
                </a:solidFill>
              </a:rPr>
              <a:t>secret key</a:t>
            </a:r>
            <a:r>
              <a:rPr lang="en-US" dirty="0" smtClean="0"/>
              <a:t> to register a user account</a:t>
            </a:r>
          </a:p>
          <a:p>
            <a:pPr lvl="1"/>
            <a:r>
              <a:rPr lang="en-US" dirty="0" smtClean="0"/>
              <a:t>I am not giving it to you!!</a:t>
            </a:r>
          </a:p>
          <a:p>
            <a:r>
              <a:rPr lang="en-US" dirty="0" smtClean="0"/>
              <a:t>Use an SQL-injection attack to </a:t>
            </a:r>
            <a:r>
              <a:rPr lang="en-US" dirty="0" smtClean="0">
                <a:solidFill>
                  <a:srgbClr val="FF0000"/>
                </a:solidFill>
              </a:rPr>
              <a:t>register a new user </a:t>
            </a:r>
            <a:r>
              <a:rPr lang="en-US" dirty="0" smtClean="0"/>
              <a:t>and </a:t>
            </a:r>
            <a:r>
              <a:rPr lang="en-US" dirty="0" smtClean="0">
                <a:solidFill>
                  <a:srgbClr val="FF0000"/>
                </a:solidFill>
              </a:rPr>
              <a:t>post</a:t>
            </a:r>
            <a:r>
              <a:rPr lang="en-US" dirty="0" smtClean="0"/>
              <a:t> something on the bulletin board</a:t>
            </a:r>
          </a:p>
          <a:p>
            <a:r>
              <a:rPr lang="en-US" dirty="0" smtClean="0">
                <a:solidFill>
                  <a:srgbClr val="FF0000"/>
                </a:solidFill>
              </a:rPr>
              <a:t>Explain</a:t>
            </a:r>
            <a:r>
              <a:rPr lang="en-US" dirty="0" smtClean="0"/>
              <a:t> your attack:</a:t>
            </a:r>
          </a:p>
          <a:p>
            <a:pPr lvl="1"/>
            <a:r>
              <a:rPr lang="en-US" dirty="0" smtClean="0"/>
              <a:t>Where, how + exact input</a:t>
            </a:r>
          </a:p>
          <a:p>
            <a:pPr lvl="1"/>
            <a:r>
              <a:rPr lang="en-US" dirty="0" smtClean="0"/>
              <a:t>I should be able to replicate it</a:t>
            </a:r>
          </a:p>
          <a:p>
            <a:r>
              <a:rPr lang="en-US" dirty="0" smtClean="0">
                <a:solidFill>
                  <a:srgbClr val="FF0000"/>
                </a:solidFill>
              </a:rPr>
              <a:t>Fix</a:t>
            </a:r>
            <a:r>
              <a:rPr lang="en-US" dirty="0" smtClean="0"/>
              <a:t> the vulnerability</a:t>
            </a:r>
          </a:p>
          <a:p>
            <a:endParaRPr lang="en-US" dirty="0"/>
          </a:p>
        </p:txBody>
      </p:sp>
    </p:spTree>
    <p:extLst>
      <p:ext uri="{BB962C8B-B14F-4D97-AF65-F5344CB8AC3E}">
        <p14:creationId xmlns:p14="http://schemas.microsoft.com/office/powerpoint/2010/main" val="11897158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Password attacks</a:t>
            </a:r>
            <a:endParaRPr lang="en-US" dirty="0"/>
          </a:p>
        </p:txBody>
      </p:sp>
      <p:sp>
        <p:nvSpPr>
          <p:cNvPr id="3" name="Content Placeholder 2"/>
          <p:cNvSpPr>
            <a:spLocks noGrp="1"/>
          </p:cNvSpPr>
          <p:nvPr>
            <p:ph sz="quarter" idx="1"/>
          </p:nvPr>
        </p:nvSpPr>
        <p:spPr/>
        <p:txBody>
          <a:bodyPr>
            <a:normAutofit lnSpcReduction="10000"/>
          </a:bodyPr>
          <a:lstStyle/>
          <a:p>
            <a:r>
              <a:rPr lang="en-US" dirty="0" err="1"/>
              <a:t>h</a:t>
            </a:r>
            <a:r>
              <a:rPr lang="en-US" dirty="0" err="1" smtClean="0"/>
              <a:t>ackme</a:t>
            </a:r>
            <a:r>
              <a:rPr lang="en-US" dirty="0" smtClean="0"/>
              <a:t> does not check password strength</a:t>
            </a:r>
          </a:p>
          <a:p>
            <a:r>
              <a:rPr lang="en-US" dirty="0" smtClean="0"/>
              <a:t>A group of </a:t>
            </a:r>
            <a:r>
              <a:rPr lang="en-US" dirty="0" smtClean="0">
                <a:solidFill>
                  <a:srgbClr val="FF0000"/>
                </a:solidFill>
              </a:rPr>
              <a:t>100</a:t>
            </a:r>
            <a:r>
              <a:rPr lang="en-US" dirty="0" smtClean="0"/>
              <a:t> students (who have not taken CS526) registered user accounts with weak passwords</a:t>
            </a:r>
          </a:p>
          <a:p>
            <a:r>
              <a:rPr lang="en-US" dirty="0" smtClean="0"/>
              <a:t>You need to </a:t>
            </a:r>
            <a:r>
              <a:rPr lang="en-US" dirty="0" smtClean="0">
                <a:solidFill>
                  <a:srgbClr val="FF0000"/>
                </a:solidFill>
              </a:rPr>
              <a:t>recover</a:t>
            </a:r>
            <a:r>
              <a:rPr lang="en-US" dirty="0" smtClean="0"/>
              <a:t> their </a:t>
            </a:r>
            <a:r>
              <a:rPr lang="en-US" dirty="0" smtClean="0">
                <a:solidFill>
                  <a:srgbClr val="FF0000"/>
                </a:solidFill>
              </a:rPr>
              <a:t>passwords</a:t>
            </a:r>
            <a:r>
              <a:rPr lang="en-US" dirty="0" smtClean="0"/>
              <a:t> by running a </a:t>
            </a:r>
            <a:r>
              <a:rPr lang="en-US" dirty="0" smtClean="0">
                <a:solidFill>
                  <a:srgbClr val="FF0000"/>
                </a:solidFill>
              </a:rPr>
              <a:t>brute-force dictionary </a:t>
            </a:r>
            <a:r>
              <a:rPr lang="en-US" dirty="0" smtClean="0"/>
              <a:t>attack</a:t>
            </a:r>
          </a:p>
          <a:p>
            <a:r>
              <a:rPr lang="en-US" dirty="0" smtClean="0"/>
              <a:t>Get a corpus of weak passwords</a:t>
            </a:r>
          </a:p>
          <a:p>
            <a:pPr lvl="1"/>
            <a:r>
              <a:rPr lang="en-US" dirty="0" smtClean="0"/>
              <a:t>Many are available online</a:t>
            </a:r>
          </a:p>
          <a:p>
            <a:r>
              <a:rPr lang="en-US" dirty="0" smtClean="0"/>
              <a:t>If you recover all 100 passwords, you get bonus points!</a:t>
            </a:r>
            <a:endParaRPr lang="en-US" dirty="0"/>
          </a:p>
        </p:txBody>
      </p:sp>
    </p:spTree>
    <p:extLst>
      <p:ext uri="{BB962C8B-B14F-4D97-AF65-F5344CB8AC3E}">
        <p14:creationId xmlns:p14="http://schemas.microsoft.com/office/powerpoint/2010/main" val="124564844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GoTo">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GoTo.thmx</Template>
  <TotalTime>2696</TotalTime>
  <Words>1412</Words>
  <Application>Microsoft Macintosh PowerPoint</Application>
  <PresentationFormat>On-screen Show (4:3)</PresentationFormat>
  <Paragraphs>166</Paragraphs>
  <Slides>24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GoTo</vt:lpstr>
      <vt:lpstr>Document</vt:lpstr>
      <vt:lpstr>Project 1 –  Web Security</vt:lpstr>
      <vt:lpstr>High Level Project Description</vt:lpstr>
      <vt:lpstr>hackme - http://forest.cs.purdue.edu/cs526/ </vt:lpstr>
      <vt:lpstr>Password Management</vt:lpstr>
      <vt:lpstr>Session Management</vt:lpstr>
      <vt:lpstr>Cross Site Scripting (XSS)</vt:lpstr>
      <vt:lpstr>Cross-Site Request Forgery (XSRF)</vt:lpstr>
      <vt:lpstr>SQL Injection Attack</vt:lpstr>
      <vt:lpstr>Weak Password attacks</vt:lpstr>
      <vt:lpstr>Weak Password attacks</vt:lpstr>
      <vt:lpstr>Logistics</vt:lpstr>
      <vt:lpstr>Logistics</vt:lpstr>
      <vt:lpstr>What to submit:</vt:lpstr>
      <vt:lpstr>Questions?</vt:lpstr>
      <vt:lpstr>PHP</vt:lpstr>
      <vt:lpstr>PHP: Hypertext Preprocessor</vt:lpstr>
      <vt:lpstr>PHP basics</vt:lpstr>
      <vt:lpstr>PowerPoint Presentation</vt:lpstr>
      <vt:lpstr>PHP basics</vt:lpstr>
      <vt:lpstr>PHP Basics</vt:lpstr>
      <vt:lpstr>PHP and MySQL</vt:lpstr>
      <vt:lpstr>PowerPoint Presentation</vt:lpstr>
      <vt:lpstr>Questions?</vt:lpstr>
      <vt:lpstr>PHP and Cookies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Web Security</dc:title>
  <dc:creator>Wahbeh Qardaji</dc:creator>
  <cp:lastModifiedBy>Chris Gates</cp:lastModifiedBy>
  <cp:revision>32</cp:revision>
  <dcterms:created xsi:type="dcterms:W3CDTF">2011-02-17T15:11:39Z</dcterms:created>
  <dcterms:modified xsi:type="dcterms:W3CDTF">2012-09-28T16:06:17Z</dcterms:modified>
</cp:coreProperties>
</file>