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2" r:id="rId6"/>
    <p:sldId id="263" r:id="rId7"/>
    <p:sldId id="264" r:id="rId8"/>
    <p:sldId id="265" r:id="rId9"/>
    <p:sldId id="259" r:id="rId10"/>
    <p:sldId id="260" r:id="rId11"/>
    <p:sldId id="261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5846-FA7C-47EF-9588-057AFB12FA4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8B53-4682-4B2C-AB57-59381A55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5846-FA7C-47EF-9588-057AFB12FA4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8B53-4682-4B2C-AB57-59381A55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6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5846-FA7C-47EF-9588-057AFB12FA4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8B53-4682-4B2C-AB57-59381A55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9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5846-FA7C-47EF-9588-057AFB12FA4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8B53-4682-4B2C-AB57-59381A55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3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5846-FA7C-47EF-9588-057AFB12FA4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8B53-4682-4B2C-AB57-59381A55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5846-FA7C-47EF-9588-057AFB12FA4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8B53-4682-4B2C-AB57-59381A55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2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5846-FA7C-47EF-9588-057AFB12FA4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8B53-4682-4B2C-AB57-59381A55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4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5846-FA7C-47EF-9588-057AFB12FA4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8B53-4682-4B2C-AB57-59381A55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9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5846-FA7C-47EF-9588-057AFB12FA4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8B53-4682-4B2C-AB57-59381A55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1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5846-FA7C-47EF-9588-057AFB12FA4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8B53-4682-4B2C-AB57-59381A55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6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5846-FA7C-47EF-9588-057AFB12FA4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8B53-4682-4B2C-AB57-59381A55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2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45846-FA7C-47EF-9588-057AFB12FA4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58B53-4682-4B2C-AB57-59381A55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2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×ª××× × ×§×©××¨×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8" b="14259"/>
          <a:stretch/>
        </p:blipFill>
        <p:spPr bwMode="auto">
          <a:xfrm>
            <a:off x="-1" y="0"/>
            <a:ext cx="121757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262750"/>
            <a:ext cx="3183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Testing with… </a:t>
            </a:r>
          </a:p>
        </p:txBody>
      </p:sp>
      <p:pic>
        <p:nvPicPr>
          <p:cNvPr id="1028" name="Picture 4" descr="×ª××¦××ª ×ª××× × ×¢×××¨ âªpytest pngâ¬â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23" b="97509" l="19600" r="79000">
                        <a14:foregroundMark x1="42800" y1="25267" x2="42800" y2="25267"/>
                        <a14:foregroundMark x1="52600" y1="21352" x2="52600" y2="21352"/>
                        <a14:foregroundMark x1="57400" y1="19217" x2="57400" y2="19217"/>
                        <a14:foregroundMark x1="57000" y1="9609" x2="57000" y2="9609"/>
                        <a14:foregroundMark x1="52200" y1="74733" x2="52200" y2="74733"/>
                        <a14:foregroundMark x1="46000" y1="72242" x2="46000" y2="72242"/>
                        <a14:foregroundMark x1="38200" y1="83274" x2="38200" y2="83274"/>
                        <a14:foregroundMark x1="30600" y1="82206" x2="30600" y2="82206"/>
                        <a14:foregroundMark x1="65400" y1="76512" x2="65400" y2="76512"/>
                        <a14:foregroundMark x1="71400" y1="75089" x2="71400" y2="75089"/>
                        <a14:foregroundMark x1="52600" y1="29893" x2="52600" y2="29893"/>
                        <a14:foregroundMark x1="49200" y1="12100" x2="49200" y2="12100"/>
                        <a14:foregroundMark x1="41000" y1="11388" x2="60200" y2="11388"/>
                        <a14:foregroundMark x1="52800" y1="15658" x2="52600" y2="30605"/>
                        <a14:foregroundMark x1="58000" y1="16370" x2="58000" y2="24911"/>
                        <a14:foregroundMark x1="47000" y1="18149" x2="47800" y2="39858"/>
                        <a14:foregroundMark x1="42800" y1="16014" x2="42200" y2="47331"/>
                        <a14:foregroundMark x1="40600" y1="11032" x2="59000" y2="10320"/>
                        <a14:foregroundMark x1="42200" y1="6406" x2="42200" y2="6406"/>
                        <a14:foregroundMark x1="47600" y1="6762" x2="47600" y2="6762"/>
                        <a14:foregroundMark x1="52600" y1="6762" x2="52600" y2="6762"/>
                        <a14:foregroundMark x1="56400" y1="6762" x2="56400" y2="6762"/>
                        <a14:foregroundMark x1="53800" y1="6406" x2="50400" y2="6406"/>
                        <a14:foregroundMark x1="52200" y1="69751" x2="52200" y2="80071"/>
                        <a14:foregroundMark x1="63000" y1="74021" x2="67400" y2="77224"/>
                        <a14:backgroundMark x1="24800" y1="18149" x2="38600" y2="55516"/>
                        <a14:backgroundMark x1="51600" y1="53025" x2="73400" y2="18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1128" y="2886076"/>
            <a:ext cx="6204378" cy="3486862"/>
          </a:xfrm>
          <a:prstGeom prst="rect">
            <a:avLst/>
          </a:prstGeom>
          <a:noFill/>
          <a:effectLst>
            <a:glow rad="546100">
              <a:schemeClr val="bg1">
                <a:alpha val="99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098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525" y="485775"/>
            <a:ext cx="2721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UI / JS testing</a:t>
            </a:r>
          </a:p>
        </p:txBody>
      </p:sp>
      <p:pic>
        <p:nvPicPr>
          <p:cNvPr id="3" name="Picture 2" descr="×ª××¦××ª ×ª××× × ×¢×××¨ âªclient browser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5593"/>
            <a:ext cx="12192000" cy="47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09713" y="3228975"/>
            <a:ext cx="1690687" cy="1457325"/>
          </a:xfrm>
          <a:prstGeom prst="rect">
            <a:avLst/>
          </a:prstGeom>
          <a:noFill/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64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525" y="485775"/>
            <a:ext cx="3589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Regression testing</a:t>
            </a:r>
          </a:p>
        </p:txBody>
      </p:sp>
      <p:pic>
        <p:nvPicPr>
          <p:cNvPr id="3" name="Picture 2" descr="×ª××¦××ª ×ª××× × ×¢×××¨ âªclient browser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5593"/>
            <a:ext cx="12192000" cy="47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71525" y="2800350"/>
            <a:ext cx="3471863" cy="2514599"/>
          </a:xfrm>
          <a:prstGeom prst="rect">
            <a:avLst/>
          </a:prstGeom>
          <a:noFill/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85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Best practices - </a:t>
            </a:r>
            <a:r>
              <a:rPr lang="en-US" sz="5400" b="1" dirty="0" err="1"/>
              <a:t>pytest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57" y="1591487"/>
            <a:ext cx="6675505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 thing</a:t>
            </a:r>
            <a:r>
              <a:rPr lang="en-US" dirty="0"/>
              <a:t>, one test</a:t>
            </a:r>
          </a:p>
          <a:p>
            <a:r>
              <a:rPr lang="en-US" dirty="0"/>
              <a:t>Tests should be </a:t>
            </a:r>
            <a:r>
              <a:rPr lang="en-US" dirty="0">
                <a:solidFill>
                  <a:srgbClr val="FF0000"/>
                </a:solidFill>
              </a:rPr>
              <a:t>independent</a:t>
            </a:r>
          </a:p>
          <a:p>
            <a:r>
              <a:rPr lang="en-US" dirty="0"/>
              <a:t>Test for </a:t>
            </a:r>
            <a:r>
              <a:rPr lang="en-US" dirty="0">
                <a:solidFill>
                  <a:srgbClr val="FF0000"/>
                </a:solidFill>
              </a:rPr>
              <a:t>edge cases  </a:t>
            </a:r>
            <a:r>
              <a:rPr lang="en-US" dirty="0"/>
              <a:t>(</a:t>
            </a:r>
            <a:r>
              <a:rPr lang="en-US" dirty="0" err="1"/>
              <a:t>valueErrors</a:t>
            </a:r>
            <a:r>
              <a:rPr lang="en-US" dirty="0"/>
              <a:t>, types …)</a:t>
            </a:r>
          </a:p>
          <a:p>
            <a:r>
              <a:rPr lang="en-US" dirty="0"/>
              <a:t>Test </a:t>
            </a:r>
            <a:r>
              <a:rPr lang="en-US" dirty="0">
                <a:solidFill>
                  <a:srgbClr val="FF0000"/>
                </a:solidFill>
              </a:rPr>
              <a:t>coverage</a:t>
            </a:r>
          </a:p>
          <a:p>
            <a:r>
              <a:rPr lang="en-US" dirty="0"/>
              <a:t>Use </a:t>
            </a:r>
            <a:r>
              <a:rPr lang="en-US" dirty="0" err="1"/>
              <a:t>pytest</a:t>
            </a:r>
            <a:r>
              <a:rPr lang="en-US" dirty="0"/>
              <a:t> since it</a:t>
            </a:r>
            <a:r>
              <a:rPr lang="en-US" dirty="0">
                <a:solidFill>
                  <a:srgbClr val="FF0000"/>
                </a:solidFill>
              </a:rPr>
              <a:t> less verbose </a:t>
            </a:r>
            <a:r>
              <a:rPr lang="en-US" dirty="0"/>
              <a:t>(assert vs. </a:t>
            </a:r>
            <a:r>
              <a:rPr lang="en-US" dirty="0" err="1"/>
              <a:t>self.assertEqual</a:t>
            </a:r>
            <a:r>
              <a:rPr lang="en-US" dirty="0"/>
              <a:t> etc.)</a:t>
            </a:r>
          </a:p>
          <a:p>
            <a:r>
              <a:rPr lang="en-US" dirty="0">
                <a:solidFill>
                  <a:srgbClr val="FF0000"/>
                </a:solidFill>
              </a:rPr>
              <a:t>Fixtures</a:t>
            </a:r>
            <a:r>
              <a:rPr lang="en-US" dirty="0"/>
              <a:t> are your friend!</a:t>
            </a:r>
          </a:p>
          <a:p>
            <a:r>
              <a:rPr lang="en-US" dirty="0"/>
              <a:t>Handle repetitive </a:t>
            </a:r>
            <a:br>
              <a:rPr lang="en-US" dirty="0"/>
            </a:br>
            <a:r>
              <a:rPr lang="en-US" dirty="0"/>
              <a:t>tests with @</a:t>
            </a:r>
            <a:r>
              <a:rPr lang="en-US" dirty="0" err="1"/>
              <a:t>pytets.</a:t>
            </a:r>
            <a:r>
              <a:rPr lang="en-US" dirty="0" err="1">
                <a:solidFill>
                  <a:srgbClr val="FF0000"/>
                </a:solidFill>
              </a:rPr>
              <a:t>parametrize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186" y="3852153"/>
            <a:ext cx="6151614" cy="3005847"/>
          </a:xfrm>
          <a:prstGeom prst="rect">
            <a:avLst/>
          </a:prstGeom>
        </p:spPr>
      </p:pic>
      <p:pic>
        <p:nvPicPr>
          <p:cNvPr id="7" name="Picture 4" descr="×ª××¦××ª ×ª××× × ×¢×××¨ âªpytest pngâ¬â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23" b="97509" l="19600" r="79000">
                        <a14:foregroundMark x1="42800" y1="25267" x2="42800" y2="25267"/>
                        <a14:foregroundMark x1="52600" y1="21352" x2="52600" y2="21352"/>
                        <a14:foregroundMark x1="57400" y1="19217" x2="57400" y2="19217"/>
                        <a14:foregroundMark x1="57000" y1="9609" x2="57000" y2="9609"/>
                        <a14:foregroundMark x1="52200" y1="74733" x2="52200" y2="74733"/>
                        <a14:foregroundMark x1="46000" y1="72242" x2="46000" y2="72242"/>
                        <a14:foregroundMark x1="38200" y1="83274" x2="38200" y2="83274"/>
                        <a14:foregroundMark x1="30600" y1="82206" x2="30600" y2="82206"/>
                        <a14:foregroundMark x1="65400" y1="76512" x2="65400" y2="76512"/>
                        <a14:foregroundMark x1="71400" y1="75089" x2="71400" y2="75089"/>
                        <a14:foregroundMark x1="52600" y1="29893" x2="52600" y2="29893"/>
                        <a14:foregroundMark x1="49200" y1="12100" x2="49200" y2="12100"/>
                        <a14:foregroundMark x1="41000" y1="11388" x2="60200" y2="11388"/>
                        <a14:foregroundMark x1="52800" y1="15658" x2="52600" y2="30605"/>
                        <a14:foregroundMark x1="58000" y1="16370" x2="58000" y2="24911"/>
                        <a14:foregroundMark x1="47000" y1="18149" x2="47800" y2="39858"/>
                        <a14:foregroundMark x1="42800" y1="16014" x2="42200" y2="47331"/>
                        <a14:foregroundMark x1="40600" y1="11032" x2="59000" y2="10320"/>
                        <a14:foregroundMark x1="42200" y1="6406" x2="42200" y2="6406"/>
                        <a14:foregroundMark x1="47600" y1="6762" x2="47600" y2="6762"/>
                        <a14:foregroundMark x1="52600" y1="6762" x2="52600" y2="6762"/>
                        <a14:foregroundMark x1="56400" y1="6762" x2="56400" y2="6762"/>
                        <a14:foregroundMark x1="53800" y1="6406" x2="50400" y2="6406"/>
                        <a14:foregroundMark x1="52200" y1="69751" x2="52200" y2="80071"/>
                        <a14:foregroundMark x1="63000" y1="74021" x2="67400" y2="77224"/>
                        <a14:backgroundMark x1="24800" y1="18149" x2="38600" y2="55516"/>
                        <a14:backgroundMark x1="51600" y1="53025" x2="73400" y2="18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703" y="1031132"/>
            <a:ext cx="4836098" cy="2717889"/>
          </a:xfrm>
          <a:prstGeom prst="rect">
            <a:avLst/>
          </a:prstGeom>
          <a:noFill/>
          <a:effectLst>
            <a:glow rad="546100">
              <a:schemeClr val="bg1">
                <a:alpha val="99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124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T Career Manager: From Command Line to Team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66" y="643466"/>
            <a:ext cx="557106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35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×ª××¦××ª ×ª××× × ×¢×××¨ âªwallpaper automated testingâ¬â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044"/>
            <a:ext cx="12192000" cy="586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989044"/>
            <a:ext cx="12192000" cy="3275046"/>
          </a:xfrm>
          <a:prstGeom prst="rect">
            <a:avLst/>
          </a:prstGeom>
          <a:gradFill flip="none" rotWithShape="1">
            <a:gsLst>
              <a:gs pos="80000">
                <a:schemeClr val="bg1"/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0525" y="485775"/>
            <a:ext cx="4013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Why testing 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7807" y="1553462"/>
            <a:ext cx="11524666" cy="3108543"/>
          </a:xfrm>
          <a:prstGeom prst="rect">
            <a:avLst/>
          </a:prstGeom>
          <a:effectLst>
            <a:glow rad="889000">
              <a:schemeClr val="bg1"/>
            </a:glow>
          </a:effec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glow rad="127000">
                    <a:schemeClr val="bg1"/>
                  </a:glow>
                </a:effectLst>
                <a:latin typeface="medium-content-serif-font"/>
              </a:rPr>
              <a:t> </a:t>
            </a:r>
            <a:r>
              <a:rPr lang="en-US" sz="2800" b="0" i="0" dirty="0">
                <a:effectLst>
                  <a:glow rad="127000">
                    <a:schemeClr val="bg1"/>
                  </a:glow>
                </a:effectLst>
                <a:latin typeface="medium-content-serif-font"/>
              </a:rPr>
              <a:t>“testable code” == </a:t>
            </a:r>
            <a:r>
              <a:rPr lang="en-US" sz="2800" b="0" i="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medium-content-serif-font"/>
              </a:rPr>
              <a:t>small one-job functions</a:t>
            </a:r>
            <a:r>
              <a:rPr lang="en-US" sz="2800" b="0" i="0" dirty="0">
                <a:effectLst>
                  <a:glow rad="127000">
                    <a:schemeClr val="bg1"/>
                  </a:glow>
                </a:effectLst>
                <a:latin typeface="medium-content-serif-fon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glow rad="127000">
                    <a:schemeClr val="bg1"/>
                  </a:glow>
                </a:effectLst>
              </a:rPr>
              <a:t> Others can know if </a:t>
            </a:r>
            <a:r>
              <a:rPr lang="en-US" sz="28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your code *really* works</a:t>
            </a:r>
            <a:r>
              <a:rPr lang="en-US" sz="2800" dirty="0">
                <a:effectLst>
                  <a:glow rad="127000">
                    <a:schemeClr val="bg1"/>
                  </a:glow>
                </a:effectLst>
              </a:rPr>
              <a:t>.</a:t>
            </a:r>
            <a:endParaRPr lang="en-US" sz="2800" b="0" i="0" dirty="0">
              <a:effectLst>
                <a:glow rad="127000">
                  <a:schemeClr val="bg1"/>
                </a:glow>
              </a:effectLst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glow rad="127000">
                    <a:schemeClr val="bg1"/>
                  </a:glow>
                </a:effectLst>
                <a:latin typeface="medium-content-serif-font"/>
              </a:rPr>
              <a:t> </a:t>
            </a:r>
            <a:r>
              <a:rPr lang="en-US" sz="28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medium-content-serif-font"/>
              </a:rPr>
              <a:t>Refactor</a:t>
            </a:r>
            <a:r>
              <a:rPr lang="en-US" sz="2800" dirty="0">
                <a:effectLst>
                  <a:glow rad="127000">
                    <a:schemeClr val="bg1"/>
                  </a:glow>
                </a:effectLst>
                <a:latin typeface="medium-content-serif-font"/>
              </a:rPr>
              <a:t> the code, </a:t>
            </a:r>
            <a:r>
              <a:rPr lang="en-US" sz="28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medium-content-serif-font"/>
              </a:rPr>
              <a:t>without breaking </a:t>
            </a:r>
            <a:r>
              <a:rPr lang="en-US" sz="2800" dirty="0">
                <a:effectLst>
                  <a:glow rad="127000">
                    <a:schemeClr val="bg1"/>
                  </a:glow>
                </a:effectLst>
                <a:latin typeface="medium-content-serif-font"/>
              </a:rPr>
              <a:t>other parts of the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effectLst>
                  <a:glow rad="127000">
                    <a:schemeClr val="bg1"/>
                  </a:glow>
                </a:effectLst>
                <a:latin typeface="medium-content-serif-font"/>
              </a:rPr>
              <a:t> </a:t>
            </a:r>
            <a:r>
              <a:rPr lang="en-US" sz="2800" b="0" i="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medium-content-serif-font"/>
              </a:rPr>
              <a:t>Collaborate</a:t>
            </a:r>
            <a:r>
              <a:rPr lang="en-US" sz="2800" b="0" i="0" dirty="0">
                <a:effectLst>
                  <a:glow rad="127000">
                    <a:schemeClr val="bg1"/>
                  </a:glow>
                </a:effectLst>
                <a:latin typeface="medium-content-serif-font"/>
              </a:rPr>
              <a:t> with others: change the code-base, reliably.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effectLst>
                  <a:glow rad="127000">
                    <a:schemeClr val="bg1"/>
                  </a:glow>
                </a:effectLst>
                <a:latin typeface="medium-content-serif-font"/>
              </a:rPr>
              <a:t> Don’t have to spend the time </a:t>
            </a:r>
            <a:r>
              <a:rPr lang="en-US" sz="2800" b="0" i="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medium-content-serif-font"/>
              </a:rPr>
              <a:t>manually testing </a:t>
            </a:r>
            <a:r>
              <a:rPr lang="en-US" sz="2800" b="0" i="0" dirty="0">
                <a:effectLst>
                  <a:glow rad="127000">
                    <a:schemeClr val="bg1"/>
                  </a:glow>
                </a:effectLst>
                <a:latin typeface="medium-content-serif-font"/>
              </a:rPr>
              <a:t>the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effectLst>
                  <a:glow rad="127000">
                    <a:schemeClr val="bg1"/>
                  </a:glow>
                </a:effectLst>
                <a:latin typeface="medium-content-serif-font"/>
              </a:rPr>
              <a:t> Tests </a:t>
            </a:r>
            <a:r>
              <a:rPr lang="en-US" sz="2800" b="0" i="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medium-content-serif-font"/>
              </a:rPr>
              <a:t>provide documentation </a:t>
            </a:r>
            <a:r>
              <a:rPr lang="en-US" sz="2800" b="0" i="0" dirty="0">
                <a:effectLst>
                  <a:glow rad="127000">
                    <a:schemeClr val="bg1"/>
                  </a:glow>
                </a:effectLst>
                <a:latin typeface="medium-content-serif-font"/>
              </a:rPr>
              <a:t>for what your code is actually meant to 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glow rad="127000">
                    <a:schemeClr val="bg1"/>
                  </a:glow>
                </a:effectLst>
                <a:latin typeface="medium-content-serif-font"/>
              </a:rPr>
              <a:t> </a:t>
            </a:r>
            <a:r>
              <a:rPr lang="en-US" sz="2800" dirty="0">
                <a:effectLst>
                  <a:glow rad="127000">
                    <a:schemeClr val="bg1"/>
                  </a:glow>
                </a:effectLst>
              </a:rPr>
              <a:t>It makes </a:t>
            </a:r>
            <a:r>
              <a:rPr lang="en-US" sz="28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deployments</a:t>
            </a:r>
            <a:r>
              <a:rPr lang="en-US" sz="2800" dirty="0">
                <a:effectLst>
                  <a:glow rad="127000">
                    <a:schemeClr val="bg1"/>
                  </a:glow>
                </a:effectLst>
              </a:rPr>
              <a:t> a snap – allowing Continuous Integration.</a:t>
            </a:r>
          </a:p>
        </p:txBody>
      </p:sp>
    </p:spTree>
    <p:extLst>
      <p:ext uri="{BB962C8B-B14F-4D97-AF65-F5344CB8AC3E}">
        <p14:creationId xmlns:p14="http://schemas.microsoft.com/office/powerpoint/2010/main" val="148195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525" y="485775"/>
            <a:ext cx="4018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You shall test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0525" y="1809750"/>
            <a:ext cx="859434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When you have </a:t>
            </a:r>
            <a:r>
              <a:rPr lang="en-US" sz="2800" dirty="0">
                <a:solidFill>
                  <a:srgbClr val="FF0000"/>
                </a:solidFill>
              </a:rPr>
              <a:t>many features </a:t>
            </a:r>
            <a:r>
              <a:rPr lang="en-US" sz="2800" dirty="0"/>
              <a:t>(&gt;10 or &gt; 2 modules).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When the </a:t>
            </a:r>
            <a:r>
              <a:rPr lang="en-US" sz="2800" dirty="0">
                <a:solidFill>
                  <a:srgbClr val="FF0000"/>
                </a:solidFill>
              </a:rPr>
              <a:t>code is complex </a:t>
            </a:r>
            <a:r>
              <a:rPr lang="en-US" sz="2800" dirty="0"/>
              <a:t>(many interdependencies).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When you </a:t>
            </a:r>
            <a:r>
              <a:rPr lang="en-US" sz="2800" dirty="0">
                <a:solidFill>
                  <a:srgbClr val="FF0000"/>
                </a:solidFill>
              </a:rPr>
              <a:t>collaborate</a:t>
            </a:r>
            <a:r>
              <a:rPr lang="en-US" sz="2800" dirty="0"/>
              <a:t> on the same code-base.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When you </a:t>
            </a:r>
            <a:r>
              <a:rPr lang="en-US" sz="2800" dirty="0">
                <a:solidFill>
                  <a:srgbClr val="FF0000"/>
                </a:solidFill>
              </a:rPr>
              <a:t>find a bug</a:t>
            </a:r>
            <a:r>
              <a:rPr lang="en-US" sz="28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When you want </a:t>
            </a:r>
            <a:r>
              <a:rPr lang="en-US" sz="2800" dirty="0">
                <a:solidFill>
                  <a:srgbClr val="FF0000"/>
                </a:solidFill>
              </a:rPr>
              <a:t>continues-integration</a:t>
            </a:r>
            <a:r>
              <a:rPr lang="en-US" sz="2800" dirty="0"/>
              <a:t> environment.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When you are too </a:t>
            </a:r>
            <a:r>
              <a:rPr lang="en-US" sz="2800" dirty="0">
                <a:solidFill>
                  <a:srgbClr val="FF0000"/>
                </a:solidFill>
              </a:rPr>
              <a:t>lazy to document </a:t>
            </a:r>
            <a:r>
              <a:rPr lang="en-US" sz="2800" dirty="0"/>
              <a:t>the code.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Whenever possible ( ;-) ).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100" name="Picture 4" descr="×ª××× × ×§×©××¨×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4" b="10327"/>
          <a:stretch/>
        </p:blipFill>
        <p:spPr bwMode="auto">
          <a:xfrm>
            <a:off x="8750353" y="2914650"/>
            <a:ext cx="3441648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28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525" y="485775"/>
            <a:ext cx="2498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UNIT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7311" y="1243012"/>
            <a:ext cx="9572625" cy="26431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1457325" y="1452235"/>
            <a:ext cx="89725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 /app.py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list_files_from_dir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'''list files from path and send it '''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files = [f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os.listdir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(path)]</a:t>
            </a:r>
          </a:p>
          <a:p>
            <a:pPr lvl="1"/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15846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525" y="485775"/>
            <a:ext cx="2498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UNIT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7311" y="1243012"/>
            <a:ext cx="9572625" cy="26431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1457325" y="1452235"/>
            <a:ext cx="89725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 /app.py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list_files_from_dir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'''list files from path and send it '''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files = [f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os.listdir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(path)]</a:t>
            </a:r>
          </a:p>
          <a:p>
            <a:pPr lvl="1"/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files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7310" y="4071937"/>
            <a:ext cx="9572625" cy="26431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Rectangle 1"/>
          <p:cNvSpPr/>
          <p:nvPr/>
        </p:nvSpPr>
        <p:spPr>
          <a:xfrm>
            <a:off x="1639969" y="4270146"/>
            <a:ext cx="84963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#/tests/test_functions.py</a:t>
            </a:r>
          </a:p>
          <a:p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test_list_files_from_dir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lvl="1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files =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list_files_from_dir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(PATH)</a:t>
            </a:r>
          </a:p>
          <a:p>
            <a:pPr lvl="1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(files) &gt;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os.path.isfile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(files[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87115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525" y="485775"/>
            <a:ext cx="2498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UNIT testing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3936" r="18139" b="37583"/>
          <a:stretch/>
        </p:blipFill>
        <p:spPr>
          <a:xfrm>
            <a:off x="157162" y="1314451"/>
            <a:ext cx="11774314" cy="47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4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525" y="485775"/>
            <a:ext cx="2498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UNIT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7311" y="1243012"/>
            <a:ext cx="9572625" cy="26431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1457325" y="1452235"/>
            <a:ext cx="89725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 /app.py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list_files_from_dir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'''list files from path and send it '''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files = [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path + f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os.listdir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(path)]</a:t>
            </a:r>
          </a:p>
          <a:p>
            <a:pPr lvl="1"/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66977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525" y="485775"/>
            <a:ext cx="2498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UNIT 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285750" y="1352580"/>
            <a:ext cx="11487150" cy="45243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D:\personal_projects\TDD_HAZ&gt;python -m </a:t>
            </a:r>
            <a:r>
              <a:rPr lang="en-US" sz="2400" dirty="0" err="1">
                <a:solidFill>
                  <a:schemeClr val="bg1"/>
                </a:solidFill>
              </a:rPr>
              <a:t>pytest</a:t>
            </a:r>
            <a:r>
              <a:rPr lang="en-US" sz="2400" dirty="0">
                <a:solidFill>
                  <a:schemeClr val="bg1"/>
                </a:solidFill>
              </a:rPr>
              <a:t> tests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============================= test session starts =============================</a:t>
            </a:r>
          </a:p>
          <a:p>
            <a:r>
              <a:rPr lang="en-US" sz="2400" dirty="0">
                <a:solidFill>
                  <a:schemeClr val="bg1"/>
                </a:solidFill>
              </a:rPr>
              <a:t>platform win32 -- Python 3.6.5, pytest-3.5.1, py-1.5.3, pluggy-0.6.0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rootdir</a:t>
            </a:r>
            <a:r>
              <a:rPr lang="en-US" sz="2400" dirty="0">
                <a:solidFill>
                  <a:schemeClr val="bg1"/>
                </a:solidFill>
              </a:rPr>
              <a:t>: D:\personal_projects\TDD_HAZ, </a:t>
            </a:r>
            <a:r>
              <a:rPr lang="en-US" sz="2400" dirty="0" err="1">
                <a:solidFill>
                  <a:schemeClr val="bg1"/>
                </a:solidFill>
              </a:rPr>
              <a:t>inifile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</a:rPr>
              <a:t>plugins: remotedata-0.2.1, openfiles-0.3.0, doctestplus-0.1.3, cov-2.5.1, arraydiff-0.2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collected 1 item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tests\test_functions.py </a:t>
            </a:r>
            <a:r>
              <a:rPr lang="en-US" sz="2400" dirty="0">
                <a:solidFill>
                  <a:srgbClr val="66FF33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                                                [100%]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66FF33"/>
                </a:solidFill>
              </a:rPr>
              <a:t>========================== 1 passed in 0.23 seconds ===========================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D:\personal_projects\TDD_HAZ&gt;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96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525" y="485775"/>
            <a:ext cx="218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API testing</a:t>
            </a:r>
          </a:p>
        </p:txBody>
      </p:sp>
      <p:pic>
        <p:nvPicPr>
          <p:cNvPr id="3074" name="Picture 2" descr="×ª××¦××ª ×ª××× × ×¢×××¨ âªclient browser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5593"/>
            <a:ext cx="12192000" cy="47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29087" y="2400300"/>
            <a:ext cx="4586287" cy="3386138"/>
          </a:xfrm>
          <a:prstGeom prst="rect">
            <a:avLst/>
          </a:prstGeom>
          <a:noFill/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1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477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medium-content-serif-font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Best practices - pytest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HILMAN, Dror</dc:creator>
  <cp:lastModifiedBy>HILMAN, Dror</cp:lastModifiedBy>
  <cp:revision>27</cp:revision>
  <dcterms:created xsi:type="dcterms:W3CDTF">2019-01-24T13:32:27Z</dcterms:created>
  <dcterms:modified xsi:type="dcterms:W3CDTF">2019-01-25T08:22:25Z</dcterms:modified>
</cp:coreProperties>
</file>