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57" r:id="rId2"/>
    <p:sldId id="303" r:id="rId3"/>
    <p:sldId id="304" r:id="rId4"/>
    <p:sldId id="351" r:id="rId5"/>
    <p:sldId id="305" r:id="rId6"/>
    <p:sldId id="380" r:id="rId7"/>
    <p:sldId id="383" r:id="rId8"/>
    <p:sldId id="352" r:id="rId9"/>
    <p:sldId id="353" r:id="rId10"/>
    <p:sldId id="306" r:id="rId11"/>
    <p:sldId id="354" r:id="rId12"/>
    <p:sldId id="382" r:id="rId13"/>
    <p:sldId id="267" r:id="rId14"/>
    <p:sldId id="355" r:id="rId15"/>
    <p:sldId id="384" r:id="rId16"/>
    <p:sldId id="268" r:id="rId17"/>
    <p:sldId id="381" r:id="rId18"/>
    <p:sldId id="258" r:id="rId19"/>
    <p:sldId id="259" r:id="rId20"/>
    <p:sldId id="260" r:id="rId21"/>
    <p:sldId id="261" r:id="rId22"/>
    <p:sldId id="262" r:id="rId23"/>
    <p:sldId id="263" r:id="rId24"/>
    <p:sldId id="264" r:id="rId25"/>
    <p:sldId id="265" r:id="rId26"/>
    <p:sldId id="266" r:id="rId27"/>
    <p:sldId id="356" r:id="rId28"/>
    <p:sldId id="357" r:id="rId29"/>
    <p:sldId id="358" r:id="rId30"/>
    <p:sldId id="359" r:id="rId31"/>
    <p:sldId id="360" r:id="rId32"/>
    <p:sldId id="385"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61" r:id="rId61"/>
    <p:sldId id="362" r:id="rId62"/>
    <p:sldId id="363" r:id="rId63"/>
    <p:sldId id="364" r:id="rId64"/>
    <p:sldId id="365" r:id="rId65"/>
    <p:sldId id="379" r:id="rId66"/>
    <p:sldId id="366" r:id="rId67"/>
    <p:sldId id="367" r:id="rId68"/>
    <p:sldId id="368" r:id="rId69"/>
    <p:sldId id="369" r:id="rId70"/>
    <p:sldId id="370" r:id="rId71"/>
    <p:sldId id="371" r:id="rId72"/>
    <p:sldId id="372" r:id="rId73"/>
    <p:sldId id="373" r:id="rId74"/>
    <p:sldId id="374" r:id="rId75"/>
    <p:sldId id="375" r:id="rId76"/>
    <p:sldId id="376" r:id="rId77"/>
    <p:sldId id="377" r:id="rId78"/>
    <p:sldId id="378"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06" d="100"/>
          <a:sy n="106" d="100"/>
        </p:scale>
        <p:origin x="2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BE3D-C15B-4426-B2AC-3E1D3120D035}"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74444-0FBA-4842-A0A2-32A3281F2C8D}" type="slidenum">
              <a:rPr lang="en-US" smtClean="0"/>
              <a:t>‹#›</a:t>
            </a:fld>
            <a:endParaRPr lang="en-US"/>
          </a:p>
        </p:txBody>
      </p:sp>
    </p:spTree>
    <p:extLst>
      <p:ext uri="{BB962C8B-B14F-4D97-AF65-F5344CB8AC3E}">
        <p14:creationId xmlns:p14="http://schemas.microsoft.com/office/powerpoint/2010/main" val="378185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387855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20896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71894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0_Text Slide - Swoosh Background">
    <p:bg>
      <p:bgPr>
        <a:blipFill dpi="0" rotWithShape="1">
          <a:blip r:embed="rId2" cstate="print">
            <a:lum/>
          </a:blip>
          <a:srcRect/>
          <a:stretch>
            <a:fillRect l="-14000" r="-14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1247553" y="1122363"/>
            <a:ext cx="10030047" cy="2387600"/>
          </a:xfrm>
        </p:spPr>
        <p:txBody>
          <a:bodyPr anchor="b"/>
          <a:lstStyle>
            <a:lvl1pPr algn="ctr">
              <a:defRPr sz="6000">
                <a:latin typeface="+mj-lt"/>
              </a:defRPr>
            </a:lvl1pPr>
          </a:lstStyle>
          <a:p>
            <a:r>
              <a:rPr lang="en-US"/>
              <a:t>Click to edit Master title style</a:t>
            </a:r>
            <a:endParaRPr lang="en-US" dirty="0"/>
          </a:p>
        </p:txBody>
      </p:sp>
      <p:sp>
        <p:nvSpPr>
          <p:cNvPr id="5" name="Subtitle 2"/>
          <p:cNvSpPr>
            <a:spLocks noGrp="1"/>
          </p:cNvSpPr>
          <p:nvPr>
            <p:ph type="subTitle" idx="1"/>
          </p:nvPr>
        </p:nvSpPr>
        <p:spPr>
          <a:xfrm>
            <a:off x="1757915" y="3602038"/>
            <a:ext cx="891008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p:cNvSpPr>
            <a:spLocks noGrp="1"/>
          </p:cNvSpPr>
          <p:nvPr>
            <p:ph type="ftr" sz="quarter" idx="11"/>
          </p:nvPr>
        </p:nvSpPr>
        <p:spPr>
          <a:xfrm>
            <a:off x="4038600" y="6356352"/>
            <a:ext cx="4114800" cy="365125"/>
          </a:xfrm>
        </p:spPr>
        <p:txBody>
          <a:bodyPr/>
          <a:lstStyle/>
          <a:p>
            <a:r>
              <a:rPr lang="en-US"/>
              <a:t>© Dr. Leon Jololian</a:t>
            </a:r>
          </a:p>
        </p:txBody>
      </p:sp>
      <p:sp>
        <p:nvSpPr>
          <p:cNvPr id="7" name="Slide Number Placeholder 5"/>
          <p:cNvSpPr>
            <a:spLocks noGrp="1"/>
          </p:cNvSpPr>
          <p:nvPr>
            <p:ph type="sldNum" sz="quarter" idx="12"/>
          </p:nvPr>
        </p:nvSpPr>
        <p:spPr>
          <a:xfrm>
            <a:off x="8610600" y="6356352"/>
            <a:ext cx="2743200" cy="365125"/>
          </a:xfrm>
        </p:spPr>
        <p:txBody>
          <a:bodyPr/>
          <a:lstStyle/>
          <a:p>
            <a:fld id="{43F50F59-8855-47B7-96E1-4F6F890B0EF1}" type="slidenum">
              <a:rPr lang="en-US" smtClean="0"/>
              <a:t>‹#›</a:t>
            </a:fld>
            <a:endParaRPr lang="en-US"/>
          </a:p>
        </p:txBody>
      </p:sp>
    </p:spTree>
    <p:extLst>
      <p:ext uri="{BB962C8B-B14F-4D97-AF65-F5344CB8AC3E}">
        <p14:creationId xmlns:p14="http://schemas.microsoft.com/office/powerpoint/2010/main" val="3916661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ext Slide - Swoosh Background">
    <p:bg>
      <p:bgPr>
        <a:blipFill dpi="0" rotWithShape="1">
          <a:blip r:embed="rId2" cstate="print">
            <a:lum/>
          </a:blip>
          <a:srcRect/>
          <a:stretch>
            <a:fillRect l="-14000" r="-14000"/>
          </a:stretch>
        </a:blipFill>
        <a:effectLst/>
      </p:bgPr>
    </p:bg>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4038600" y="6356352"/>
            <a:ext cx="4114800" cy="365125"/>
          </a:xfrm>
        </p:spPr>
        <p:txBody>
          <a:bodyPr/>
          <a:lstStyle/>
          <a:p>
            <a:r>
              <a:rPr lang="en-US"/>
              <a:t>© Dr. Leon Jololian</a:t>
            </a:r>
          </a:p>
        </p:txBody>
      </p:sp>
      <p:sp>
        <p:nvSpPr>
          <p:cNvPr id="7" name="Slide Number Placeholder 5"/>
          <p:cNvSpPr>
            <a:spLocks noGrp="1"/>
          </p:cNvSpPr>
          <p:nvPr>
            <p:ph type="sldNum" sz="quarter" idx="12"/>
          </p:nvPr>
        </p:nvSpPr>
        <p:spPr>
          <a:xfrm>
            <a:off x="8610600" y="6356352"/>
            <a:ext cx="2743200" cy="365125"/>
          </a:xfrm>
        </p:spPr>
        <p:txBody>
          <a:bodyPr/>
          <a:lstStyle/>
          <a:p>
            <a:fld id="{43F50F59-8855-47B7-96E1-4F6F890B0EF1}" type="slidenum">
              <a:rPr lang="en-US" smtClean="0"/>
              <a:t>‹#›</a:t>
            </a:fld>
            <a:endParaRPr lang="en-US"/>
          </a:p>
        </p:txBody>
      </p:sp>
      <p:sp>
        <p:nvSpPr>
          <p:cNvPr id="8" name="Title 1"/>
          <p:cNvSpPr>
            <a:spLocks noGrp="1"/>
          </p:cNvSpPr>
          <p:nvPr>
            <p:ph type="title"/>
          </p:nvPr>
        </p:nvSpPr>
        <p:spPr>
          <a:xfrm>
            <a:off x="1219200" y="365127"/>
            <a:ext cx="10134600" cy="1325563"/>
          </a:xfrm>
        </p:spPr>
        <p:txBody>
          <a:bodyPr/>
          <a:lstStyle/>
          <a:p>
            <a:r>
              <a:rPr lang="en-US"/>
              <a:t>Click to edit Master title style</a:t>
            </a:r>
            <a:endParaRPr lang="en-US" dirty="0"/>
          </a:p>
        </p:txBody>
      </p:sp>
      <p:sp>
        <p:nvSpPr>
          <p:cNvPr id="9" name="Content Placeholder 2"/>
          <p:cNvSpPr>
            <a:spLocks noGrp="1"/>
          </p:cNvSpPr>
          <p:nvPr>
            <p:ph idx="1"/>
          </p:nvPr>
        </p:nvSpPr>
        <p:spPr>
          <a:xfrm>
            <a:off x="1219200" y="1825625"/>
            <a:ext cx="10134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268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92136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15154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9794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Dr. Leon Jololian</a:t>
            </a:r>
          </a:p>
        </p:txBody>
      </p:sp>
      <p:sp>
        <p:nvSpPr>
          <p:cNvPr id="9" name="Slide Number Placeholder 8"/>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340042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3793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98499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405591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E10DA142-0A5E-4B96-B4C1-3D667E2BB74E}" type="slidenum">
              <a:rPr lang="en-US" smtClean="0"/>
              <a:t>‹#›</a:t>
            </a:fld>
            <a:endParaRPr lang="en-US"/>
          </a:p>
        </p:txBody>
      </p:sp>
    </p:spTree>
    <p:extLst>
      <p:ext uri="{BB962C8B-B14F-4D97-AF65-F5344CB8AC3E}">
        <p14:creationId xmlns:p14="http://schemas.microsoft.com/office/powerpoint/2010/main" val="148062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Dr. Leon Jololian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DA142-0A5E-4B96-B4C1-3D667E2BB74E}" type="slidenum">
              <a:rPr lang="en-US" smtClean="0"/>
              <a:t>‹#›</a:t>
            </a:fld>
            <a:endParaRPr lang="en-US"/>
          </a:p>
        </p:txBody>
      </p:sp>
    </p:spTree>
    <p:extLst>
      <p:ext uri="{BB962C8B-B14F-4D97-AF65-F5344CB8AC3E}">
        <p14:creationId xmlns:p14="http://schemas.microsoft.com/office/powerpoint/2010/main" val="2547371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mysq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Relational Databases</a:t>
            </a:r>
          </a:p>
        </p:txBody>
      </p:sp>
      <p:sp>
        <p:nvSpPr>
          <p:cNvPr id="4" name="Subtitle 3"/>
          <p:cNvSpPr>
            <a:spLocks noGrp="1"/>
          </p:cNvSpPr>
          <p:nvPr>
            <p:ph type="subTitle" idx="1"/>
          </p:nvPr>
        </p:nvSpPr>
        <p:spPr/>
        <p:txBody>
          <a:bodyPr/>
          <a:lstStyle/>
          <a:p>
            <a:r>
              <a:rPr lang="en-US" dirty="0"/>
              <a:t>Dr. Leon Jololian</a:t>
            </a:r>
          </a:p>
        </p:txBody>
      </p:sp>
    </p:spTree>
    <p:extLst>
      <p:ext uri="{BB962C8B-B14F-4D97-AF65-F5344CB8AC3E}">
        <p14:creationId xmlns:p14="http://schemas.microsoft.com/office/powerpoint/2010/main" val="175755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6331"/>
            <a:ext cx="10134600" cy="6029226"/>
          </a:xfrm>
        </p:spPr>
        <p:txBody>
          <a:bodyPr>
            <a:normAutofit/>
          </a:bodyPr>
          <a:lstStyle/>
          <a:p>
            <a:r>
              <a:rPr lang="en-US" sz="2400" dirty="0"/>
              <a:t>Asking the server for its version number and the current date: </a:t>
            </a:r>
          </a:p>
          <a:p>
            <a:pPr marL="0" indent="0">
              <a:spcBef>
                <a:spcPts val="1200"/>
              </a:spcBef>
              <a:buNone/>
            </a:pPr>
            <a:r>
              <a:rPr lang="en-US" sz="2400" dirty="0">
                <a:solidFill>
                  <a:srgbClr val="00B050"/>
                </a:solidFill>
              </a:rPr>
              <a:t>mysql&gt;</a:t>
            </a:r>
            <a:r>
              <a:rPr lang="en-US" sz="2400" dirty="0">
                <a:solidFill>
                  <a:srgbClr val="C00000"/>
                </a:solidFill>
              </a:rPr>
              <a:t> SELECT VERSION(), CURRENT_DATE;</a:t>
            </a:r>
          </a:p>
          <a:p>
            <a:pPr marL="0" indent="0">
              <a:spcBef>
                <a:spcPts val="120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VERSION()               | CURRENT_DATE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5.7.27-0ubuntu0.18.04.1 | 2019-09-01   |</a:t>
            </a:r>
          </a:p>
          <a:p>
            <a:pPr marL="0" indent="0">
              <a:spcBef>
                <a:spcPts val="0"/>
              </a:spcBef>
              <a:buNone/>
            </a:pPr>
            <a:r>
              <a:rPr lang="en-US" sz="2400" b="1" dirty="0">
                <a:solidFill>
                  <a:srgbClr val="00B050"/>
                </a:solidFill>
                <a:latin typeface="Courier New" panose="02070309020205020404" pitchFamily="49" charset="0"/>
              </a:rPr>
              <a:t>+-------------------------+--------------+</a:t>
            </a:r>
          </a:p>
          <a:p>
            <a:pPr>
              <a:spcBef>
                <a:spcPts val="3000"/>
              </a:spcBef>
            </a:pPr>
            <a:r>
              <a:rPr lang="en-US" sz="2400" dirty="0"/>
              <a:t>We can use mysql as a simple calculator:</a:t>
            </a:r>
          </a:p>
          <a:p>
            <a:pPr marL="0" indent="0">
              <a:spcBef>
                <a:spcPts val="1200"/>
              </a:spcBef>
              <a:buNone/>
            </a:pPr>
            <a:r>
              <a:rPr lang="en-US" sz="2400" dirty="0">
                <a:solidFill>
                  <a:srgbClr val="00B050"/>
                </a:solidFill>
              </a:rPr>
              <a:t>mysql&gt; </a:t>
            </a:r>
            <a:r>
              <a:rPr lang="en-US" sz="2400" dirty="0">
                <a:solidFill>
                  <a:srgbClr val="C00000"/>
                </a:solidFill>
              </a:rPr>
              <a:t>SELECT SIN(PI()/4), (4+1)*5;</a:t>
            </a:r>
          </a:p>
          <a:p>
            <a:pPr marL="0" indent="0">
              <a:spcBef>
                <a:spcPts val="120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SIN(PI()/4)        | (4+1)*5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0.7071067811865475 |      25 |</a:t>
            </a:r>
          </a:p>
          <a:p>
            <a:pPr marL="0" indent="0">
              <a:spcBef>
                <a:spcPts val="0"/>
              </a:spcBef>
              <a:buNone/>
            </a:pPr>
            <a:r>
              <a:rPr lang="en-US" sz="2400" b="1" dirty="0">
                <a:solidFill>
                  <a:srgbClr val="00B050"/>
                </a:solidFill>
                <a:latin typeface="Courier New" panose="02070309020205020404" pitchFamily="49" charset="0"/>
              </a:rPr>
              <a:t>+--------------------+---------+</a:t>
            </a:r>
          </a:p>
        </p:txBody>
      </p:sp>
      <p:sp>
        <p:nvSpPr>
          <p:cNvPr id="2" name="Footer Placeholder 1"/>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43F50F59-8855-47B7-96E1-4F6F890B0EF1}" type="slidenum">
              <a:rPr lang="en-US" smtClean="0"/>
              <a:t>10</a:t>
            </a:fld>
            <a:endParaRPr lang="en-US"/>
          </a:p>
        </p:txBody>
      </p:sp>
    </p:spTree>
    <p:extLst>
      <p:ext uri="{BB962C8B-B14F-4D97-AF65-F5344CB8AC3E}">
        <p14:creationId xmlns:p14="http://schemas.microsoft.com/office/powerpoint/2010/main" val="21457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11</a:t>
            </a:fld>
            <a:endParaRPr lang="en-US"/>
          </a:p>
        </p:txBody>
      </p:sp>
      <p:sp>
        <p:nvSpPr>
          <p:cNvPr id="4" name="Title 3"/>
          <p:cNvSpPr>
            <a:spLocks noGrp="1"/>
          </p:cNvSpPr>
          <p:nvPr>
            <p:ph type="title"/>
          </p:nvPr>
        </p:nvSpPr>
        <p:spPr/>
        <p:txBody>
          <a:bodyPr/>
          <a:lstStyle/>
          <a:p>
            <a:r>
              <a:rPr lang="en-US" dirty="0"/>
              <a:t>Naming Conventions</a:t>
            </a:r>
          </a:p>
        </p:txBody>
      </p:sp>
      <p:sp>
        <p:nvSpPr>
          <p:cNvPr id="5" name="Content Placeholder 4"/>
          <p:cNvSpPr>
            <a:spLocks noGrp="1"/>
          </p:cNvSpPr>
          <p:nvPr>
            <p:ph idx="1"/>
          </p:nvPr>
        </p:nvSpPr>
        <p:spPr/>
        <p:txBody>
          <a:bodyPr>
            <a:normAutofit/>
          </a:bodyPr>
          <a:lstStyle/>
          <a:p>
            <a:r>
              <a:rPr lang="en-US" sz="2400" dirty="0"/>
              <a:t>It's a good idea to keep a consistent naming convention. </a:t>
            </a:r>
          </a:p>
          <a:p>
            <a:r>
              <a:rPr lang="en-US" sz="2400" dirty="0"/>
              <a:t>You could call the database AcctDept, ACCTDEPT, acctdept, acct_dept.</a:t>
            </a:r>
          </a:p>
          <a:p>
            <a:r>
              <a:rPr lang="en-US" sz="2400" dirty="0"/>
              <a:t>Prefixing the database objects: For example, prefixing tables with tbl or tbl_. </a:t>
            </a:r>
          </a:p>
          <a:p>
            <a:r>
              <a:rPr lang="en-US" sz="2400" dirty="0"/>
              <a:t>Decide on whether to use plurals or singular: for example, should a table be called customer or customers, and product vs. products.</a:t>
            </a:r>
          </a:p>
          <a:p>
            <a:r>
              <a:rPr lang="en-US" sz="2400" dirty="0"/>
              <a:t>Maintaining consistency in naming throughout the database, will help minimize spelling errors.</a:t>
            </a:r>
          </a:p>
        </p:txBody>
      </p:sp>
    </p:spTree>
    <p:extLst>
      <p:ext uri="{BB962C8B-B14F-4D97-AF65-F5344CB8AC3E}">
        <p14:creationId xmlns:p14="http://schemas.microsoft.com/office/powerpoint/2010/main" val="119330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A837-2340-4513-1CCB-43B6FB5D5E4A}"/>
              </a:ext>
            </a:extLst>
          </p:cNvPr>
          <p:cNvSpPr>
            <a:spLocks noGrp="1"/>
          </p:cNvSpPr>
          <p:nvPr>
            <p:ph type="title"/>
          </p:nvPr>
        </p:nvSpPr>
        <p:spPr/>
        <p:txBody>
          <a:bodyPr/>
          <a:lstStyle/>
          <a:p>
            <a:r>
              <a:rPr lang="en-US" dirty="0"/>
              <a:t>Table SQL Commands</a:t>
            </a:r>
          </a:p>
        </p:txBody>
      </p:sp>
      <p:sp>
        <p:nvSpPr>
          <p:cNvPr id="3" name="Content Placeholder 2">
            <a:extLst>
              <a:ext uri="{FF2B5EF4-FFF2-40B4-BE49-F238E27FC236}">
                <a16:creationId xmlns:a16="http://schemas.microsoft.com/office/drawing/2014/main" id="{AB1B7D1D-D828-19D9-72B4-BD22459D7D74}"/>
              </a:ext>
            </a:extLst>
          </p:cNvPr>
          <p:cNvSpPr>
            <a:spLocks noGrp="1"/>
          </p:cNvSpPr>
          <p:nvPr>
            <p:ph idx="1"/>
          </p:nvPr>
        </p:nvSpPr>
        <p:spPr/>
        <p:txBody>
          <a:bodyPr/>
          <a:lstStyle/>
          <a:p>
            <a:r>
              <a:rPr lang="en-US" dirty="0"/>
              <a:t>CREATE TABLE</a:t>
            </a:r>
          </a:p>
          <a:p>
            <a:r>
              <a:rPr lang="en-US" dirty="0"/>
              <a:t>DESCRIBE</a:t>
            </a:r>
          </a:p>
          <a:p>
            <a:r>
              <a:rPr lang="en-US" dirty="0"/>
              <a:t>SHOW TABLES</a:t>
            </a:r>
          </a:p>
          <a:p>
            <a:r>
              <a:rPr lang="en-US" dirty="0"/>
              <a:t>DROP TABLE</a:t>
            </a:r>
          </a:p>
          <a:p>
            <a:r>
              <a:rPr lang="en-US" dirty="0"/>
              <a:t>ALTER TABLE</a:t>
            </a:r>
          </a:p>
          <a:p>
            <a:r>
              <a:rPr lang="en-US" dirty="0"/>
              <a:t>JOIN (inner, left, right, full)</a:t>
            </a:r>
          </a:p>
          <a:p>
            <a:endParaRPr lang="en-US" dirty="0"/>
          </a:p>
        </p:txBody>
      </p:sp>
      <p:sp>
        <p:nvSpPr>
          <p:cNvPr id="4" name="Footer Placeholder 3">
            <a:extLst>
              <a:ext uri="{FF2B5EF4-FFF2-40B4-BE49-F238E27FC236}">
                <a16:creationId xmlns:a16="http://schemas.microsoft.com/office/drawing/2014/main" id="{00586CF3-37F7-4F0B-4CCA-A758F387B5E7}"/>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DED75C9E-175F-75E8-502E-8DB344C6D8BE}"/>
              </a:ext>
            </a:extLst>
          </p:cNvPr>
          <p:cNvSpPr>
            <a:spLocks noGrp="1"/>
          </p:cNvSpPr>
          <p:nvPr>
            <p:ph type="sldNum" sz="quarter" idx="12"/>
          </p:nvPr>
        </p:nvSpPr>
        <p:spPr/>
        <p:txBody>
          <a:bodyPr/>
          <a:lstStyle/>
          <a:p>
            <a:fld id="{E10DA142-0A5E-4B96-B4C1-3D667E2BB74E}" type="slidenum">
              <a:rPr lang="en-US" smtClean="0"/>
              <a:t>12</a:t>
            </a:fld>
            <a:endParaRPr lang="en-US"/>
          </a:p>
        </p:txBody>
      </p:sp>
    </p:spTree>
    <p:extLst>
      <p:ext uri="{BB962C8B-B14F-4D97-AF65-F5344CB8AC3E}">
        <p14:creationId xmlns:p14="http://schemas.microsoft.com/office/powerpoint/2010/main" val="297536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13</a:t>
            </a:fld>
            <a:endParaRPr lang="en-US"/>
          </a:p>
        </p:txBody>
      </p:sp>
      <p:sp>
        <p:nvSpPr>
          <p:cNvPr id="6" name="TextBox 5"/>
          <p:cNvSpPr txBox="1"/>
          <p:nvPr/>
        </p:nvSpPr>
        <p:spPr>
          <a:xfrm>
            <a:off x="2819401" y="304801"/>
            <a:ext cx="6134949" cy="6155531"/>
          </a:xfrm>
          <a:prstGeom prst="rect">
            <a:avLst/>
          </a:prstGeom>
          <a:noFill/>
        </p:spPr>
        <p:txBody>
          <a:bodyPr wrap="none" rtlCol="0">
            <a:spAutoFit/>
          </a:bodyPr>
          <a:lstStyle/>
          <a:p>
            <a:pPr>
              <a:spcAft>
                <a:spcPts val="1200"/>
              </a:spcAft>
            </a:pPr>
            <a:r>
              <a:rPr lang="en-US" sz="2600" dirty="0">
                <a:solidFill>
                  <a:srgbClr val="00B0F0"/>
                </a:solidFill>
              </a:rPr>
              <a:t>The CREATE TABLE Statement</a:t>
            </a:r>
          </a:p>
          <a:p>
            <a:pPr>
              <a:spcAft>
                <a:spcPts val="1200"/>
              </a:spcAft>
            </a:pPr>
            <a:r>
              <a:rPr lang="en-US" sz="2600" dirty="0"/>
              <a:t>Used to create a table in a database</a:t>
            </a:r>
          </a:p>
          <a:p>
            <a:r>
              <a:rPr lang="en-US" sz="2600" dirty="0"/>
              <a:t>Syntax:</a:t>
            </a:r>
          </a:p>
          <a:p>
            <a:pPr>
              <a:spcAft>
                <a:spcPts val="1200"/>
              </a:spcAft>
            </a:pPr>
            <a:r>
              <a:rPr lang="en-US" sz="2600" dirty="0">
                <a:solidFill>
                  <a:srgbClr val="92D050"/>
                </a:solidFill>
              </a:rPr>
              <a:t>	CREATE TABLE table_name (</a:t>
            </a:r>
            <a:br>
              <a:rPr lang="en-US" sz="2600" dirty="0">
                <a:solidFill>
                  <a:srgbClr val="92D050"/>
                </a:solidFill>
              </a:rPr>
            </a:br>
            <a:r>
              <a:rPr lang="en-US" sz="2600" dirty="0">
                <a:solidFill>
                  <a:srgbClr val="92D050"/>
                </a:solidFill>
              </a:rPr>
              <a:t>	column_name1 data_type(size),</a:t>
            </a:r>
            <a:br>
              <a:rPr lang="en-US" sz="2600" dirty="0">
                <a:solidFill>
                  <a:srgbClr val="92D050"/>
                </a:solidFill>
              </a:rPr>
            </a:br>
            <a:r>
              <a:rPr lang="en-US" sz="2600" dirty="0">
                <a:solidFill>
                  <a:srgbClr val="92D050"/>
                </a:solidFill>
              </a:rPr>
              <a:t>	column_name2 data_type(size),</a:t>
            </a:r>
            <a:br>
              <a:rPr lang="en-US" sz="2600" dirty="0">
                <a:solidFill>
                  <a:srgbClr val="92D050"/>
                </a:solidFill>
              </a:rPr>
            </a:br>
            <a:r>
              <a:rPr lang="en-US" sz="2600" dirty="0">
                <a:solidFill>
                  <a:srgbClr val="92D050"/>
                </a:solidFill>
              </a:rPr>
              <a:t>	column_name3 data_type(size),</a:t>
            </a:r>
            <a:br>
              <a:rPr lang="en-US" sz="2600" dirty="0">
                <a:solidFill>
                  <a:srgbClr val="92D050"/>
                </a:solidFill>
              </a:rPr>
            </a:br>
            <a:r>
              <a:rPr lang="en-US" sz="2600" dirty="0">
                <a:solidFill>
                  <a:srgbClr val="92D050"/>
                </a:solidFill>
              </a:rPr>
              <a:t>	.... );</a:t>
            </a:r>
          </a:p>
          <a:p>
            <a:r>
              <a:rPr lang="en-US" sz="2600" dirty="0"/>
              <a:t>Example:</a:t>
            </a:r>
          </a:p>
          <a:p>
            <a:r>
              <a:rPr lang="en-US" sz="2600" dirty="0"/>
              <a:t>	</a:t>
            </a:r>
            <a:r>
              <a:rPr lang="en-US" sz="2600" dirty="0">
                <a:solidFill>
                  <a:srgbClr val="C00000"/>
                </a:solidFill>
              </a:rPr>
              <a:t>CREATE TABLE Persons (</a:t>
            </a:r>
            <a:br>
              <a:rPr lang="en-US" sz="2600" dirty="0">
                <a:solidFill>
                  <a:srgbClr val="C00000"/>
                </a:solidFill>
              </a:rPr>
            </a:br>
            <a:r>
              <a:rPr lang="en-US" sz="2600" dirty="0">
                <a:solidFill>
                  <a:srgbClr val="C00000"/>
                </a:solidFill>
              </a:rPr>
              <a:t>	PersonID int, LastName varchar(255),</a:t>
            </a:r>
            <a:br>
              <a:rPr lang="en-US" sz="2600" dirty="0">
                <a:solidFill>
                  <a:srgbClr val="C00000"/>
                </a:solidFill>
              </a:rPr>
            </a:br>
            <a:r>
              <a:rPr lang="en-US" sz="2600" dirty="0">
                <a:solidFill>
                  <a:srgbClr val="C00000"/>
                </a:solidFill>
              </a:rPr>
              <a:t>	FirstName varchar(255), </a:t>
            </a:r>
          </a:p>
          <a:p>
            <a:r>
              <a:rPr lang="en-US" sz="2600" dirty="0">
                <a:solidFill>
                  <a:srgbClr val="C00000"/>
                </a:solidFill>
              </a:rPr>
              <a:t>	Address varchar(255),</a:t>
            </a:r>
            <a:br>
              <a:rPr lang="en-US" sz="2600" dirty="0">
                <a:solidFill>
                  <a:srgbClr val="C00000"/>
                </a:solidFill>
              </a:rPr>
            </a:br>
            <a:r>
              <a:rPr lang="en-US" sz="2600" dirty="0">
                <a:solidFill>
                  <a:srgbClr val="C00000"/>
                </a:solidFill>
              </a:rPr>
              <a:t>	City varchar(255)   );</a:t>
            </a:r>
          </a:p>
        </p:txBody>
      </p:sp>
    </p:spTree>
    <p:extLst>
      <p:ext uri="{BB962C8B-B14F-4D97-AF65-F5344CB8AC3E}">
        <p14:creationId xmlns:p14="http://schemas.microsoft.com/office/powerpoint/2010/main" val="399371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14</a:t>
            </a:fld>
            <a:endParaRPr lang="en-US"/>
          </a:p>
        </p:txBody>
      </p:sp>
      <p:sp>
        <p:nvSpPr>
          <p:cNvPr id="4" name="Title 3"/>
          <p:cNvSpPr>
            <a:spLocks noGrp="1"/>
          </p:cNvSpPr>
          <p:nvPr>
            <p:ph type="title"/>
          </p:nvPr>
        </p:nvSpPr>
        <p:spPr/>
        <p:txBody>
          <a:bodyPr/>
          <a:lstStyle/>
          <a:p>
            <a:r>
              <a:rPr lang="en-US" dirty="0"/>
              <a:t>Example for Creating a Table</a:t>
            </a:r>
          </a:p>
        </p:txBody>
      </p:sp>
      <p:sp>
        <p:nvSpPr>
          <p:cNvPr id="5" name="Content Placeholder 4"/>
          <p:cNvSpPr>
            <a:spLocks noGrp="1"/>
          </p:cNvSpPr>
          <p:nvPr>
            <p:ph idx="1"/>
          </p:nvPr>
        </p:nvSpPr>
        <p:spPr/>
        <p:txBody>
          <a:bodyPr>
            <a:normAutofit/>
          </a:bodyPr>
          <a:lstStyle/>
          <a:p>
            <a:r>
              <a:rPr lang="en-US" sz="2400" dirty="0"/>
              <a:t>Assume we want to maintain the following information about students:</a:t>
            </a:r>
          </a:p>
          <a:p>
            <a:pPr lvl="1"/>
            <a:r>
              <a:rPr lang="en-US" dirty="0"/>
              <a:t>Name (character string)</a:t>
            </a:r>
          </a:p>
          <a:p>
            <a:pPr lvl="1"/>
            <a:r>
              <a:rPr lang="en-US" dirty="0"/>
              <a:t>Id (character string)</a:t>
            </a:r>
          </a:p>
          <a:p>
            <a:pPr lvl="1"/>
            <a:r>
              <a:rPr lang="en-US" dirty="0"/>
              <a:t>Gpa (float)</a:t>
            </a:r>
          </a:p>
          <a:p>
            <a:pPr lvl="1"/>
            <a:r>
              <a:rPr lang="en-US" dirty="0"/>
              <a:t>Admission (date)</a:t>
            </a:r>
          </a:p>
          <a:p>
            <a:r>
              <a:rPr lang="en-US" sz="2400" dirty="0"/>
              <a:t>To create the table in MySQL:</a:t>
            </a:r>
          </a:p>
          <a:p>
            <a:pPr marL="0" indent="0">
              <a:buNone/>
            </a:pPr>
            <a:r>
              <a:rPr lang="en-US" sz="2400" dirty="0"/>
              <a:t>mysql&gt;</a:t>
            </a:r>
            <a:r>
              <a:rPr lang="en-US" sz="2400" dirty="0">
                <a:solidFill>
                  <a:srgbClr val="C00000"/>
                </a:solidFill>
              </a:rPr>
              <a:t> create table student (name varchar(20), id varchar(20), gpa float, admission DATE);</a:t>
            </a:r>
          </a:p>
        </p:txBody>
      </p:sp>
    </p:spTree>
    <p:extLst>
      <p:ext uri="{BB962C8B-B14F-4D97-AF65-F5344CB8AC3E}">
        <p14:creationId xmlns:p14="http://schemas.microsoft.com/office/powerpoint/2010/main" val="268664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B533-3D29-91E5-6720-1F8282B0E7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E1799-5A89-F2F0-DC06-39C991101E0F}"/>
              </a:ext>
            </a:extLst>
          </p:cNvPr>
          <p:cNvSpPr>
            <a:spLocks noGrp="1"/>
          </p:cNvSpPr>
          <p:nvPr>
            <p:ph idx="1"/>
          </p:nvPr>
        </p:nvSpPr>
        <p:spPr/>
        <p:txBody>
          <a:bodyPr/>
          <a:lstStyle/>
          <a:p>
            <a:r>
              <a:rPr lang="en-US" sz="2800" dirty="0"/>
              <a:t>Show a list of all tables in the current database:</a:t>
            </a:r>
          </a:p>
          <a:p>
            <a:pPr marL="0" indent="0">
              <a:buNone/>
            </a:pPr>
            <a:r>
              <a:rPr lang="en-US" sz="2800" dirty="0">
                <a:solidFill>
                  <a:srgbClr val="C00000"/>
                </a:solidFill>
              </a:rPr>
              <a:t>	SHOW TABLES;</a:t>
            </a:r>
          </a:p>
          <a:p>
            <a:r>
              <a:rPr lang="en-US" sz="2800" dirty="0"/>
              <a:t>Create a table:</a:t>
            </a:r>
          </a:p>
          <a:p>
            <a:pPr marL="0" indent="0">
              <a:buNone/>
            </a:pPr>
            <a:r>
              <a:rPr lang="en-US" sz="2800" dirty="0"/>
              <a:t>	</a:t>
            </a:r>
            <a:r>
              <a:rPr lang="en-US" sz="2800" dirty="0">
                <a:solidFill>
                  <a:srgbClr val="C00000"/>
                </a:solidFill>
              </a:rPr>
              <a:t>CREATE TABLE </a:t>
            </a:r>
            <a:r>
              <a:rPr lang="en-US" sz="2800" i="1" dirty="0">
                <a:solidFill>
                  <a:srgbClr val="C00000"/>
                </a:solidFill>
              </a:rPr>
              <a:t>tableName</a:t>
            </a:r>
            <a:r>
              <a:rPr lang="en-US" sz="2800" dirty="0">
                <a:solidFill>
                  <a:srgbClr val="C00000"/>
                </a:solidFill>
              </a:rPr>
              <a:t> … ;</a:t>
            </a:r>
          </a:p>
          <a:p>
            <a:r>
              <a:rPr lang="en-US" sz="2800" dirty="0"/>
              <a:t>Attributes of a table:</a:t>
            </a:r>
          </a:p>
          <a:p>
            <a:pPr marL="0" indent="0">
              <a:buNone/>
            </a:pPr>
            <a:r>
              <a:rPr lang="en-US" sz="2800" dirty="0"/>
              <a:t>	</a:t>
            </a:r>
            <a:r>
              <a:rPr lang="en-US" sz="2800" dirty="0">
                <a:solidFill>
                  <a:srgbClr val="C00000"/>
                </a:solidFill>
              </a:rPr>
              <a:t>DESCRIBE tableName;</a:t>
            </a:r>
          </a:p>
          <a:p>
            <a:endParaRPr lang="en-US" dirty="0"/>
          </a:p>
        </p:txBody>
      </p:sp>
      <p:sp>
        <p:nvSpPr>
          <p:cNvPr id="4" name="Footer Placeholder 3">
            <a:extLst>
              <a:ext uri="{FF2B5EF4-FFF2-40B4-BE49-F238E27FC236}">
                <a16:creationId xmlns:a16="http://schemas.microsoft.com/office/drawing/2014/main" id="{0F566C27-DE10-8FDE-8397-13653E9AB480}"/>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004B68AD-1D0E-A9F0-DB70-13C65D702E21}"/>
              </a:ext>
            </a:extLst>
          </p:cNvPr>
          <p:cNvSpPr>
            <a:spLocks noGrp="1"/>
          </p:cNvSpPr>
          <p:nvPr>
            <p:ph type="sldNum" sz="quarter" idx="12"/>
          </p:nvPr>
        </p:nvSpPr>
        <p:spPr/>
        <p:txBody>
          <a:bodyPr/>
          <a:lstStyle/>
          <a:p>
            <a:fld id="{E10DA142-0A5E-4B96-B4C1-3D667E2BB74E}" type="slidenum">
              <a:rPr lang="en-US" smtClean="0"/>
              <a:t>15</a:t>
            </a:fld>
            <a:endParaRPr lang="en-US"/>
          </a:p>
        </p:txBody>
      </p:sp>
    </p:spTree>
    <p:extLst>
      <p:ext uri="{BB962C8B-B14F-4D97-AF65-F5344CB8AC3E}">
        <p14:creationId xmlns:p14="http://schemas.microsoft.com/office/powerpoint/2010/main" val="70484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16</a:t>
            </a:fld>
            <a:endParaRPr lang="en-US"/>
          </a:p>
        </p:txBody>
      </p:sp>
      <p:sp>
        <p:nvSpPr>
          <p:cNvPr id="8" name="TextBox 7"/>
          <p:cNvSpPr txBox="1"/>
          <p:nvPr/>
        </p:nvSpPr>
        <p:spPr>
          <a:xfrm>
            <a:off x="1662545" y="369917"/>
            <a:ext cx="8381999" cy="1672253"/>
          </a:xfrm>
          <a:prstGeom prst="rect">
            <a:avLst/>
          </a:prstGeom>
          <a:noFill/>
          <a:ln>
            <a:solidFill>
              <a:schemeClr val="tx1"/>
            </a:solidFill>
          </a:ln>
        </p:spPr>
        <p:txBody>
          <a:bodyPr wrap="square" rtlCol="0">
            <a:spAutoFit/>
          </a:bodyPr>
          <a:lstStyle/>
          <a:p>
            <a:pPr>
              <a:spcAft>
                <a:spcPts val="400"/>
              </a:spcAft>
            </a:pPr>
            <a:r>
              <a:rPr lang="en-US" sz="2400" dirty="0">
                <a:solidFill>
                  <a:srgbClr val="00B0F0"/>
                </a:solidFill>
              </a:rPr>
              <a:t>The DROP TABLE Statement</a:t>
            </a:r>
          </a:p>
          <a:p>
            <a:pPr>
              <a:spcAft>
                <a:spcPts val="400"/>
              </a:spcAft>
            </a:pPr>
            <a:r>
              <a:rPr lang="en-US" sz="2400" dirty="0"/>
              <a:t>Used to delete a table</a:t>
            </a:r>
          </a:p>
          <a:p>
            <a:r>
              <a:rPr lang="en-US" sz="2400" dirty="0"/>
              <a:t>Syntax:</a:t>
            </a:r>
          </a:p>
          <a:p>
            <a:r>
              <a:rPr lang="en-US" sz="2400" dirty="0"/>
              <a:t>	 </a:t>
            </a:r>
            <a:r>
              <a:rPr lang="en-US" sz="2400" dirty="0">
                <a:solidFill>
                  <a:srgbClr val="92D050"/>
                </a:solidFill>
              </a:rPr>
              <a:t>DROP TABLE table_name</a:t>
            </a:r>
          </a:p>
        </p:txBody>
      </p:sp>
      <p:sp>
        <p:nvSpPr>
          <p:cNvPr id="6" name="TextBox 5">
            <a:extLst>
              <a:ext uri="{FF2B5EF4-FFF2-40B4-BE49-F238E27FC236}">
                <a16:creationId xmlns:a16="http://schemas.microsoft.com/office/drawing/2014/main" id="{A07D80C4-309D-1449-FF89-B17FFBABED38}"/>
              </a:ext>
            </a:extLst>
          </p:cNvPr>
          <p:cNvSpPr txBox="1"/>
          <p:nvPr/>
        </p:nvSpPr>
        <p:spPr>
          <a:xfrm>
            <a:off x="1662546" y="2374458"/>
            <a:ext cx="8382000" cy="4244752"/>
          </a:xfrm>
          <a:prstGeom prst="rect">
            <a:avLst/>
          </a:prstGeom>
          <a:noFill/>
          <a:ln>
            <a:solidFill>
              <a:schemeClr val="tx1"/>
            </a:solidFill>
          </a:ln>
        </p:spPr>
        <p:txBody>
          <a:bodyPr wrap="square" rtlCol="0">
            <a:spAutoFit/>
          </a:bodyPr>
          <a:lstStyle/>
          <a:p>
            <a:pPr>
              <a:spcAft>
                <a:spcPts val="400"/>
              </a:spcAft>
            </a:pPr>
            <a:r>
              <a:rPr lang="en-US" sz="2400" dirty="0">
                <a:solidFill>
                  <a:srgbClr val="00B0F0"/>
                </a:solidFill>
              </a:rPr>
              <a:t>The ALTER TABLE Statement</a:t>
            </a:r>
          </a:p>
          <a:p>
            <a:pPr>
              <a:spcAft>
                <a:spcPts val="300"/>
              </a:spcAft>
            </a:pPr>
            <a:r>
              <a:rPr lang="en-US" sz="2400" dirty="0"/>
              <a:t>Used to add, delete, or modify columns in an existing table</a:t>
            </a:r>
          </a:p>
          <a:p>
            <a:r>
              <a:rPr lang="en-US" sz="2400" dirty="0"/>
              <a:t>Syntax:</a:t>
            </a:r>
          </a:p>
          <a:p>
            <a:r>
              <a:rPr lang="en-US" sz="2400" dirty="0"/>
              <a:t>	</a:t>
            </a:r>
            <a:r>
              <a:rPr lang="en-US" sz="2400" dirty="0">
                <a:solidFill>
                  <a:srgbClr val="92D050"/>
                </a:solidFill>
              </a:rPr>
              <a:t>ALTER TABLE table_name</a:t>
            </a:r>
            <a:br>
              <a:rPr lang="en-US" sz="2400" dirty="0">
                <a:solidFill>
                  <a:srgbClr val="92D050"/>
                </a:solidFill>
              </a:rPr>
            </a:br>
            <a:r>
              <a:rPr lang="en-US" sz="2400" dirty="0">
                <a:solidFill>
                  <a:srgbClr val="92D050"/>
                </a:solidFill>
              </a:rPr>
              <a:t>	ADD column_name datatype</a:t>
            </a:r>
          </a:p>
          <a:p>
            <a:endParaRPr lang="en-US" sz="2400" dirty="0">
              <a:solidFill>
                <a:srgbClr val="92D050"/>
              </a:solidFill>
            </a:endParaRPr>
          </a:p>
          <a:p>
            <a:r>
              <a:rPr lang="en-US" sz="2400" dirty="0">
                <a:solidFill>
                  <a:srgbClr val="92D050"/>
                </a:solidFill>
              </a:rPr>
              <a:t>	ALTER TABLE table_name</a:t>
            </a:r>
            <a:br>
              <a:rPr lang="en-US" sz="2400" dirty="0">
                <a:solidFill>
                  <a:srgbClr val="92D050"/>
                </a:solidFill>
              </a:rPr>
            </a:br>
            <a:r>
              <a:rPr lang="en-US" sz="2400" dirty="0">
                <a:solidFill>
                  <a:srgbClr val="92D050"/>
                </a:solidFill>
              </a:rPr>
              <a:t>	DROP COLUMN column_name</a:t>
            </a:r>
          </a:p>
          <a:p>
            <a:endParaRPr lang="en-US" sz="2400" dirty="0">
              <a:solidFill>
                <a:srgbClr val="92D050"/>
              </a:solidFill>
            </a:endParaRPr>
          </a:p>
          <a:p>
            <a:r>
              <a:rPr lang="en-US" sz="2400" dirty="0">
                <a:solidFill>
                  <a:srgbClr val="92D050"/>
                </a:solidFill>
              </a:rPr>
              <a:t>	ALTER TABLE table_name</a:t>
            </a:r>
          </a:p>
          <a:p>
            <a:r>
              <a:rPr lang="en-US" sz="2400" dirty="0">
                <a:solidFill>
                  <a:srgbClr val="92D050"/>
                </a:solidFill>
              </a:rPr>
              <a:t>	MODIFY column_name datatype</a:t>
            </a:r>
          </a:p>
        </p:txBody>
      </p:sp>
    </p:spTree>
    <p:extLst>
      <p:ext uri="{BB962C8B-B14F-4D97-AF65-F5344CB8AC3E}">
        <p14:creationId xmlns:p14="http://schemas.microsoft.com/office/powerpoint/2010/main" val="299517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74EB-0148-4BF0-9CC6-C448E9C371ED}"/>
              </a:ext>
            </a:extLst>
          </p:cNvPr>
          <p:cNvSpPr>
            <a:spLocks noGrp="1"/>
          </p:cNvSpPr>
          <p:nvPr>
            <p:ph type="title"/>
          </p:nvPr>
        </p:nvSpPr>
        <p:spPr/>
        <p:txBody>
          <a:bodyPr/>
          <a:lstStyle/>
          <a:p>
            <a:r>
              <a:rPr lang="en-US" dirty="0"/>
              <a:t>CRUD SQL Commands</a:t>
            </a:r>
          </a:p>
        </p:txBody>
      </p:sp>
      <p:sp>
        <p:nvSpPr>
          <p:cNvPr id="3" name="Content Placeholder 2">
            <a:extLst>
              <a:ext uri="{FF2B5EF4-FFF2-40B4-BE49-F238E27FC236}">
                <a16:creationId xmlns:a16="http://schemas.microsoft.com/office/drawing/2014/main" id="{A71DE8BD-C729-F316-B89A-7ED9C048A12C}"/>
              </a:ext>
            </a:extLst>
          </p:cNvPr>
          <p:cNvSpPr>
            <a:spLocks noGrp="1"/>
          </p:cNvSpPr>
          <p:nvPr>
            <p:ph idx="1"/>
          </p:nvPr>
        </p:nvSpPr>
        <p:spPr/>
        <p:txBody>
          <a:bodyPr/>
          <a:lstStyle/>
          <a:p>
            <a:r>
              <a:rPr lang="en-US" dirty="0"/>
              <a:t>SELECT</a:t>
            </a:r>
          </a:p>
          <a:p>
            <a:r>
              <a:rPr lang="en-US" dirty="0"/>
              <a:t>INSERT</a:t>
            </a:r>
          </a:p>
          <a:p>
            <a:r>
              <a:rPr lang="en-US" dirty="0"/>
              <a:t>UPDATE</a:t>
            </a:r>
          </a:p>
          <a:p>
            <a:r>
              <a:rPr lang="en-US" dirty="0"/>
              <a:t>DELETE</a:t>
            </a:r>
          </a:p>
          <a:p>
            <a:pPr marL="0" indent="0">
              <a:buNone/>
            </a:pPr>
            <a:endParaRPr lang="en-US" dirty="0"/>
          </a:p>
        </p:txBody>
      </p:sp>
      <p:sp>
        <p:nvSpPr>
          <p:cNvPr id="4" name="Footer Placeholder 3">
            <a:extLst>
              <a:ext uri="{FF2B5EF4-FFF2-40B4-BE49-F238E27FC236}">
                <a16:creationId xmlns:a16="http://schemas.microsoft.com/office/drawing/2014/main" id="{F9954649-E83B-B13B-AD24-4C70DD872407}"/>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6AEE8061-8788-3B1D-26B7-45C358639444}"/>
              </a:ext>
            </a:extLst>
          </p:cNvPr>
          <p:cNvSpPr>
            <a:spLocks noGrp="1"/>
          </p:cNvSpPr>
          <p:nvPr>
            <p:ph type="sldNum" sz="quarter" idx="12"/>
          </p:nvPr>
        </p:nvSpPr>
        <p:spPr/>
        <p:txBody>
          <a:bodyPr/>
          <a:lstStyle/>
          <a:p>
            <a:fld id="{E10DA142-0A5E-4B96-B4C1-3D667E2BB74E}" type="slidenum">
              <a:rPr lang="en-US" smtClean="0"/>
              <a:t>17</a:t>
            </a:fld>
            <a:endParaRPr lang="en-US"/>
          </a:p>
        </p:txBody>
      </p:sp>
    </p:spTree>
    <p:extLst>
      <p:ext uri="{BB962C8B-B14F-4D97-AF65-F5344CB8AC3E}">
        <p14:creationId xmlns:p14="http://schemas.microsoft.com/office/powerpoint/2010/main" val="74790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18</a:t>
            </a:fld>
            <a:endParaRPr lang="en-US"/>
          </a:p>
        </p:txBody>
      </p:sp>
      <p:sp>
        <p:nvSpPr>
          <p:cNvPr id="6" name="Rectangle 5"/>
          <p:cNvSpPr/>
          <p:nvPr/>
        </p:nvSpPr>
        <p:spPr>
          <a:xfrm>
            <a:off x="1943100" y="1295400"/>
            <a:ext cx="8305800" cy="3908762"/>
          </a:xfrm>
          <a:prstGeom prst="rect">
            <a:avLst/>
          </a:prstGeom>
          <a:ln>
            <a:solidFill>
              <a:schemeClr val="tx1"/>
            </a:solidFill>
          </a:ln>
        </p:spPr>
        <p:txBody>
          <a:bodyPr wrap="square">
            <a:spAutoFit/>
          </a:bodyPr>
          <a:lstStyle/>
          <a:p>
            <a:pPr>
              <a:spcAft>
                <a:spcPts val="1200"/>
              </a:spcAft>
            </a:pPr>
            <a:r>
              <a:rPr lang="en-US" sz="2600" dirty="0">
                <a:solidFill>
                  <a:srgbClr val="00B0F0"/>
                </a:solidFill>
              </a:rPr>
              <a:t>The SELECT Statement</a:t>
            </a:r>
          </a:p>
          <a:p>
            <a:r>
              <a:rPr lang="en-US" sz="2600" dirty="0"/>
              <a:t>Used to select data from a database.</a:t>
            </a:r>
          </a:p>
          <a:p>
            <a:pPr>
              <a:spcAft>
                <a:spcPts val="1200"/>
              </a:spcAft>
            </a:pPr>
            <a:r>
              <a:rPr lang="en-US" sz="2600" dirty="0"/>
              <a:t>The result is stored in a result table, called the result-set.</a:t>
            </a:r>
          </a:p>
          <a:p>
            <a:pPr>
              <a:spcAft>
                <a:spcPts val="600"/>
              </a:spcAft>
            </a:pPr>
            <a:r>
              <a:rPr lang="en-US" sz="2600" dirty="0"/>
              <a:t>Syntax:</a:t>
            </a:r>
          </a:p>
          <a:p>
            <a:r>
              <a:rPr lang="en-US" sz="2600" dirty="0"/>
              <a:t>	</a:t>
            </a:r>
            <a:r>
              <a:rPr lang="en-US" sz="2600" dirty="0">
                <a:solidFill>
                  <a:srgbClr val="92D050"/>
                </a:solidFill>
              </a:rPr>
              <a:t>SELECT column_name, column_name</a:t>
            </a:r>
          </a:p>
          <a:p>
            <a:pPr>
              <a:spcAft>
                <a:spcPts val="1200"/>
              </a:spcAft>
            </a:pPr>
            <a:r>
              <a:rPr lang="en-US" sz="2600" dirty="0">
                <a:solidFill>
                  <a:srgbClr val="92D050"/>
                </a:solidFill>
              </a:rPr>
              <a:t>	FROM table_name;</a:t>
            </a:r>
          </a:p>
          <a:p>
            <a:pPr>
              <a:spcAft>
                <a:spcPts val="600"/>
              </a:spcAft>
            </a:pPr>
            <a:r>
              <a:rPr lang="en-US" sz="2600" dirty="0"/>
              <a:t>Example:</a:t>
            </a:r>
          </a:p>
          <a:p>
            <a:r>
              <a:rPr lang="en-US" sz="2600" dirty="0"/>
              <a:t>	</a:t>
            </a:r>
            <a:r>
              <a:rPr lang="en-US" sz="2600" dirty="0">
                <a:solidFill>
                  <a:srgbClr val="C00000"/>
                </a:solidFill>
              </a:rPr>
              <a:t>SELECT * FROM table_name;</a:t>
            </a:r>
          </a:p>
        </p:txBody>
      </p:sp>
    </p:spTree>
    <p:extLst>
      <p:ext uri="{BB962C8B-B14F-4D97-AF65-F5344CB8AC3E}">
        <p14:creationId xmlns:p14="http://schemas.microsoft.com/office/powerpoint/2010/main" val="283445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19</a:t>
            </a:fld>
            <a:endParaRPr lang="en-US"/>
          </a:p>
        </p:txBody>
      </p:sp>
      <p:sp>
        <p:nvSpPr>
          <p:cNvPr id="6" name="Rectangle 5"/>
          <p:cNvSpPr/>
          <p:nvPr/>
        </p:nvSpPr>
        <p:spPr>
          <a:xfrm>
            <a:off x="1752600" y="1524001"/>
            <a:ext cx="8458200" cy="3508653"/>
          </a:xfrm>
          <a:prstGeom prst="rect">
            <a:avLst/>
          </a:prstGeom>
          <a:ln>
            <a:solidFill>
              <a:schemeClr val="tx1"/>
            </a:solidFill>
          </a:ln>
        </p:spPr>
        <p:txBody>
          <a:bodyPr wrap="square">
            <a:spAutoFit/>
          </a:bodyPr>
          <a:lstStyle/>
          <a:p>
            <a:pPr>
              <a:spcAft>
                <a:spcPts val="1200"/>
              </a:spcAft>
            </a:pPr>
            <a:r>
              <a:rPr lang="en-US" sz="2600" dirty="0">
                <a:solidFill>
                  <a:srgbClr val="00B0F0"/>
                </a:solidFill>
              </a:rPr>
              <a:t>The SELECT DISTINCT Statement</a:t>
            </a:r>
          </a:p>
          <a:p>
            <a:pPr>
              <a:spcAft>
                <a:spcPts val="1200"/>
              </a:spcAft>
            </a:pPr>
            <a:r>
              <a:rPr lang="en-US" sz="2600" dirty="0"/>
              <a:t>Used to return only distinct (different) values.</a:t>
            </a:r>
          </a:p>
          <a:p>
            <a:pPr>
              <a:spcAft>
                <a:spcPts val="600"/>
              </a:spcAft>
            </a:pPr>
            <a:r>
              <a:rPr lang="en-US" sz="2600" dirty="0"/>
              <a:t>Syntax:</a:t>
            </a:r>
          </a:p>
          <a:p>
            <a:r>
              <a:rPr lang="en-US" sz="2600" dirty="0">
                <a:solidFill>
                  <a:srgbClr val="92D050"/>
                </a:solidFill>
              </a:rPr>
              <a:t>	SELECT DISTINCT column_name, 	column_name</a:t>
            </a:r>
          </a:p>
          <a:p>
            <a:pPr>
              <a:spcAft>
                <a:spcPts val="1200"/>
              </a:spcAft>
            </a:pPr>
            <a:r>
              <a:rPr lang="en-US" sz="2600" dirty="0">
                <a:solidFill>
                  <a:srgbClr val="92D050"/>
                </a:solidFill>
              </a:rPr>
              <a:t>	FROM table_name;</a:t>
            </a:r>
          </a:p>
          <a:p>
            <a:pPr>
              <a:spcAft>
                <a:spcPts val="600"/>
              </a:spcAft>
            </a:pPr>
            <a:r>
              <a:rPr lang="en-US" sz="2600" dirty="0"/>
              <a:t>Example:</a:t>
            </a:r>
          </a:p>
          <a:p>
            <a:r>
              <a:rPr lang="en-US" sz="2600" dirty="0"/>
              <a:t>	</a:t>
            </a:r>
            <a:r>
              <a:rPr lang="en-US" sz="2600" dirty="0">
                <a:solidFill>
                  <a:srgbClr val="C00000"/>
                </a:solidFill>
              </a:rPr>
              <a:t>SELECT DISTINCT City FROM Customers;</a:t>
            </a:r>
          </a:p>
        </p:txBody>
      </p:sp>
    </p:spTree>
    <p:extLst>
      <p:ext uri="{BB962C8B-B14F-4D97-AF65-F5344CB8AC3E}">
        <p14:creationId xmlns:p14="http://schemas.microsoft.com/office/powerpoint/2010/main" val="124905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Installing MySQL on Ubuntu</a:t>
            </a:r>
          </a:p>
          <a:p>
            <a:r>
              <a:rPr lang="en-US" dirty="0"/>
              <a:t>The Structured Query Language (SQL)</a:t>
            </a:r>
          </a:p>
          <a:p>
            <a:r>
              <a:rPr lang="en-US" dirty="0"/>
              <a:t>User Management</a:t>
            </a:r>
          </a:p>
          <a:p>
            <a:pPr marL="0" indent="0">
              <a:buNone/>
            </a:pPr>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E10DA142-0A5E-4B96-B4C1-3D667E2BB74E}" type="slidenum">
              <a:rPr lang="en-US" smtClean="0"/>
              <a:t>2</a:t>
            </a:fld>
            <a:endParaRPr lang="en-US"/>
          </a:p>
        </p:txBody>
      </p:sp>
    </p:spTree>
    <p:extLst>
      <p:ext uri="{BB962C8B-B14F-4D97-AF65-F5344CB8AC3E}">
        <p14:creationId xmlns:p14="http://schemas.microsoft.com/office/powerpoint/2010/main" val="292135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20</a:t>
            </a:fld>
            <a:endParaRPr lang="en-US"/>
          </a:p>
        </p:txBody>
      </p:sp>
      <p:sp>
        <p:nvSpPr>
          <p:cNvPr id="4" name="Title 3"/>
          <p:cNvSpPr>
            <a:spLocks noGrp="1"/>
          </p:cNvSpPr>
          <p:nvPr>
            <p:ph type="title"/>
          </p:nvPr>
        </p:nvSpPr>
        <p:spPr>
          <a:xfrm>
            <a:off x="2438400" y="365127"/>
            <a:ext cx="7600950" cy="930274"/>
          </a:xfrm>
        </p:spPr>
        <p:txBody>
          <a:bodyPr/>
          <a:lstStyle/>
          <a:p>
            <a:r>
              <a:rPr lang="en-US" dirty="0">
                <a:solidFill>
                  <a:srgbClr val="00B0F0"/>
                </a:solidFill>
              </a:rPr>
              <a:t>WHERE Clause</a:t>
            </a:r>
          </a:p>
        </p:txBody>
      </p:sp>
      <p:sp>
        <p:nvSpPr>
          <p:cNvPr id="5" name="Content Placeholder 4"/>
          <p:cNvSpPr>
            <a:spLocks noGrp="1"/>
          </p:cNvSpPr>
          <p:nvPr>
            <p:ph idx="1"/>
          </p:nvPr>
        </p:nvSpPr>
        <p:spPr>
          <a:xfrm>
            <a:off x="2286000" y="1295401"/>
            <a:ext cx="7753350" cy="4881562"/>
          </a:xfrm>
        </p:spPr>
        <p:txBody>
          <a:bodyPr>
            <a:normAutofit/>
          </a:bodyPr>
          <a:lstStyle/>
          <a:p>
            <a:pPr marL="0" indent="0">
              <a:spcAft>
                <a:spcPts val="1800"/>
              </a:spcAft>
              <a:buNone/>
            </a:pPr>
            <a:r>
              <a:rPr lang="en-US" sz="2400" dirty="0"/>
              <a:t>Used to extract only those records that fulfill a specified criterion</a:t>
            </a:r>
          </a:p>
          <a:p>
            <a:r>
              <a:rPr lang="en-US" sz="2400" dirty="0"/>
              <a:t>Syntax:</a:t>
            </a:r>
          </a:p>
          <a:p>
            <a:pPr marL="0" indent="0">
              <a:buNone/>
            </a:pPr>
            <a:r>
              <a:rPr lang="en-US" sz="2400" dirty="0">
                <a:solidFill>
                  <a:srgbClr val="92D050"/>
                </a:solidFill>
              </a:rPr>
              <a:t>	SELECT </a:t>
            </a:r>
            <a:r>
              <a:rPr lang="en-US" sz="2400" i="1" dirty="0">
                <a:solidFill>
                  <a:srgbClr val="92D050"/>
                </a:solidFill>
              </a:rPr>
              <a:t>column_name</a:t>
            </a:r>
            <a:r>
              <a:rPr lang="en-US" sz="2400" dirty="0">
                <a:solidFill>
                  <a:srgbClr val="92D050"/>
                </a:solidFill>
              </a:rPr>
              <a:t>, </a:t>
            </a:r>
            <a:r>
              <a:rPr lang="en-US" sz="2400" i="1" dirty="0">
                <a:solidFill>
                  <a:srgbClr val="92D050"/>
                </a:solidFill>
              </a:rPr>
              <a:t>column_name</a:t>
            </a:r>
          </a:p>
          <a:p>
            <a:pPr marL="0" indent="0">
              <a:spcAft>
                <a:spcPts val="1800"/>
              </a:spcAft>
              <a:buNone/>
            </a:pPr>
            <a:r>
              <a:rPr lang="en-US" sz="2400" dirty="0">
                <a:solidFill>
                  <a:srgbClr val="92D050"/>
                </a:solidFill>
              </a:rPr>
              <a:t>	FROM </a:t>
            </a:r>
            <a:r>
              <a:rPr lang="en-US" sz="2400" i="1" dirty="0">
                <a:solidFill>
                  <a:srgbClr val="92D050"/>
                </a:solidFill>
              </a:rPr>
              <a:t>table_name</a:t>
            </a:r>
            <a:br>
              <a:rPr lang="en-US" sz="2400" dirty="0">
                <a:solidFill>
                  <a:srgbClr val="92D050"/>
                </a:solidFill>
              </a:rPr>
            </a:br>
            <a:r>
              <a:rPr lang="en-US" sz="2400" dirty="0">
                <a:solidFill>
                  <a:srgbClr val="92D050"/>
                </a:solidFill>
              </a:rPr>
              <a:t>	WHERE </a:t>
            </a:r>
            <a:r>
              <a:rPr lang="en-US" sz="2400" i="1" dirty="0">
                <a:solidFill>
                  <a:srgbClr val="92D050"/>
                </a:solidFill>
              </a:rPr>
              <a:t>column_name operator value</a:t>
            </a:r>
            <a:r>
              <a:rPr lang="en-US" sz="2400" dirty="0">
                <a:solidFill>
                  <a:srgbClr val="92D050"/>
                </a:solidFill>
              </a:rPr>
              <a:t>;</a:t>
            </a:r>
          </a:p>
          <a:p>
            <a:r>
              <a:rPr lang="en-US" sz="2400" dirty="0"/>
              <a:t>Example:</a:t>
            </a:r>
          </a:p>
          <a:p>
            <a:pPr marL="0" indent="0">
              <a:buNone/>
            </a:pPr>
            <a:r>
              <a:rPr lang="en-US" sz="2400" dirty="0"/>
              <a:t>	</a:t>
            </a:r>
            <a:r>
              <a:rPr lang="en-US" sz="2400" dirty="0">
                <a:solidFill>
                  <a:srgbClr val="C00000"/>
                </a:solidFill>
              </a:rPr>
              <a:t>SELECT * FROM Customers</a:t>
            </a:r>
          </a:p>
          <a:p>
            <a:pPr marL="0" indent="0">
              <a:buNone/>
            </a:pPr>
            <a:r>
              <a:rPr lang="en-US" sz="2400" dirty="0">
                <a:solidFill>
                  <a:srgbClr val="C00000"/>
                </a:solidFill>
              </a:rPr>
              <a:t>	WHERE Country='Mexico';</a:t>
            </a:r>
          </a:p>
        </p:txBody>
      </p:sp>
    </p:spTree>
    <p:extLst>
      <p:ext uri="{BB962C8B-B14F-4D97-AF65-F5344CB8AC3E}">
        <p14:creationId xmlns:p14="http://schemas.microsoft.com/office/powerpoint/2010/main" val="1616184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21</a:t>
            </a:fld>
            <a:endParaRPr lang="en-US"/>
          </a:p>
        </p:txBody>
      </p:sp>
      <p:graphicFrame>
        <p:nvGraphicFramePr>
          <p:cNvPr id="6" name="Content Placeholder 5"/>
          <p:cNvGraphicFramePr>
            <a:graphicFrameLocks noGrp="1"/>
          </p:cNvGraphicFramePr>
          <p:nvPr>
            <p:ph idx="1"/>
          </p:nvPr>
        </p:nvGraphicFramePr>
        <p:xfrm>
          <a:off x="2209800" y="959111"/>
          <a:ext cx="7829550" cy="5213089"/>
        </p:xfrm>
        <a:graphic>
          <a:graphicData uri="http://schemas.openxmlformats.org/drawingml/2006/table">
            <a:tbl>
              <a:tblPr/>
              <a:tblGrid>
                <a:gridCol w="1561907">
                  <a:extLst>
                    <a:ext uri="{9D8B030D-6E8A-4147-A177-3AD203B41FA5}">
                      <a16:colId xmlns:a16="http://schemas.microsoft.com/office/drawing/2014/main" val="221126741"/>
                    </a:ext>
                  </a:extLst>
                </a:gridCol>
                <a:gridCol w="6267643">
                  <a:extLst>
                    <a:ext uri="{9D8B030D-6E8A-4147-A177-3AD203B41FA5}">
                      <a16:colId xmlns:a16="http://schemas.microsoft.com/office/drawing/2014/main" val="3819853254"/>
                    </a:ext>
                  </a:extLst>
                </a:gridCol>
              </a:tblGrid>
              <a:tr h="482605">
                <a:tc>
                  <a:txBody>
                    <a:bodyPr/>
                    <a:lstStyle/>
                    <a:p>
                      <a:pPr algn="l" fontAlgn="t"/>
                      <a:r>
                        <a:rPr lang="en-US" b="1">
                          <a:effectLst/>
                        </a:rPr>
                        <a:t>Operator</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Description</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10117308"/>
                  </a:ext>
                </a:extLst>
              </a:tr>
              <a:tr h="482605">
                <a:tc>
                  <a:txBody>
                    <a:bodyPr/>
                    <a:lstStyle/>
                    <a:p>
                      <a:pPr algn="l" fontAlgn="t"/>
                      <a:r>
                        <a:rPr lang="en-US">
                          <a:effectLst/>
                        </a:rPr>
                        <a:t>=</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Equal</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7513223"/>
                  </a:ext>
                </a:extLst>
              </a:tr>
              <a:tr h="869644">
                <a:tc>
                  <a:txBody>
                    <a:bodyPr/>
                    <a:lstStyle/>
                    <a:p>
                      <a:pPr algn="l" fontAlgn="t"/>
                      <a:r>
                        <a:rPr lang="en-US">
                          <a:effectLst/>
                        </a:rPr>
                        <a:t>&lt;&gt;</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Not equal. </a:t>
                      </a:r>
                      <a:r>
                        <a:rPr lang="en-US" b="1">
                          <a:effectLst/>
                        </a:rPr>
                        <a:t>Note:</a:t>
                      </a:r>
                      <a:r>
                        <a:rPr lang="en-US">
                          <a:effectLst/>
                        </a:rPr>
                        <a:t> In some versions of SQL this operator may be written as !=</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2885946"/>
                  </a:ext>
                </a:extLst>
              </a:tr>
              <a:tr h="482605">
                <a:tc>
                  <a:txBody>
                    <a:bodyPr/>
                    <a:lstStyle/>
                    <a:p>
                      <a:pPr algn="l" fontAlgn="t"/>
                      <a:r>
                        <a:rPr lang="en-US">
                          <a:effectLst/>
                        </a:rPr>
                        <a:t>&gt;</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Greater than</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54208720"/>
                  </a:ext>
                </a:extLst>
              </a:tr>
              <a:tr h="482605">
                <a:tc>
                  <a:txBody>
                    <a:bodyPr/>
                    <a:lstStyle/>
                    <a:p>
                      <a:pPr algn="l" fontAlgn="t"/>
                      <a:r>
                        <a:rPr lang="en-US">
                          <a:effectLst/>
                        </a:rPr>
                        <a:t>&lt;</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Less than</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07263119"/>
                  </a:ext>
                </a:extLst>
              </a:tr>
              <a:tr h="482605">
                <a:tc>
                  <a:txBody>
                    <a:bodyPr/>
                    <a:lstStyle/>
                    <a:p>
                      <a:pPr algn="l" fontAlgn="t"/>
                      <a:r>
                        <a:rPr lang="en-US">
                          <a:effectLst/>
                        </a:rPr>
                        <a:t>&gt;=</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Greater than or equal</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033370694"/>
                  </a:ext>
                </a:extLst>
              </a:tr>
              <a:tr h="482605">
                <a:tc>
                  <a:txBody>
                    <a:bodyPr/>
                    <a:lstStyle/>
                    <a:p>
                      <a:pPr algn="l" fontAlgn="t"/>
                      <a:r>
                        <a:rPr lang="en-US">
                          <a:effectLst/>
                        </a:rPr>
                        <a:t>&lt;=</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Less than or equal</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549136"/>
                  </a:ext>
                </a:extLst>
              </a:tr>
              <a:tr h="482605">
                <a:tc>
                  <a:txBody>
                    <a:bodyPr/>
                    <a:lstStyle/>
                    <a:p>
                      <a:pPr algn="l" fontAlgn="t"/>
                      <a:r>
                        <a:rPr lang="en-US">
                          <a:effectLst/>
                        </a:rPr>
                        <a:t>BETWEEN</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Between an inclusive range</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94478979"/>
                  </a:ext>
                </a:extLst>
              </a:tr>
              <a:tr h="482605">
                <a:tc>
                  <a:txBody>
                    <a:bodyPr/>
                    <a:lstStyle/>
                    <a:p>
                      <a:pPr algn="l" fontAlgn="t"/>
                      <a:r>
                        <a:rPr lang="en-US">
                          <a:effectLst/>
                        </a:rPr>
                        <a:t>LIKE</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Search for a pattern</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6030391"/>
                  </a:ext>
                </a:extLst>
              </a:tr>
              <a:tr h="482605">
                <a:tc>
                  <a:txBody>
                    <a:bodyPr/>
                    <a:lstStyle/>
                    <a:p>
                      <a:pPr algn="l" fontAlgn="t"/>
                      <a:r>
                        <a:rPr lang="en-US">
                          <a:effectLst/>
                        </a:rPr>
                        <a:t>IN</a:t>
                      </a:r>
                    </a:p>
                  </a:txBody>
                  <a:tcPr marL="67733"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To specify multiple possible values for a column</a:t>
                      </a:r>
                    </a:p>
                  </a:txBody>
                  <a:tcPr marL="33867" marR="33867" marT="33867" marB="33867">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509103679"/>
                  </a:ext>
                </a:extLst>
              </a:tr>
            </a:tbl>
          </a:graphicData>
        </a:graphic>
      </p:graphicFrame>
      <p:sp>
        <p:nvSpPr>
          <p:cNvPr id="7" name="Rectangle 1"/>
          <p:cNvSpPr>
            <a:spLocks noChangeArrowheads="1"/>
          </p:cNvSpPr>
          <p:nvPr/>
        </p:nvSpPr>
        <p:spPr bwMode="auto">
          <a:xfrm>
            <a:off x="-2268539" y="-323165"/>
            <a:ext cx="162544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214441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22</a:t>
            </a:fld>
            <a:endParaRPr lang="en-US"/>
          </a:p>
        </p:txBody>
      </p:sp>
      <p:sp>
        <p:nvSpPr>
          <p:cNvPr id="7" name="Rectangle 6"/>
          <p:cNvSpPr/>
          <p:nvPr/>
        </p:nvSpPr>
        <p:spPr>
          <a:xfrm>
            <a:off x="2286000" y="533401"/>
            <a:ext cx="8153400" cy="5109091"/>
          </a:xfrm>
          <a:prstGeom prst="rect">
            <a:avLst/>
          </a:prstGeom>
          <a:ln>
            <a:solidFill>
              <a:schemeClr val="tx1"/>
            </a:solidFill>
          </a:ln>
        </p:spPr>
        <p:txBody>
          <a:bodyPr wrap="square">
            <a:spAutoFit/>
          </a:bodyPr>
          <a:lstStyle/>
          <a:p>
            <a:pPr>
              <a:spcAft>
                <a:spcPts val="1200"/>
              </a:spcAft>
            </a:pPr>
            <a:r>
              <a:rPr lang="en-US" sz="2600" dirty="0">
                <a:solidFill>
                  <a:srgbClr val="00B0F0"/>
                </a:solidFill>
              </a:rPr>
              <a:t>AND &amp; OR Operators</a:t>
            </a:r>
          </a:p>
          <a:p>
            <a:pPr>
              <a:spcAft>
                <a:spcPts val="1200"/>
              </a:spcAft>
            </a:pPr>
            <a:r>
              <a:rPr lang="en-US" sz="2600" dirty="0"/>
              <a:t>The AND/OR operator displays a record if both the first condition AND/OR the second condition are true.</a:t>
            </a:r>
          </a:p>
          <a:p>
            <a:pPr>
              <a:spcAft>
                <a:spcPts val="600"/>
              </a:spcAft>
            </a:pPr>
            <a:r>
              <a:rPr lang="en-US" sz="2600" dirty="0"/>
              <a:t>Example:</a:t>
            </a:r>
          </a:p>
          <a:p>
            <a:pPr>
              <a:spcAft>
                <a:spcPts val="1200"/>
              </a:spcAft>
            </a:pPr>
            <a:r>
              <a:rPr lang="en-US" sz="2600" dirty="0"/>
              <a:t>	SELECT * FROM Customers</a:t>
            </a:r>
            <a:br>
              <a:rPr lang="en-US" sz="2600" dirty="0"/>
            </a:br>
            <a:r>
              <a:rPr lang="en-US" sz="2600" dirty="0"/>
              <a:t>	WHERE Country='Germany'</a:t>
            </a:r>
            <a:br>
              <a:rPr lang="en-US" sz="2600" dirty="0"/>
            </a:br>
            <a:r>
              <a:rPr lang="en-US" sz="2600" dirty="0"/>
              <a:t>	AND City='Berlin';</a:t>
            </a:r>
          </a:p>
          <a:p>
            <a:pPr>
              <a:spcAft>
                <a:spcPts val="600"/>
              </a:spcAft>
            </a:pPr>
            <a:r>
              <a:rPr lang="en-US" sz="2600" dirty="0"/>
              <a:t>Example:</a:t>
            </a:r>
          </a:p>
          <a:p>
            <a:r>
              <a:rPr lang="en-US" sz="2600" dirty="0"/>
              <a:t>	</a:t>
            </a:r>
            <a:r>
              <a:rPr lang="en-US" sz="2600" dirty="0">
                <a:solidFill>
                  <a:srgbClr val="C00000"/>
                </a:solidFill>
              </a:rPr>
              <a:t>SELECT * FROM Customers</a:t>
            </a:r>
            <a:br>
              <a:rPr lang="en-US" sz="2600" dirty="0">
                <a:solidFill>
                  <a:srgbClr val="C00000"/>
                </a:solidFill>
              </a:rPr>
            </a:br>
            <a:r>
              <a:rPr lang="en-US" sz="2600" dirty="0">
                <a:solidFill>
                  <a:srgbClr val="C00000"/>
                </a:solidFill>
              </a:rPr>
              <a:t>	WHERE Country='Germany'</a:t>
            </a:r>
            <a:br>
              <a:rPr lang="en-US" sz="2600" dirty="0">
                <a:solidFill>
                  <a:srgbClr val="C00000"/>
                </a:solidFill>
              </a:rPr>
            </a:br>
            <a:r>
              <a:rPr lang="en-US" sz="2600" dirty="0">
                <a:solidFill>
                  <a:srgbClr val="C00000"/>
                </a:solidFill>
              </a:rPr>
              <a:t>	AND (City='Berlin' OR City='München');</a:t>
            </a:r>
          </a:p>
        </p:txBody>
      </p:sp>
    </p:spTree>
    <p:extLst>
      <p:ext uri="{BB962C8B-B14F-4D97-AF65-F5344CB8AC3E}">
        <p14:creationId xmlns:p14="http://schemas.microsoft.com/office/powerpoint/2010/main" val="96457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23</a:t>
            </a:fld>
            <a:endParaRPr lang="en-US"/>
          </a:p>
        </p:txBody>
      </p:sp>
      <p:sp>
        <p:nvSpPr>
          <p:cNvPr id="6" name="TextBox 5"/>
          <p:cNvSpPr txBox="1"/>
          <p:nvPr/>
        </p:nvSpPr>
        <p:spPr>
          <a:xfrm>
            <a:off x="2186518" y="838200"/>
            <a:ext cx="7852833" cy="4985980"/>
          </a:xfrm>
          <a:prstGeom prst="rect">
            <a:avLst/>
          </a:prstGeom>
          <a:noFill/>
          <a:ln>
            <a:solidFill>
              <a:schemeClr val="tx1"/>
            </a:solidFill>
          </a:ln>
        </p:spPr>
        <p:txBody>
          <a:bodyPr wrap="square" rtlCol="0">
            <a:spAutoFit/>
          </a:bodyPr>
          <a:lstStyle/>
          <a:p>
            <a:pPr>
              <a:spcAft>
                <a:spcPts val="1200"/>
              </a:spcAft>
            </a:pPr>
            <a:r>
              <a:rPr lang="en-US" sz="2600" dirty="0">
                <a:solidFill>
                  <a:srgbClr val="00B0F0"/>
                </a:solidFill>
              </a:rPr>
              <a:t>ORDER BY Keyword</a:t>
            </a:r>
          </a:p>
          <a:p>
            <a:pPr>
              <a:spcAft>
                <a:spcPts val="1200"/>
              </a:spcAft>
            </a:pPr>
            <a:r>
              <a:rPr lang="en-US" sz="2600" dirty="0"/>
              <a:t>Used to sort the result-set</a:t>
            </a:r>
          </a:p>
          <a:p>
            <a:pPr>
              <a:spcAft>
                <a:spcPts val="600"/>
              </a:spcAft>
            </a:pPr>
            <a:r>
              <a:rPr lang="en-US" sz="2600" dirty="0"/>
              <a:t>Syntax:</a:t>
            </a:r>
          </a:p>
          <a:p>
            <a:r>
              <a:rPr lang="en-US" sz="2600" dirty="0">
                <a:solidFill>
                  <a:srgbClr val="92D050"/>
                </a:solidFill>
              </a:rPr>
              <a:t>	SELECT column_name, column_name</a:t>
            </a:r>
            <a:br>
              <a:rPr lang="en-US" sz="2600" dirty="0">
                <a:solidFill>
                  <a:srgbClr val="92D050"/>
                </a:solidFill>
              </a:rPr>
            </a:br>
            <a:r>
              <a:rPr lang="en-US" sz="2600" dirty="0">
                <a:solidFill>
                  <a:srgbClr val="92D050"/>
                </a:solidFill>
              </a:rPr>
              <a:t>	FROM table_name</a:t>
            </a:r>
            <a:br>
              <a:rPr lang="en-US" sz="2600" dirty="0">
                <a:solidFill>
                  <a:srgbClr val="92D050"/>
                </a:solidFill>
              </a:rPr>
            </a:br>
            <a:r>
              <a:rPr lang="en-US" sz="2600" dirty="0">
                <a:solidFill>
                  <a:srgbClr val="92D050"/>
                </a:solidFill>
              </a:rPr>
              <a:t>	ORDER BY column_name ASC|DESC, </a:t>
            </a:r>
          </a:p>
          <a:p>
            <a:pPr>
              <a:spcAft>
                <a:spcPts val="1200"/>
              </a:spcAft>
            </a:pPr>
            <a:r>
              <a:rPr lang="en-US" sz="2600" dirty="0">
                <a:solidFill>
                  <a:srgbClr val="92D050"/>
                </a:solidFill>
              </a:rPr>
              <a:t>	column_name ASC|DESC;</a:t>
            </a:r>
          </a:p>
          <a:p>
            <a:pPr>
              <a:spcAft>
                <a:spcPts val="600"/>
              </a:spcAft>
            </a:pPr>
            <a:r>
              <a:rPr lang="en-US" sz="2600" dirty="0"/>
              <a:t>Example:</a:t>
            </a:r>
          </a:p>
          <a:p>
            <a:r>
              <a:rPr lang="en-US" sz="2600" dirty="0"/>
              <a:t>	</a:t>
            </a:r>
            <a:r>
              <a:rPr lang="en-US" sz="2600" dirty="0">
                <a:solidFill>
                  <a:srgbClr val="C00000"/>
                </a:solidFill>
              </a:rPr>
              <a:t>SELECT * FROM Customers</a:t>
            </a:r>
            <a:br>
              <a:rPr lang="en-US" sz="2600" dirty="0">
                <a:solidFill>
                  <a:srgbClr val="C00000"/>
                </a:solidFill>
              </a:rPr>
            </a:br>
            <a:r>
              <a:rPr lang="en-US" sz="2600" dirty="0">
                <a:solidFill>
                  <a:srgbClr val="C00000"/>
                </a:solidFill>
              </a:rPr>
              <a:t>	ORDER BY Country DESC;</a:t>
            </a:r>
          </a:p>
          <a:p>
            <a:endParaRPr lang="en-US" dirty="0"/>
          </a:p>
        </p:txBody>
      </p:sp>
    </p:spTree>
    <p:extLst>
      <p:ext uri="{BB962C8B-B14F-4D97-AF65-F5344CB8AC3E}">
        <p14:creationId xmlns:p14="http://schemas.microsoft.com/office/powerpoint/2010/main" val="124940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24</a:t>
            </a:fld>
            <a:endParaRPr lang="en-US"/>
          </a:p>
        </p:txBody>
      </p:sp>
      <p:sp>
        <p:nvSpPr>
          <p:cNvPr id="6" name="TextBox 5"/>
          <p:cNvSpPr txBox="1"/>
          <p:nvPr/>
        </p:nvSpPr>
        <p:spPr>
          <a:xfrm>
            <a:off x="1851827" y="552660"/>
            <a:ext cx="6758773" cy="5986254"/>
          </a:xfrm>
          <a:prstGeom prst="rect">
            <a:avLst/>
          </a:prstGeom>
          <a:noFill/>
          <a:ln>
            <a:solidFill>
              <a:schemeClr val="tx1"/>
            </a:solidFill>
          </a:ln>
        </p:spPr>
        <p:txBody>
          <a:bodyPr wrap="none" rtlCol="0">
            <a:spAutoFit/>
          </a:bodyPr>
          <a:lstStyle/>
          <a:p>
            <a:pPr>
              <a:spcAft>
                <a:spcPts val="1200"/>
              </a:spcAft>
            </a:pPr>
            <a:r>
              <a:rPr lang="en-US" sz="2600" dirty="0">
                <a:solidFill>
                  <a:srgbClr val="00B0F0"/>
                </a:solidFill>
              </a:rPr>
              <a:t>The INSERT INTO Statement</a:t>
            </a:r>
          </a:p>
          <a:p>
            <a:pPr>
              <a:spcAft>
                <a:spcPts val="1200"/>
              </a:spcAft>
            </a:pPr>
            <a:r>
              <a:rPr lang="en-US" sz="2600" dirty="0"/>
              <a:t>Used to insert new records in a table</a:t>
            </a:r>
          </a:p>
          <a:p>
            <a:pPr>
              <a:spcAft>
                <a:spcPts val="600"/>
              </a:spcAft>
            </a:pPr>
            <a:r>
              <a:rPr lang="en-US" sz="2600" dirty="0"/>
              <a:t>Syntax:</a:t>
            </a:r>
          </a:p>
          <a:p>
            <a:r>
              <a:rPr lang="en-US" sz="2600" dirty="0">
                <a:solidFill>
                  <a:srgbClr val="92D050"/>
                </a:solidFill>
              </a:rPr>
              <a:t>	INSERT INTO table_name</a:t>
            </a:r>
            <a:br>
              <a:rPr lang="en-US" sz="2600" dirty="0">
                <a:solidFill>
                  <a:srgbClr val="92D050"/>
                </a:solidFill>
              </a:rPr>
            </a:br>
            <a:r>
              <a:rPr lang="en-US" sz="2600" dirty="0">
                <a:solidFill>
                  <a:srgbClr val="92D050"/>
                </a:solidFill>
              </a:rPr>
              <a:t>	VALUES (value1,value2,value3,...);</a:t>
            </a:r>
          </a:p>
          <a:p>
            <a:endParaRPr lang="en-US" sz="2600" dirty="0">
              <a:solidFill>
                <a:srgbClr val="92D050"/>
              </a:solidFill>
            </a:endParaRPr>
          </a:p>
          <a:p>
            <a:r>
              <a:rPr lang="en-US" sz="2600" dirty="0">
                <a:solidFill>
                  <a:srgbClr val="92D050"/>
                </a:solidFill>
              </a:rPr>
              <a:t>	INSERT INTO table_name </a:t>
            </a:r>
          </a:p>
          <a:p>
            <a:r>
              <a:rPr lang="en-US" sz="2600" dirty="0">
                <a:solidFill>
                  <a:srgbClr val="92D050"/>
                </a:solidFill>
              </a:rPr>
              <a:t>	(column1,column2,column3,...)</a:t>
            </a:r>
          </a:p>
          <a:p>
            <a:pPr>
              <a:spcAft>
                <a:spcPts val="1800"/>
              </a:spcAft>
            </a:pPr>
            <a:r>
              <a:rPr lang="en-US" sz="2600" dirty="0">
                <a:solidFill>
                  <a:srgbClr val="92D050"/>
                </a:solidFill>
              </a:rPr>
              <a:t>	VALUES (value1,value2,value3,...);</a:t>
            </a:r>
          </a:p>
          <a:p>
            <a:pPr>
              <a:spcAft>
                <a:spcPts val="600"/>
              </a:spcAft>
            </a:pPr>
            <a:r>
              <a:rPr lang="en-US" sz="2600" dirty="0"/>
              <a:t>Example:</a:t>
            </a:r>
          </a:p>
          <a:p>
            <a:r>
              <a:rPr lang="en-US" sz="2600" dirty="0"/>
              <a:t>	</a:t>
            </a:r>
            <a:r>
              <a:rPr lang="en-US" sz="2600" dirty="0">
                <a:solidFill>
                  <a:srgbClr val="C00000"/>
                </a:solidFill>
              </a:rPr>
              <a:t>INSERT INTO Customers 	</a:t>
            </a:r>
          </a:p>
          <a:p>
            <a:r>
              <a:rPr lang="en-US" sz="2600" dirty="0">
                <a:solidFill>
                  <a:srgbClr val="C00000"/>
                </a:solidFill>
              </a:rPr>
              <a:t>	(CustomerName, City, Country)</a:t>
            </a:r>
            <a:br>
              <a:rPr lang="en-US" sz="2600" dirty="0">
                <a:solidFill>
                  <a:srgbClr val="C00000"/>
                </a:solidFill>
              </a:rPr>
            </a:br>
            <a:r>
              <a:rPr lang="en-US" sz="2600" dirty="0">
                <a:solidFill>
                  <a:srgbClr val="C00000"/>
                </a:solidFill>
              </a:rPr>
              <a:t>	VALUES ('Cardinal', 'Stavanger', 'Norway');</a:t>
            </a:r>
          </a:p>
        </p:txBody>
      </p:sp>
    </p:spTree>
    <p:extLst>
      <p:ext uri="{BB962C8B-B14F-4D97-AF65-F5344CB8AC3E}">
        <p14:creationId xmlns:p14="http://schemas.microsoft.com/office/powerpoint/2010/main" val="377258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25</a:t>
            </a:fld>
            <a:endParaRPr lang="en-US"/>
          </a:p>
        </p:txBody>
      </p:sp>
      <p:sp>
        <p:nvSpPr>
          <p:cNvPr id="6" name="TextBox 5"/>
          <p:cNvSpPr txBox="1"/>
          <p:nvPr/>
        </p:nvSpPr>
        <p:spPr>
          <a:xfrm>
            <a:off x="1676400" y="990601"/>
            <a:ext cx="8839200" cy="4662815"/>
          </a:xfrm>
          <a:prstGeom prst="rect">
            <a:avLst/>
          </a:prstGeom>
          <a:noFill/>
          <a:ln>
            <a:solidFill>
              <a:schemeClr val="tx1"/>
            </a:solidFill>
          </a:ln>
        </p:spPr>
        <p:txBody>
          <a:bodyPr wrap="square" rtlCol="0">
            <a:spAutoFit/>
          </a:bodyPr>
          <a:lstStyle/>
          <a:p>
            <a:pPr>
              <a:spcAft>
                <a:spcPts val="1200"/>
              </a:spcAft>
            </a:pPr>
            <a:r>
              <a:rPr lang="en-US" sz="2600" dirty="0">
                <a:solidFill>
                  <a:srgbClr val="00B0F0"/>
                </a:solidFill>
              </a:rPr>
              <a:t>The UPDATE Statement</a:t>
            </a:r>
          </a:p>
          <a:p>
            <a:pPr>
              <a:spcAft>
                <a:spcPts val="1200"/>
              </a:spcAft>
            </a:pPr>
            <a:r>
              <a:rPr lang="en-US" sz="2600" dirty="0"/>
              <a:t>Used to update existing records in a table</a:t>
            </a:r>
          </a:p>
          <a:p>
            <a:pPr>
              <a:spcAft>
                <a:spcPts val="600"/>
              </a:spcAft>
            </a:pPr>
            <a:r>
              <a:rPr lang="en-US" sz="2600" dirty="0"/>
              <a:t>Syntax:</a:t>
            </a:r>
          </a:p>
          <a:p>
            <a:pPr>
              <a:spcAft>
                <a:spcPts val="1200"/>
              </a:spcAft>
            </a:pPr>
            <a:r>
              <a:rPr lang="en-US" sz="2600" dirty="0">
                <a:solidFill>
                  <a:srgbClr val="92D050"/>
                </a:solidFill>
              </a:rPr>
              <a:t>	UPDATE table_name</a:t>
            </a:r>
            <a:br>
              <a:rPr lang="en-US" sz="2600" dirty="0">
                <a:solidFill>
                  <a:srgbClr val="92D050"/>
                </a:solidFill>
              </a:rPr>
            </a:br>
            <a:r>
              <a:rPr lang="en-US" sz="2600" dirty="0">
                <a:solidFill>
                  <a:srgbClr val="92D050"/>
                </a:solidFill>
              </a:rPr>
              <a:t>	SET column1=value1, column2=value2, ...</a:t>
            </a:r>
            <a:br>
              <a:rPr lang="en-US" sz="2600" dirty="0">
                <a:solidFill>
                  <a:srgbClr val="92D050"/>
                </a:solidFill>
              </a:rPr>
            </a:br>
            <a:r>
              <a:rPr lang="en-US" sz="2600" dirty="0">
                <a:solidFill>
                  <a:srgbClr val="92D050"/>
                </a:solidFill>
              </a:rPr>
              <a:t>	WHERE some_column=some_value;</a:t>
            </a:r>
          </a:p>
          <a:p>
            <a:pPr>
              <a:spcAft>
                <a:spcPts val="600"/>
              </a:spcAft>
            </a:pPr>
            <a:r>
              <a:rPr lang="en-US" sz="2600" dirty="0"/>
              <a:t>Example:</a:t>
            </a:r>
          </a:p>
          <a:p>
            <a:r>
              <a:rPr lang="en-US" sz="2500" dirty="0"/>
              <a:t>	</a:t>
            </a:r>
            <a:r>
              <a:rPr lang="en-US" sz="2500" dirty="0">
                <a:solidFill>
                  <a:srgbClr val="C00000"/>
                </a:solidFill>
              </a:rPr>
              <a:t>UPDATE Customers</a:t>
            </a:r>
          </a:p>
          <a:p>
            <a:r>
              <a:rPr lang="en-US" sz="2500" dirty="0">
                <a:solidFill>
                  <a:srgbClr val="C00000"/>
                </a:solidFill>
              </a:rPr>
              <a:t>	SET ContactName='Alfred Schmidt', City='Lima'</a:t>
            </a:r>
          </a:p>
          <a:p>
            <a:r>
              <a:rPr lang="en-US" sz="2500" dirty="0">
                <a:solidFill>
                  <a:srgbClr val="C00000"/>
                </a:solidFill>
              </a:rPr>
              <a:t>	WHERE CustomerName='John Doe';</a:t>
            </a:r>
          </a:p>
        </p:txBody>
      </p:sp>
    </p:spTree>
    <p:extLst>
      <p:ext uri="{BB962C8B-B14F-4D97-AF65-F5344CB8AC3E}">
        <p14:creationId xmlns:p14="http://schemas.microsoft.com/office/powerpoint/2010/main" val="404053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3F50F59-8855-47B7-96E1-4F6F890B0EF1}" type="slidenum">
              <a:rPr lang="en-US" smtClean="0"/>
              <a:t>26</a:t>
            </a:fld>
            <a:endParaRPr lang="en-US"/>
          </a:p>
        </p:txBody>
      </p:sp>
      <p:sp>
        <p:nvSpPr>
          <p:cNvPr id="2" name="TextBox 1"/>
          <p:cNvSpPr txBox="1"/>
          <p:nvPr/>
        </p:nvSpPr>
        <p:spPr>
          <a:xfrm>
            <a:off x="2286000" y="304800"/>
            <a:ext cx="6645794" cy="5986254"/>
          </a:xfrm>
          <a:prstGeom prst="rect">
            <a:avLst/>
          </a:prstGeom>
          <a:noFill/>
          <a:ln>
            <a:solidFill>
              <a:schemeClr val="tx1"/>
            </a:solidFill>
          </a:ln>
        </p:spPr>
        <p:txBody>
          <a:bodyPr wrap="none" rtlCol="0">
            <a:spAutoFit/>
          </a:bodyPr>
          <a:lstStyle/>
          <a:p>
            <a:pPr>
              <a:spcAft>
                <a:spcPts val="1200"/>
              </a:spcAft>
            </a:pPr>
            <a:r>
              <a:rPr lang="en-US" sz="2600" dirty="0">
                <a:solidFill>
                  <a:srgbClr val="00B0F0"/>
                </a:solidFill>
              </a:rPr>
              <a:t>The DELETE Statement</a:t>
            </a:r>
          </a:p>
          <a:p>
            <a:pPr>
              <a:spcAft>
                <a:spcPts val="1200"/>
              </a:spcAft>
            </a:pPr>
            <a:r>
              <a:rPr lang="en-US" sz="2600" dirty="0"/>
              <a:t>Used to delete records in a table</a:t>
            </a:r>
          </a:p>
          <a:p>
            <a:r>
              <a:rPr lang="en-US" sz="2600" dirty="0"/>
              <a:t>Syntax:</a:t>
            </a:r>
          </a:p>
          <a:p>
            <a:pPr>
              <a:spcAft>
                <a:spcPts val="1200"/>
              </a:spcAft>
            </a:pPr>
            <a:r>
              <a:rPr lang="en-US" sz="2600" dirty="0"/>
              <a:t>	</a:t>
            </a:r>
            <a:r>
              <a:rPr lang="en-US" sz="2600" dirty="0">
                <a:solidFill>
                  <a:srgbClr val="92D050"/>
                </a:solidFill>
              </a:rPr>
              <a:t>DELETE FROM table_name</a:t>
            </a:r>
            <a:br>
              <a:rPr lang="en-US" sz="2600" dirty="0">
                <a:solidFill>
                  <a:srgbClr val="92D050"/>
                </a:solidFill>
              </a:rPr>
            </a:br>
            <a:r>
              <a:rPr lang="en-US" sz="2600" dirty="0">
                <a:solidFill>
                  <a:srgbClr val="92D050"/>
                </a:solidFill>
              </a:rPr>
              <a:t>	WHERE some_column=some_value;</a:t>
            </a:r>
          </a:p>
          <a:p>
            <a:r>
              <a:rPr lang="en-US" sz="2600" dirty="0"/>
              <a:t>Example:</a:t>
            </a:r>
          </a:p>
          <a:p>
            <a:r>
              <a:rPr lang="en-US" sz="2600" dirty="0"/>
              <a:t>	</a:t>
            </a:r>
            <a:r>
              <a:rPr lang="en-US" sz="2600" dirty="0">
                <a:solidFill>
                  <a:srgbClr val="C00000"/>
                </a:solidFill>
              </a:rPr>
              <a:t>DELETE FROM Customers</a:t>
            </a:r>
          </a:p>
          <a:p>
            <a:r>
              <a:rPr lang="en-US" sz="2600" dirty="0">
                <a:solidFill>
                  <a:srgbClr val="C00000"/>
                </a:solidFill>
              </a:rPr>
              <a:t>	WHERE CustomerName= 'John Doe' AND</a:t>
            </a:r>
          </a:p>
          <a:p>
            <a:pPr>
              <a:spcAft>
                <a:spcPts val="1200"/>
              </a:spcAft>
            </a:pPr>
            <a:r>
              <a:rPr lang="en-US" sz="2600" dirty="0">
                <a:solidFill>
                  <a:srgbClr val="C00000"/>
                </a:solidFill>
              </a:rPr>
              <a:t> 	ContactName='Maria Anders';</a:t>
            </a:r>
          </a:p>
          <a:p>
            <a:pPr>
              <a:spcAft>
                <a:spcPts val="600"/>
              </a:spcAft>
            </a:pPr>
            <a:r>
              <a:rPr lang="en-US" sz="2600" dirty="0"/>
              <a:t>To delete all records from a table:</a:t>
            </a:r>
          </a:p>
          <a:p>
            <a:r>
              <a:rPr lang="en-US" sz="2600" dirty="0"/>
              <a:t>	</a:t>
            </a:r>
            <a:r>
              <a:rPr lang="en-US" sz="2600" dirty="0">
                <a:solidFill>
                  <a:srgbClr val="C00000"/>
                </a:solidFill>
              </a:rPr>
              <a:t>DELETE FROM table_name;</a:t>
            </a:r>
          </a:p>
          <a:p>
            <a:r>
              <a:rPr lang="en-US" sz="2600" dirty="0"/>
              <a:t>Or,</a:t>
            </a:r>
            <a:br>
              <a:rPr lang="en-US" sz="2600" dirty="0"/>
            </a:br>
            <a:r>
              <a:rPr lang="en-US" sz="2600" dirty="0"/>
              <a:t>	</a:t>
            </a:r>
            <a:r>
              <a:rPr lang="en-US" sz="2600" dirty="0">
                <a:solidFill>
                  <a:srgbClr val="C00000"/>
                </a:solidFill>
              </a:rPr>
              <a:t>DELETE * FROM table_name;</a:t>
            </a:r>
          </a:p>
        </p:txBody>
      </p:sp>
      <p:sp>
        <p:nvSpPr>
          <p:cNvPr id="4" name="Footer Placeholder 3"/>
          <p:cNvSpPr>
            <a:spLocks noGrp="1"/>
          </p:cNvSpPr>
          <p:nvPr>
            <p:ph type="ftr" sz="quarter" idx="11"/>
          </p:nvPr>
        </p:nvSpPr>
        <p:spPr/>
        <p:txBody>
          <a:bodyPr/>
          <a:lstStyle/>
          <a:p>
            <a:r>
              <a:rPr lang="en-US"/>
              <a:t>© Dr. Leon Jololian</a:t>
            </a:r>
          </a:p>
        </p:txBody>
      </p:sp>
    </p:spTree>
    <p:extLst>
      <p:ext uri="{BB962C8B-B14F-4D97-AF65-F5344CB8AC3E}">
        <p14:creationId xmlns:p14="http://schemas.microsoft.com/office/powerpoint/2010/main" val="3490144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27</a:t>
            </a:fld>
            <a:endParaRPr lang="en-US"/>
          </a:p>
        </p:txBody>
      </p:sp>
      <p:sp>
        <p:nvSpPr>
          <p:cNvPr id="4" name="Title 3"/>
          <p:cNvSpPr>
            <a:spLocks noGrp="1"/>
          </p:cNvSpPr>
          <p:nvPr>
            <p:ph type="title"/>
          </p:nvPr>
        </p:nvSpPr>
        <p:spPr/>
        <p:txBody>
          <a:bodyPr/>
          <a:lstStyle/>
          <a:p>
            <a:r>
              <a:rPr lang="en-US" dirty="0"/>
              <a:t>MySQL Data Types – The string type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9487192"/>
              </p:ext>
            </p:extLst>
          </p:nvPr>
        </p:nvGraphicFramePr>
        <p:xfrm>
          <a:off x="381001" y="1334135"/>
          <a:ext cx="10972799" cy="4445820"/>
        </p:xfrm>
        <a:graphic>
          <a:graphicData uri="http://schemas.openxmlformats.org/drawingml/2006/table">
            <a:tbl>
              <a:tblPr/>
              <a:tblGrid>
                <a:gridCol w="2659379">
                  <a:extLst>
                    <a:ext uri="{9D8B030D-6E8A-4147-A177-3AD203B41FA5}">
                      <a16:colId xmlns:a16="http://schemas.microsoft.com/office/drawing/2014/main" val="116981016"/>
                    </a:ext>
                  </a:extLst>
                </a:gridCol>
                <a:gridCol w="8313420">
                  <a:extLst>
                    <a:ext uri="{9D8B030D-6E8A-4147-A177-3AD203B41FA5}">
                      <a16:colId xmlns:a16="http://schemas.microsoft.com/office/drawing/2014/main" val="3070778131"/>
                    </a:ext>
                  </a:extLst>
                </a:gridCol>
              </a:tblGrid>
              <a:tr h="197148">
                <a:tc>
                  <a:txBody>
                    <a:bodyPr/>
                    <a:lstStyle/>
                    <a:p>
                      <a:pPr algn="l" fontAlgn="t"/>
                      <a:r>
                        <a:rPr lang="en-US" sz="2200" dirty="0">
                          <a:effectLst/>
                        </a:rPr>
                        <a:t>Data type</a:t>
                      </a:r>
                    </a:p>
                  </a:txBody>
                  <a:tcPr marL="70410"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a:effectLst/>
                        </a:rPr>
                        <a:t>Description</a:t>
                      </a:r>
                    </a:p>
                  </a:txBody>
                  <a:tcPr marL="35205"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925445"/>
                  </a:ext>
                </a:extLst>
              </a:tr>
              <a:tr h="450624">
                <a:tc>
                  <a:txBody>
                    <a:bodyPr/>
                    <a:lstStyle/>
                    <a:p>
                      <a:pPr algn="l" fontAlgn="t"/>
                      <a:r>
                        <a:rPr lang="en-US" sz="2200" dirty="0">
                          <a:effectLst/>
                        </a:rPr>
                        <a:t>CHAR(size)</a:t>
                      </a:r>
                    </a:p>
                  </a:txBody>
                  <a:tcPr marL="70410"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a:effectLst/>
                        </a:rPr>
                        <a:t>A FIXED length string (can contain letters, numbers, and special characters). The </a:t>
                      </a:r>
                      <a:r>
                        <a:rPr lang="en-US" sz="2200" i="1">
                          <a:effectLst/>
                        </a:rPr>
                        <a:t>size</a:t>
                      </a:r>
                      <a:r>
                        <a:rPr lang="en-US" sz="2200">
                          <a:effectLst/>
                        </a:rPr>
                        <a:t> parameter specifies the column length in characters - can be from 0 to 255. Default is 1</a:t>
                      </a:r>
                    </a:p>
                  </a:txBody>
                  <a:tcPr marL="35205"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083090834"/>
                  </a:ext>
                </a:extLst>
              </a:tr>
              <a:tr h="450624">
                <a:tc>
                  <a:txBody>
                    <a:bodyPr/>
                    <a:lstStyle/>
                    <a:p>
                      <a:pPr algn="l" fontAlgn="t"/>
                      <a:r>
                        <a:rPr lang="en-US" sz="2200">
                          <a:effectLst/>
                        </a:rPr>
                        <a:t>VARCHAR(size)</a:t>
                      </a:r>
                    </a:p>
                  </a:txBody>
                  <a:tcPr marL="70410"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a:effectLst/>
                        </a:rPr>
                        <a:t>A VARIABLE length string (can contain letters, numbers, and special characters). The </a:t>
                      </a:r>
                      <a:r>
                        <a:rPr lang="en-US" sz="2200" i="1">
                          <a:effectLst/>
                        </a:rPr>
                        <a:t>size</a:t>
                      </a:r>
                      <a:r>
                        <a:rPr lang="en-US" sz="2200">
                          <a:effectLst/>
                        </a:rPr>
                        <a:t> parameter specifies the maximum column length in characters - can be from 0 to 65535</a:t>
                      </a:r>
                    </a:p>
                  </a:txBody>
                  <a:tcPr marL="35205"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43007540"/>
                  </a:ext>
                </a:extLst>
              </a:tr>
              <a:tr h="323886">
                <a:tc>
                  <a:txBody>
                    <a:bodyPr/>
                    <a:lstStyle/>
                    <a:p>
                      <a:pPr algn="l" fontAlgn="t"/>
                      <a:r>
                        <a:rPr lang="en-US" sz="2200">
                          <a:effectLst/>
                        </a:rPr>
                        <a:t>BINARY(size)</a:t>
                      </a:r>
                    </a:p>
                  </a:txBody>
                  <a:tcPr marL="70410"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a:effectLst/>
                        </a:rPr>
                        <a:t>Equal to CHAR(), but stores binary byte strings. The </a:t>
                      </a:r>
                      <a:r>
                        <a:rPr lang="en-US" sz="2200" i="1">
                          <a:effectLst/>
                        </a:rPr>
                        <a:t>size</a:t>
                      </a:r>
                      <a:r>
                        <a:rPr lang="en-US" sz="2200">
                          <a:effectLst/>
                        </a:rPr>
                        <a:t> parameter specifies the column length in bytes. Default is 1</a:t>
                      </a:r>
                    </a:p>
                  </a:txBody>
                  <a:tcPr marL="35205"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94117867"/>
                  </a:ext>
                </a:extLst>
              </a:tr>
              <a:tr h="323886">
                <a:tc>
                  <a:txBody>
                    <a:bodyPr/>
                    <a:lstStyle/>
                    <a:p>
                      <a:pPr algn="l" fontAlgn="t"/>
                      <a:r>
                        <a:rPr lang="en-US" sz="2200">
                          <a:effectLst/>
                        </a:rPr>
                        <a:t>VARBINARY(size)</a:t>
                      </a:r>
                    </a:p>
                  </a:txBody>
                  <a:tcPr marL="70410"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a:effectLst/>
                        </a:rPr>
                        <a:t>Equal to VARCHAR(), but stores binary byte strings. The </a:t>
                      </a:r>
                      <a:r>
                        <a:rPr lang="en-US" sz="2200" i="1">
                          <a:effectLst/>
                        </a:rPr>
                        <a:t>size</a:t>
                      </a:r>
                      <a:r>
                        <a:rPr lang="en-US" sz="2200">
                          <a:effectLst/>
                        </a:rPr>
                        <a:t> parameter specifies the maximum column length in bytes.</a:t>
                      </a:r>
                    </a:p>
                  </a:txBody>
                  <a:tcPr marL="35205"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2914935"/>
                  </a:ext>
                </a:extLst>
              </a:tr>
              <a:tr h="197148">
                <a:tc>
                  <a:txBody>
                    <a:bodyPr/>
                    <a:lstStyle/>
                    <a:p>
                      <a:pPr algn="l" fontAlgn="t"/>
                      <a:r>
                        <a:rPr lang="en-US" sz="2200">
                          <a:effectLst/>
                        </a:rPr>
                        <a:t>TINYBLOB</a:t>
                      </a:r>
                    </a:p>
                  </a:txBody>
                  <a:tcPr marL="70410"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dirty="0">
                          <a:effectLst/>
                        </a:rPr>
                        <a:t>For BLOBs (Binary Large OBjects). Max length: 255 bytes</a:t>
                      </a:r>
                    </a:p>
                  </a:txBody>
                  <a:tcPr marL="35205" marR="35205" marT="35205" marB="352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95570685"/>
                  </a:ext>
                </a:extLst>
              </a:tr>
            </a:tbl>
          </a:graphicData>
        </a:graphic>
      </p:graphicFrame>
    </p:spTree>
    <p:extLst>
      <p:ext uri="{BB962C8B-B14F-4D97-AF65-F5344CB8AC3E}">
        <p14:creationId xmlns:p14="http://schemas.microsoft.com/office/powerpoint/2010/main" val="2266982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28</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64951239"/>
              </p:ext>
            </p:extLst>
          </p:nvPr>
        </p:nvGraphicFramePr>
        <p:xfrm>
          <a:off x="365757" y="319068"/>
          <a:ext cx="11635742" cy="6189654"/>
        </p:xfrm>
        <a:graphic>
          <a:graphicData uri="http://schemas.openxmlformats.org/drawingml/2006/table">
            <a:tbl>
              <a:tblPr/>
              <a:tblGrid>
                <a:gridCol w="3360423">
                  <a:extLst>
                    <a:ext uri="{9D8B030D-6E8A-4147-A177-3AD203B41FA5}">
                      <a16:colId xmlns:a16="http://schemas.microsoft.com/office/drawing/2014/main" val="2918596452"/>
                    </a:ext>
                  </a:extLst>
                </a:gridCol>
                <a:gridCol w="8275319">
                  <a:extLst>
                    <a:ext uri="{9D8B030D-6E8A-4147-A177-3AD203B41FA5}">
                      <a16:colId xmlns:a16="http://schemas.microsoft.com/office/drawing/2014/main" val="2792258269"/>
                    </a:ext>
                  </a:extLst>
                </a:gridCol>
              </a:tblGrid>
              <a:tr h="527258">
                <a:tc>
                  <a:txBody>
                    <a:bodyPr/>
                    <a:lstStyle/>
                    <a:p>
                      <a:pPr algn="l" fontAlgn="t"/>
                      <a:r>
                        <a:rPr lang="en-US" sz="2200">
                          <a:effectLst/>
                        </a:rPr>
                        <a:t>TINYTEXT</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a:effectLst/>
                        </a:rPr>
                        <a:t>Holds a string with a maximum length of 255 characters</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5858106"/>
                  </a:ext>
                </a:extLst>
              </a:tr>
              <a:tr h="527258">
                <a:tc>
                  <a:txBody>
                    <a:bodyPr/>
                    <a:lstStyle/>
                    <a:p>
                      <a:pPr algn="l" fontAlgn="t"/>
                      <a:r>
                        <a:rPr lang="en-US" sz="2200">
                          <a:effectLst/>
                        </a:rPr>
                        <a:t>TEXT(size)</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a:effectLst/>
                        </a:rPr>
                        <a:t>Holds a string with a maximum length of 65,535 bytes</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47231234"/>
                  </a:ext>
                </a:extLst>
              </a:tr>
              <a:tr h="527258">
                <a:tc>
                  <a:txBody>
                    <a:bodyPr/>
                    <a:lstStyle/>
                    <a:p>
                      <a:pPr algn="l" fontAlgn="t"/>
                      <a:r>
                        <a:rPr lang="en-US" sz="2200">
                          <a:effectLst/>
                        </a:rPr>
                        <a:t>BLOB(size)</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dirty="0">
                          <a:effectLst/>
                        </a:rPr>
                        <a:t>For BLOBs (Binary Large OBjects). Holds up to 65,535 bytes of data</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69765350"/>
                  </a:ext>
                </a:extLst>
              </a:tr>
              <a:tr h="527258">
                <a:tc>
                  <a:txBody>
                    <a:bodyPr/>
                    <a:lstStyle/>
                    <a:p>
                      <a:pPr algn="l" fontAlgn="t"/>
                      <a:r>
                        <a:rPr lang="en-US" sz="2200" dirty="0">
                          <a:effectLst/>
                        </a:rPr>
                        <a:t>MEDIUMTEXT</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a:effectLst/>
                        </a:rPr>
                        <a:t>Holds a string with a maximum length of 16,777,215 characters</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10927022"/>
                  </a:ext>
                </a:extLst>
              </a:tr>
              <a:tr h="527258">
                <a:tc>
                  <a:txBody>
                    <a:bodyPr/>
                    <a:lstStyle/>
                    <a:p>
                      <a:pPr algn="l" fontAlgn="t"/>
                      <a:r>
                        <a:rPr lang="en-US" sz="2200">
                          <a:effectLst/>
                        </a:rPr>
                        <a:t>MEDIUMBLOB</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dirty="0">
                          <a:effectLst/>
                        </a:rPr>
                        <a:t>For BLOBs (Binary Large OBjects). Holds up to 16,777,215 bytes of data</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00242520"/>
                  </a:ext>
                </a:extLst>
              </a:tr>
              <a:tr h="527258">
                <a:tc>
                  <a:txBody>
                    <a:bodyPr/>
                    <a:lstStyle/>
                    <a:p>
                      <a:pPr algn="l" fontAlgn="t"/>
                      <a:r>
                        <a:rPr lang="en-US" sz="2200" dirty="0">
                          <a:effectLst/>
                        </a:rPr>
                        <a:t>LONGTEXT</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a:effectLst/>
                        </a:rPr>
                        <a:t>Holds a string with a maximum length of 4,294,967,295 characters</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36432907"/>
                  </a:ext>
                </a:extLst>
              </a:tr>
              <a:tr h="527258">
                <a:tc>
                  <a:txBody>
                    <a:bodyPr/>
                    <a:lstStyle/>
                    <a:p>
                      <a:pPr algn="l" fontAlgn="t"/>
                      <a:r>
                        <a:rPr lang="en-US" sz="2200">
                          <a:effectLst/>
                        </a:rPr>
                        <a:t>LONGBLOB</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200" dirty="0">
                          <a:effectLst/>
                        </a:rPr>
                        <a:t>For BLOBs (Binary Large OBjects). Holds up to 4,294,967,295 bytes of data</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0678525"/>
                  </a:ext>
                </a:extLst>
              </a:tr>
              <a:tr h="1352531">
                <a:tc>
                  <a:txBody>
                    <a:bodyPr/>
                    <a:lstStyle/>
                    <a:p>
                      <a:pPr algn="l" fontAlgn="t"/>
                      <a:r>
                        <a:rPr lang="en-US" sz="2200">
                          <a:effectLst/>
                        </a:rPr>
                        <a:t>ENUM(val1, val2, val3, ...)</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200">
                          <a:effectLst/>
                        </a:rPr>
                        <a:t>A string object that can have only one value, chosen from a list of possible values. You can list up to 65535 values in an ENUM list. If a value is inserted that is not in the list, a blank value will be inserted. The values are sorted in the order you enter them</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068989013"/>
                  </a:ext>
                </a:extLst>
              </a:tr>
              <a:tr h="733576">
                <a:tc>
                  <a:txBody>
                    <a:bodyPr/>
                    <a:lstStyle/>
                    <a:p>
                      <a:pPr algn="l" fontAlgn="t"/>
                      <a:r>
                        <a:rPr lang="en-US" sz="2200">
                          <a:effectLst/>
                        </a:rPr>
                        <a:t>SET(val1, val2, val3, ...)</a:t>
                      </a:r>
                    </a:p>
                  </a:txBody>
                  <a:tcPr marL="11462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200" dirty="0">
                          <a:effectLst/>
                        </a:rPr>
                        <a:t>A string object that can have 0 or more values, chosen from a list of possible values. You can list up to 64 values in a SET list</a:t>
                      </a:r>
                    </a:p>
                  </a:txBody>
                  <a:tcPr marL="57311" marR="57311" marT="57311" marB="573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81228587"/>
                  </a:ext>
                </a:extLst>
              </a:tr>
            </a:tbl>
          </a:graphicData>
        </a:graphic>
      </p:graphicFrame>
    </p:spTree>
    <p:extLst>
      <p:ext uri="{BB962C8B-B14F-4D97-AF65-F5344CB8AC3E}">
        <p14:creationId xmlns:p14="http://schemas.microsoft.com/office/powerpoint/2010/main" val="52675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29</a:t>
            </a:fld>
            <a:endParaRPr lang="en-US"/>
          </a:p>
        </p:txBody>
      </p:sp>
      <p:sp>
        <p:nvSpPr>
          <p:cNvPr id="4" name="Title 3"/>
          <p:cNvSpPr>
            <a:spLocks noGrp="1"/>
          </p:cNvSpPr>
          <p:nvPr>
            <p:ph type="title"/>
          </p:nvPr>
        </p:nvSpPr>
        <p:spPr>
          <a:xfrm>
            <a:off x="1219200" y="365127"/>
            <a:ext cx="10134600" cy="492123"/>
          </a:xfrm>
        </p:spPr>
        <p:txBody>
          <a:bodyPr>
            <a:normAutofit fontScale="90000"/>
          </a:bodyPr>
          <a:lstStyle/>
          <a:p>
            <a:r>
              <a:rPr lang="en-US" dirty="0"/>
              <a:t>Numeric Data Types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91292043"/>
              </p:ext>
            </p:extLst>
          </p:nvPr>
        </p:nvGraphicFramePr>
        <p:xfrm>
          <a:off x="228600" y="857253"/>
          <a:ext cx="11784330" cy="5881444"/>
        </p:xfrm>
        <a:graphic>
          <a:graphicData uri="http://schemas.openxmlformats.org/drawingml/2006/table">
            <a:tbl>
              <a:tblPr/>
              <a:tblGrid>
                <a:gridCol w="2349408">
                  <a:extLst>
                    <a:ext uri="{9D8B030D-6E8A-4147-A177-3AD203B41FA5}">
                      <a16:colId xmlns:a16="http://schemas.microsoft.com/office/drawing/2014/main" val="4067796919"/>
                    </a:ext>
                  </a:extLst>
                </a:gridCol>
                <a:gridCol w="9434922">
                  <a:extLst>
                    <a:ext uri="{9D8B030D-6E8A-4147-A177-3AD203B41FA5}">
                      <a16:colId xmlns:a16="http://schemas.microsoft.com/office/drawing/2014/main" val="2197187816"/>
                    </a:ext>
                  </a:extLst>
                </a:gridCol>
              </a:tblGrid>
              <a:tr h="502730">
                <a:tc>
                  <a:txBody>
                    <a:bodyPr/>
                    <a:lstStyle/>
                    <a:p>
                      <a:pPr algn="l" fontAlgn="t"/>
                      <a:r>
                        <a:rPr lang="en-US" sz="2000">
                          <a:effectLst/>
                        </a:rPr>
                        <a:t>Data type</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Description</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20272903"/>
                  </a:ext>
                </a:extLst>
              </a:tr>
              <a:tr h="777427">
                <a:tc>
                  <a:txBody>
                    <a:bodyPr/>
                    <a:lstStyle/>
                    <a:p>
                      <a:pPr algn="l" fontAlgn="t"/>
                      <a:r>
                        <a:rPr lang="en-US" sz="2000">
                          <a:effectLst/>
                        </a:rPr>
                        <a:t>BIT(</a:t>
                      </a:r>
                      <a:r>
                        <a:rPr lang="en-US" sz="2000" i="1">
                          <a:effectLst/>
                        </a:rPr>
                        <a:t>size</a:t>
                      </a:r>
                      <a:r>
                        <a:rPr lang="en-US" sz="2000">
                          <a:effectLst/>
                        </a:rPr>
                        <a:t>)</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 bit-value type. The number of bits per value is specified in </a:t>
                      </a:r>
                      <a:r>
                        <a:rPr lang="en-US" sz="2000" i="1">
                          <a:effectLst/>
                        </a:rPr>
                        <a:t>size</a:t>
                      </a:r>
                      <a:r>
                        <a:rPr lang="en-US" sz="2000">
                          <a:effectLst/>
                        </a:rPr>
                        <a:t>. The </a:t>
                      </a:r>
                      <a:r>
                        <a:rPr lang="en-US" sz="2000" i="1">
                          <a:effectLst/>
                        </a:rPr>
                        <a:t>size</a:t>
                      </a:r>
                      <a:r>
                        <a:rPr lang="en-US" sz="2000">
                          <a:effectLst/>
                        </a:rPr>
                        <a:t> parameter can hold a value from 1 to 64. The default value for </a:t>
                      </a:r>
                      <a:r>
                        <a:rPr lang="en-US" sz="2000" i="1">
                          <a:effectLst/>
                        </a:rPr>
                        <a:t>size</a:t>
                      </a:r>
                      <a:r>
                        <a:rPr lang="en-US" sz="2000">
                          <a:effectLst/>
                        </a:rPr>
                        <a:t> is 1.</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84533004"/>
                  </a:ext>
                </a:extLst>
              </a:tr>
              <a:tr h="834390">
                <a:tc>
                  <a:txBody>
                    <a:bodyPr/>
                    <a:lstStyle/>
                    <a:p>
                      <a:pPr algn="l" fontAlgn="t"/>
                      <a:r>
                        <a:rPr lang="en-US" sz="2000">
                          <a:effectLst/>
                        </a:rPr>
                        <a:t>TINYINT(</a:t>
                      </a:r>
                      <a:r>
                        <a:rPr lang="en-US" sz="2000" i="1">
                          <a:effectLst/>
                        </a:rPr>
                        <a:t>size</a:t>
                      </a:r>
                      <a:r>
                        <a:rPr lang="en-US" sz="2000">
                          <a:effectLst/>
                        </a:rPr>
                        <a:t>)</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 very small integer. Signed range is from -128 to 127. Unsigned range is from 0 to 255. The </a:t>
                      </a:r>
                      <a:r>
                        <a:rPr lang="en-US" sz="2000" i="1">
                          <a:effectLst/>
                        </a:rPr>
                        <a:t>size</a:t>
                      </a:r>
                      <a:r>
                        <a:rPr lang="en-US" sz="2000">
                          <a:effectLst/>
                        </a:rPr>
                        <a:t> parameter specifies the maximum display width (which is 255)</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28560011"/>
                  </a:ext>
                </a:extLst>
              </a:tr>
              <a:tr h="502730">
                <a:tc>
                  <a:txBody>
                    <a:bodyPr/>
                    <a:lstStyle/>
                    <a:p>
                      <a:pPr algn="l" fontAlgn="t"/>
                      <a:r>
                        <a:rPr lang="en-US" sz="2000">
                          <a:effectLst/>
                        </a:rPr>
                        <a:t>BOOL</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Zero is considered as false, nonzero values are considered as true.</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35467906"/>
                  </a:ext>
                </a:extLst>
              </a:tr>
              <a:tr h="502730">
                <a:tc>
                  <a:txBody>
                    <a:bodyPr/>
                    <a:lstStyle/>
                    <a:p>
                      <a:pPr algn="l" fontAlgn="t"/>
                      <a:r>
                        <a:rPr lang="en-US" sz="2000">
                          <a:effectLst/>
                        </a:rPr>
                        <a:t>BOOLEAN</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Equal to BOOL</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7931955"/>
                  </a:ext>
                </a:extLst>
              </a:tr>
              <a:tr h="777620">
                <a:tc>
                  <a:txBody>
                    <a:bodyPr/>
                    <a:lstStyle/>
                    <a:p>
                      <a:pPr algn="l" fontAlgn="t"/>
                      <a:r>
                        <a:rPr lang="en-US" sz="2000">
                          <a:effectLst/>
                        </a:rPr>
                        <a:t>SMALLINT(</a:t>
                      </a:r>
                      <a:r>
                        <a:rPr lang="en-US" sz="2000" i="1">
                          <a:effectLst/>
                        </a:rPr>
                        <a:t>size</a:t>
                      </a:r>
                      <a:r>
                        <a:rPr lang="en-US" sz="2000">
                          <a:effectLst/>
                        </a:rPr>
                        <a:t>)</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 small integer. Signed range is from -32768 to 32767. Unsigned range is from 0 to 65535. The </a:t>
                      </a:r>
                      <a:r>
                        <a:rPr lang="en-US" sz="2000" i="1">
                          <a:effectLst/>
                        </a:rPr>
                        <a:t>size</a:t>
                      </a:r>
                      <a:r>
                        <a:rPr lang="en-US" sz="2000">
                          <a:effectLst/>
                        </a:rPr>
                        <a:t> parameter specifies the maximum display width (which is 255)</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136125288"/>
                  </a:ext>
                </a:extLst>
              </a:tr>
              <a:tr h="720090">
                <a:tc>
                  <a:txBody>
                    <a:bodyPr/>
                    <a:lstStyle/>
                    <a:p>
                      <a:pPr algn="l" fontAlgn="t"/>
                      <a:r>
                        <a:rPr lang="en-US" sz="2000">
                          <a:effectLst/>
                        </a:rPr>
                        <a:t>MEDIUMINT(</a:t>
                      </a:r>
                      <a:r>
                        <a:rPr lang="en-US" sz="2000" i="1">
                          <a:effectLst/>
                        </a:rPr>
                        <a:t>size</a:t>
                      </a:r>
                      <a:r>
                        <a:rPr lang="en-US" sz="2000">
                          <a:effectLst/>
                        </a:rPr>
                        <a:t>)</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 medium integer. Signed range is from -8388608 to 8388607. Unsigned range is from 0 to 16777215. The </a:t>
                      </a:r>
                      <a:r>
                        <a:rPr lang="en-US" sz="2000" i="1">
                          <a:effectLst/>
                        </a:rPr>
                        <a:t>size</a:t>
                      </a:r>
                      <a:r>
                        <a:rPr lang="en-US" sz="2000">
                          <a:effectLst/>
                        </a:rPr>
                        <a:t> parameter specifies the maximum display width (which is 255)</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0490355"/>
                  </a:ext>
                </a:extLst>
              </a:tr>
              <a:tr h="1263727">
                <a:tc>
                  <a:txBody>
                    <a:bodyPr/>
                    <a:lstStyle/>
                    <a:p>
                      <a:pPr algn="l" fontAlgn="t"/>
                      <a:r>
                        <a:rPr lang="en-US" sz="2000">
                          <a:effectLst/>
                        </a:rPr>
                        <a:t>INT(</a:t>
                      </a:r>
                      <a:r>
                        <a:rPr lang="en-US" sz="2000" i="1">
                          <a:effectLst/>
                        </a:rPr>
                        <a:t>size</a:t>
                      </a:r>
                      <a:r>
                        <a:rPr lang="en-US" sz="2000">
                          <a:effectLst/>
                        </a:rPr>
                        <a:t>)</a:t>
                      </a:r>
                    </a:p>
                  </a:txBody>
                  <a:tcPr marL="107706"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effectLst/>
                        </a:rPr>
                        <a:t>A medium integer. Signed range is from -2147483648 to 2147483647. Unsigned range is from 0 to 4294967295. The </a:t>
                      </a:r>
                      <a:r>
                        <a:rPr lang="en-US" sz="2000" i="1" dirty="0">
                          <a:effectLst/>
                        </a:rPr>
                        <a:t>size</a:t>
                      </a:r>
                      <a:r>
                        <a:rPr lang="en-US" sz="2000" dirty="0">
                          <a:effectLst/>
                        </a:rPr>
                        <a:t> parameter specifies the maximum display width (which is 255)</a:t>
                      </a:r>
                    </a:p>
                  </a:txBody>
                  <a:tcPr marL="53853" marR="53853" marT="53853" marB="538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946647544"/>
                  </a:ext>
                </a:extLst>
              </a:tr>
            </a:tbl>
          </a:graphicData>
        </a:graphic>
      </p:graphicFrame>
    </p:spTree>
    <p:extLst>
      <p:ext uri="{BB962C8B-B14F-4D97-AF65-F5344CB8AC3E}">
        <p14:creationId xmlns:p14="http://schemas.microsoft.com/office/powerpoint/2010/main" val="9539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9083"/>
          </a:xfrm>
        </p:spPr>
        <p:txBody>
          <a:bodyPr/>
          <a:lstStyle/>
          <a:p>
            <a:r>
              <a:rPr lang="en-US" dirty="0"/>
              <a:t>Installing MySQL on Ubuntu</a:t>
            </a:r>
          </a:p>
        </p:txBody>
      </p:sp>
      <p:sp>
        <p:nvSpPr>
          <p:cNvPr id="3" name="Content Placeholder 2"/>
          <p:cNvSpPr>
            <a:spLocks noGrp="1"/>
          </p:cNvSpPr>
          <p:nvPr>
            <p:ph idx="1"/>
          </p:nvPr>
        </p:nvSpPr>
        <p:spPr>
          <a:xfrm>
            <a:off x="149469" y="1222131"/>
            <a:ext cx="11922369" cy="5328138"/>
          </a:xfrm>
        </p:spPr>
        <p:txBody>
          <a:bodyPr>
            <a:normAutofit fontScale="92500" lnSpcReduction="10000"/>
          </a:bodyPr>
          <a:lstStyle/>
          <a:p>
            <a:r>
              <a:rPr lang="en-US" sz="2400" dirty="0"/>
              <a:t>Open a terminal in Ubuntu</a:t>
            </a:r>
          </a:p>
          <a:p>
            <a:r>
              <a:rPr lang="en-US" sz="2400" dirty="0"/>
              <a:t>Update packages:</a:t>
            </a:r>
          </a:p>
          <a:p>
            <a:pPr marL="0" indent="0">
              <a:buNone/>
            </a:pPr>
            <a:r>
              <a:rPr lang="en-US" sz="2400" dirty="0">
                <a:solidFill>
                  <a:srgbClr val="C00000"/>
                </a:solidFill>
              </a:rPr>
              <a:t>	sudo apt update </a:t>
            </a:r>
          </a:p>
          <a:p>
            <a:r>
              <a:rPr lang="en-US" sz="2400" dirty="0"/>
              <a:t>install MySQL:</a:t>
            </a:r>
          </a:p>
          <a:p>
            <a:pPr marL="0" indent="0">
              <a:buNone/>
            </a:pPr>
            <a:r>
              <a:rPr lang="en-US" sz="2400" dirty="0"/>
              <a:t>	</a:t>
            </a:r>
            <a:r>
              <a:rPr lang="en-US" sz="2400" dirty="0">
                <a:solidFill>
                  <a:srgbClr val="C00000"/>
                </a:solidFill>
              </a:rPr>
              <a:t>sudo apt install mysql-server</a:t>
            </a:r>
          </a:p>
          <a:p>
            <a:r>
              <a:rPr lang="en-US" sz="2400" dirty="0"/>
              <a:t>To run MySQL</a:t>
            </a:r>
          </a:p>
          <a:p>
            <a:pPr marL="0" indent="0">
              <a:buNone/>
            </a:pPr>
            <a:r>
              <a:rPr lang="en-US" sz="2400" dirty="0">
                <a:solidFill>
                  <a:srgbClr val="C00000"/>
                </a:solidFill>
              </a:rPr>
              <a:t>	sudo mysql</a:t>
            </a:r>
          </a:p>
          <a:p>
            <a:pPr marL="0" indent="0">
              <a:buNone/>
            </a:pPr>
            <a:r>
              <a:rPr lang="en-US" sz="2400" dirty="0">
                <a:solidFill>
                  <a:srgbClr val="C00000"/>
                </a:solidFill>
              </a:rPr>
              <a:t>	</a:t>
            </a:r>
            <a:r>
              <a:rPr lang="en-US" sz="2400" dirty="0">
                <a:solidFill>
                  <a:srgbClr val="00B050"/>
                </a:solidFill>
              </a:rPr>
              <a:t>mysql&gt; </a:t>
            </a:r>
            <a:r>
              <a:rPr lang="en-US" sz="2400" dirty="0">
                <a:solidFill>
                  <a:srgbClr val="C00000"/>
                </a:solidFill>
              </a:rPr>
              <a:t>ALTER USER '</a:t>
            </a:r>
            <a:r>
              <a:rPr lang="en-US" sz="2400" dirty="0">
                <a:solidFill>
                  <a:srgbClr val="00B0F0"/>
                </a:solidFill>
              </a:rPr>
              <a:t>root</a:t>
            </a:r>
            <a:r>
              <a:rPr lang="en-US" sz="2400" dirty="0">
                <a:solidFill>
                  <a:srgbClr val="C00000"/>
                </a:solidFill>
              </a:rPr>
              <a:t>'@'localhost' IDENTIFIED WITH mysql_native_password by '</a:t>
            </a:r>
            <a:r>
              <a:rPr lang="en-US" sz="2400" i="1" dirty="0">
                <a:solidFill>
                  <a:srgbClr val="0070C0"/>
                </a:solidFill>
              </a:rPr>
              <a:t>password</a:t>
            </a:r>
            <a:r>
              <a:rPr lang="en-US" sz="2400" dirty="0">
                <a:solidFill>
                  <a:srgbClr val="C00000"/>
                </a:solidFill>
              </a:rPr>
              <a:t>';</a:t>
            </a:r>
          </a:p>
          <a:p>
            <a:pPr marL="0" indent="0">
              <a:buNone/>
            </a:pPr>
            <a:r>
              <a:rPr lang="en-US" sz="2400" dirty="0">
                <a:solidFill>
                  <a:srgbClr val="00B050"/>
                </a:solidFill>
              </a:rPr>
              <a:t>	mysql&gt; </a:t>
            </a:r>
            <a:r>
              <a:rPr lang="en-US" sz="2400" dirty="0">
                <a:solidFill>
                  <a:srgbClr val="C00000"/>
                </a:solidFill>
              </a:rPr>
              <a:t>FLUSH PRIVILEGES;</a:t>
            </a:r>
          </a:p>
          <a:p>
            <a:pPr marL="0" indent="0">
              <a:buNone/>
            </a:pPr>
            <a:r>
              <a:rPr lang="en-US" dirty="0">
                <a:solidFill>
                  <a:srgbClr val="00B050"/>
                </a:solidFill>
              </a:rPr>
              <a:t>	mysql&gt; </a:t>
            </a:r>
            <a:r>
              <a:rPr lang="en-US" dirty="0">
                <a:solidFill>
                  <a:srgbClr val="C00000"/>
                </a:solidFill>
              </a:rPr>
              <a:t>exit</a:t>
            </a:r>
          </a:p>
          <a:p>
            <a:pPr marL="0" indent="0">
              <a:buNone/>
            </a:pPr>
            <a:r>
              <a:rPr lang="en-US" dirty="0">
                <a:solidFill>
                  <a:srgbClr val="C00000"/>
                </a:solidFill>
              </a:rPr>
              <a:t>	</a:t>
            </a:r>
            <a:r>
              <a:rPr lang="en-US" dirty="0">
                <a:solidFill>
                  <a:srgbClr val="00B050"/>
                </a:solidFill>
              </a:rPr>
              <a:t>$</a:t>
            </a:r>
            <a:r>
              <a:rPr lang="en-US" dirty="0">
                <a:solidFill>
                  <a:srgbClr val="C00000"/>
                </a:solidFill>
              </a:rPr>
              <a:t> mysql -u root -p</a:t>
            </a:r>
          </a:p>
          <a:p>
            <a:pPr marL="0" indent="0">
              <a:buNone/>
            </a:pPr>
            <a:r>
              <a:rPr lang="en-US" dirty="0">
                <a:solidFill>
                  <a:srgbClr val="C00000"/>
                </a:solidFill>
              </a:rPr>
              <a:t>	</a:t>
            </a:r>
            <a:r>
              <a:rPr lang="en-US" dirty="0">
                <a:solidFill>
                  <a:srgbClr val="00B050"/>
                </a:solidFill>
              </a:rPr>
              <a:t>Enter password:</a:t>
            </a:r>
          </a:p>
          <a:p>
            <a:pPr marL="0" indent="0">
              <a:buNone/>
            </a:pPr>
            <a:r>
              <a:rPr lang="en-US" dirty="0">
                <a:solidFill>
                  <a:srgbClr val="00B050"/>
                </a:solidFill>
              </a:rPr>
              <a:t>	mysql&gt;</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E10DA142-0A5E-4B96-B4C1-3D667E2BB74E}" type="slidenum">
              <a:rPr lang="en-US" smtClean="0"/>
              <a:t>3</a:t>
            </a:fld>
            <a:endParaRPr lang="en-US"/>
          </a:p>
        </p:txBody>
      </p:sp>
    </p:spTree>
    <p:extLst>
      <p:ext uri="{BB962C8B-B14F-4D97-AF65-F5344CB8AC3E}">
        <p14:creationId xmlns:p14="http://schemas.microsoft.com/office/powerpoint/2010/main" val="4185109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30</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77014007"/>
              </p:ext>
            </p:extLst>
          </p:nvPr>
        </p:nvGraphicFramePr>
        <p:xfrm>
          <a:off x="445770" y="90674"/>
          <a:ext cx="11441430" cy="6670311"/>
        </p:xfrm>
        <a:graphic>
          <a:graphicData uri="http://schemas.openxmlformats.org/drawingml/2006/table">
            <a:tbl>
              <a:tblPr/>
              <a:tblGrid>
                <a:gridCol w="2091690">
                  <a:extLst>
                    <a:ext uri="{9D8B030D-6E8A-4147-A177-3AD203B41FA5}">
                      <a16:colId xmlns:a16="http://schemas.microsoft.com/office/drawing/2014/main" val="2517269800"/>
                    </a:ext>
                  </a:extLst>
                </a:gridCol>
                <a:gridCol w="9349740">
                  <a:extLst>
                    <a:ext uri="{9D8B030D-6E8A-4147-A177-3AD203B41FA5}">
                      <a16:colId xmlns:a16="http://schemas.microsoft.com/office/drawing/2014/main" val="1899804252"/>
                    </a:ext>
                  </a:extLst>
                </a:gridCol>
              </a:tblGrid>
              <a:tr h="274235">
                <a:tc>
                  <a:txBody>
                    <a:bodyPr/>
                    <a:lstStyle/>
                    <a:p>
                      <a:pPr algn="l" fontAlgn="t"/>
                      <a:r>
                        <a:rPr lang="en-US" sz="2000">
                          <a:effectLst/>
                        </a:rPr>
                        <a:t>INTEGER(</a:t>
                      </a:r>
                      <a:r>
                        <a:rPr lang="en-US" sz="2000" i="1">
                          <a:effectLst/>
                        </a:rPr>
                        <a:t>size</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Equal to INT(size)</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482266"/>
                  </a:ext>
                </a:extLst>
              </a:tr>
              <a:tr h="979411">
                <a:tc>
                  <a:txBody>
                    <a:bodyPr/>
                    <a:lstStyle/>
                    <a:p>
                      <a:pPr algn="l" fontAlgn="t"/>
                      <a:r>
                        <a:rPr lang="en-US" sz="2000">
                          <a:effectLst/>
                        </a:rPr>
                        <a:t>BIGINT(</a:t>
                      </a:r>
                      <a:r>
                        <a:rPr lang="en-US" sz="2000" i="1">
                          <a:effectLst/>
                        </a:rPr>
                        <a:t>size</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 large integer. Signed range is from -9223372036854775808 to 9223372036854775807. Unsigned range is from 0 to 18446744073709551615. The </a:t>
                      </a:r>
                      <a:r>
                        <a:rPr lang="en-US" sz="2000" i="1">
                          <a:effectLst/>
                        </a:rPr>
                        <a:t>size</a:t>
                      </a:r>
                      <a:r>
                        <a:rPr lang="en-US" sz="2000">
                          <a:effectLst/>
                        </a:rPr>
                        <a:t> parameter specifies the maximum display width (which is 255)</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22132442"/>
                  </a:ext>
                </a:extLst>
              </a:tr>
              <a:tr h="979411">
                <a:tc>
                  <a:txBody>
                    <a:bodyPr/>
                    <a:lstStyle/>
                    <a:p>
                      <a:pPr algn="l" fontAlgn="t"/>
                      <a:r>
                        <a:rPr lang="en-US" sz="2000">
                          <a:effectLst/>
                        </a:rPr>
                        <a:t>FLOAT(</a:t>
                      </a:r>
                      <a:r>
                        <a:rPr lang="en-US" sz="2000" i="1">
                          <a:effectLst/>
                        </a:rPr>
                        <a:t>size</a:t>
                      </a:r>
                      <a:r>
                        <a:rPr lang="en-US" sz="2000">
                          <a:effectLst/>
                        </a:rPr>
                        <a:t>, </a:t>
                      </a:r>
                      <a:r>
                        <a:rPr lang="en-US" sz="2000" i="1">
                          <a:effectLst/>
                        </a:rPr>
                        <a:t>d</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 floating point number. The total number of digits is specified in </a:t>
                      </a:r>
                      <a:r>
                        <a:rPr lang="en-US" sz="2000" i="1" dirty="0">
                          <a:effectLst/>
                        </a:rPr>
                        <a:t>size</a:t>
                      </a:r>
                      <a:r>
                        <a:rPr lang="en-US" sz="2000" dirty="0">
                          <a:effectLst/>
                        </a:rPr>
                        <a:t>. The number of digits after the decimal point is specified in the </a:t>
                      </a:r>
                      <a:r>
                        <a:rPr lang="en-US" sz="2000" i="1" dirty="0">
                          <a:effectLst/>
                        </a:rPr>
                        <a:t>d</a:t>
                      </a:r>
                      <a:r>
                        <a:rPr lang="en-US" sz="2000" dirty="0">
                          <a:effectLst/>
                        </a:rPr>
                        <a:t> parameter. This syntax is deprecated in MySQL 8.0.17, and it will be removed in future MySQL versions</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92158335"/>
                  </a:ext>
                </a:extLst>
              </a:tr>
              <a:tr h="979411">
                <a:tc>
                  <a:txBody>
                    <a:bodyPr/>
                    <a:lstStyle/>
                    <a:p>
                      <a:pPr algn="l" fontAlgn="t"/>
                      <a:r>
                        <a:rPr lang="en-US" sz="2000" dirty="0">
                          <a:effectLst/>
                        </a:rPr>
                        <a:t>FLOAT(</a:t>
                      </a:r>
                      <a:r>
                        <a:rPr lang="en-US" sz="2000" i="1" dirty="0">
                          <a:effectLst/>
                        </a:rPr>
                        <a:t>p</a:t>
                      </a:r>
                      <a:r>
                        <a:rPr lang="en-US" sz="2000" dirty="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 floating point number. MySQL uses the </a:t>
                      </a:r>
                      <a:r>
                        <a:rPr lang="en-US" sz="2000" i="1" dirty="0">
                          <a:effectLst/>
                        </a:rPr>
                        <a:t>p</a:t>
                      </a:r>
                      <a:r>
                        <a:rPr lang="en-US" sz="2000" dirty="0">
                          <a:effectLst/>
                        </a:rPr>
                        <a:t> value to determine whether to use FLOAT or DOUBLE for the resulting data type. If </a:t>
                      </a:r>
                      <a:r>
                        <a:rPr lang="en-US" sz="2000" i="1" dirty="0">
                          <a:effectLst/>
                        </a:rPr>
                        <a:t>p</a:t>
                      </a:r>
                      <a:r>
                        <a:rPr lang="en-US" sz="2000" dirty="0">
                          <a:effectLst/>
                        </a:rPr>
                        <a:t> is from 0 to 24, the data type becomes FLOAT(). If </a:t>
                      </a:r>
                      <a:r>
                        <a:rPr lang="en-US" sz="2000" i="1" dirty="0">
                          <a:effectLst/>
                        </a:rPr>
                        <a:t>p</a:t>
                      </a:r>
                      <a:r>
                        <a:rPr lang="en-US" sz="2000" dirty="0">
                          <a:effectLst/>
                        </a:rPr>
                        <a:t> is from 25 to 53, the data type becomes DOUBLE()</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23842224"/>
                  </a:ext>
                </a:extLst>
              </a:tr>
              <a:tr h="803117">
                <a:tc>
                  <a:txBody>
                    <a:bodyPr/>
                    <a:lstStyle/>
                    <a:p>
                      <a:pPr algn="l" fontAlgn="t"/>
                      <a:r>
                        <a:rPr lang="en-US" sz="2000">
                          <a:effectLst/>
                        </a:rPr>
                        <a:t>DOUBLE(</a:t>
                      </a:r>
                      <a:r>
                        <a:rPr lang="en-US" sz="2000" i="1">
                          <a:effectLst/>
                        </a:rPr>
                        <a:t>size</a:t>
                      </a:r>
                      <a:r>
                        <a:rPr lang="en-US" sz="2000">
                          <a:effectLst/>
                        </a:rPr>
                        <a:t>, </a:t>
                      </a:r>
                      <a:r>
                        <a:rPr lang="en-US" sz="2000" i="1">
                          <a:effectLst/>
                        </a:rPr>
                        <a:t>d</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 normal-size floating point number. The total number of digits is specified in </a:t>
                      </a:r>
                      <a:r>
                        <a:rPr lang="en-US" sz="2000" i="1">
                          <a:effectLst/>
                        </a:rPr>
                        <a:t>size</a:t>
                      </a:r>
                      <a:r>
                        <a:rPr lang="en-US" sz="2000">
                          <a:effectLst/>
                        </a:rPr>
                        <a:t>. The number of digits after the decimal point is specified in the </a:t>
                      </a:r>
                      <a:r>
                        <a:rPr lang="en-US" sz="2000" i="1">
                          <a:effectLst/>
                        </a:rPr>
                        <a:t>d</a:t>
                      </a:r>
                      <a:r>
                        <a:rPr lang="en-US" sz="2000">
                          <a:effectLst/>
                        </a:rPr>
                        <a:t> parameter</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6780362"/>
                  </a:ext>
                </a:extLst>
              </a:tr>
              <a:tr h="274235">
                <a:tc>
                  <a:txBody>
                    <a:bodyPr/>
                    <a:lstStyle/>
                    <a:p>
                      <a:pPr algn="l" fontAlgn="t"/>
                      <a:r>
                        <a:rPr lang="en-US" sz="2000">
                          <a:effectLst/>
                        </a:rPr>
                        <a:t>DOUBLE PRECISION(</a:t>
                      </a:r>
                      <a:r>
                        <a:rPr lang="en-US" sz="2000" i="1">
                          <a:effectLst/>
                        </a:rPr>
                        <a:t>size</a:t>
                      </a:r>
                      <a:r>
                        <a:rPr lang="en-US" sz="2000">
                          <a:effectLst/>
                        </a:rPr>
                        <a:t>, </a:t>
                      </a:r>
                      <a:r>
                        <a:rPr lang="en-US" sz="2000" i="1">
                          <a:effectLst/>
                        </a:rPr>
                        <a:t>d</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 </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27542866"/>
                  </a:ext>
                </a:extLst>
              </a:tr>
              <a:tr h="1155705">
                <a:tc>
                  <a:txBody>
                    <a:bodyPr/>
                    <a:lstStyle/>
                    <a:p>
                      <a:pPr algn="l" fontAlgn="t"/>
                      <a:r>
                        <a:rPr lang="en-US" sz="2000">
                          <a:effectLst/>
                        </a:rPr>
                        <a:t>DECIMAL(</a:t>
                      </a:r>
                      <a:r>
                        <a:rPr lang="en-US" sz="2000" i="1">
                          <a:effectLst/>
                        </a:rPr>
                        <a:t>size</a:t>
                      </a:r>
                      <a:r>
                        <a:rPr lang="en-US" sz="2000">
                          <a:effectLst/>
                        </a:rPr>
                        <a:t>, </a:t>
                      </a:r>
                      <a:r>
                        <a:rPr lang="en-US" sz="2000" i="1">
                          <a:effectLst/>
                        </a:rPr>
                        <a:t>d</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An exact fixed-point number. The total number of digits is specified in </a:t>
                      </a:r>
                      <a:r>
                        <a:rPr lang="en-US" sz="2000" i="1">
                          <a:effectLst/>
                        </a:rPr>
                        <a:t>size</a:t>
                      </a:r>
                      <a:r>
                        <a:rPr lang="en-US" sz="2000">
                          <a:effectLst/>
                        </a:rPr>
                        <a:t>. The number of digits after the decimal point is specified in the </a:t>
                      </a:r>
                      <a:r>
                        <a:rPr lang="en-US" sz="2000" i="1">
                          <a:effectLst/>
                        </a:rPr>
                        <a:t>d</a:t>
                      </a:r>
                      <a:r>
                        <a:rPr lang="en-US" sz="2000">
                          <a:effectLst/>
                        </a:rPr>
                        <a:t> parameter. The maximum number for </a:t>
                      </a:r>
                      <a:r>
                        <a:rPr lang="en-US" sz="2000" i="1">
                          <a:effectLst/>
                        </a:rPr>
                        <a:t>size</a:t>
                      </a:r>
                      <a:r>
                        <a:rPr lang="en-US" sz="2000">
                          <a:effectLst/>
                        </a:rPr>
                        <a:t> is 65. The maximum number for </a:t>
                      </a:r>
                      <a:r>
                        <a:rPr lang="en-US" sz="2000" i="1">
                          <a:effectLst/>
                        </a:rPr>
                        <a:t>d</a:t>
                      </a:r>
                      <a:r>
                        <a:rPr lang="en-US" sz="2000">
                          <a:effectLst/>
                        </a:rPr>
                        <a:t> is 30. The default value for </a:t>
                      </a:r>
                      <a:r>
                        <a:rPr lang="en-US" sz="2000" i="1">
                          <a:effectLst/>
                        </a:rPr>
                        <a:t>size</a:t>
                      </a:r>
                      <a:r>
                        <a:rPr lang="en-US" sz="2000">
                          <a:effectLst/>
                        </a:rPr>
                        <a:t> is 10. The default value for </a:t>
                      </a:r>
                      <a:r>
                        <a:rPr lang="en-US" sz="2000" i="1">
                          <a:effectLst/>
                        </a:rPr>
                        <a:t>d</a:t>
                      </a:r>
                      <a:r>
                        <a:rPr lang="en-US" sz="2000">
                          <a:effectLst/>
                        </a:rPr>
                        <a:t> is 0.</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19098670"/>
                  </a:ext>
                </a:extLst>
              </a:tr>
              <a:tr h="274235">
                <a:tc>
                  <a:txBody>
                    <a:bodyPr/>
                    <a:lstStyle/>
                    <a:p>
                      <a:pPr algn="l" fontAlgn="t"/>
                      <a:r>
                        <a:rPr lang="en-US" sz="2000">
                          <a:effectLst/>
                        </a:rPr>
                        <a:t>DEC(</a:t>
                      </a:r>
                      <a:r>
                        <a:rPr lang="en-US" sz="2000" i="1">
                          <a:effectLst/>
                        </a:rPr>
                        <a:t>size</a:t>
                      </a:r>
                      <a:r>
                        <a:rPr lang="en-US" sz="2000">
                          <a:effectLst/>
                        </a:rPr>
                        <a:t>, </a:t>
                      </a:r>
                      <a:r>
                        <a:rPr lang="en-US" sz="2000" i="1">
                          <a:effectLst/>
                        </a:rPr>
                        <a:t>d</a:t>
                      </a:r>
                      <a:r>
                        <a:rPr lang="en-US" sz="2000">
                          <a:effectLst/>
                        </a:rPr>
                        <a:t>)</a:t>
                      </a:r>
                    </a:p>
                  </a:txBody>
                  <a:tcPr marL="9794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effectLst/>
                        </a:rPr>
                        <a:t>Equal to DECIMAL(</a:t>
                      </a:r>
                      <a:r>
                        <a:rPr lang="en-US" sz="2000" dirty="0" err="1">
                          <a:effectLst/>
                        </a:rPr>
                        <a:t>size,d</a:t>
                      </a:r>
                      <a:r>
                        <a:rPr lang="en-US" sz="2000" dirty="0">
                          <a:effectLst/>
                        </a:rPr>
                        <a:t>)</a:t>
                      </a:r>
                    </a:p>
                  </a:txBody>
                  <a:tcPr marL="48971" marR="48971" marT="48971" marB="48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596385500"/>
                  </a:ext>
                </a:extLst>
              </a:tr>
            </a:tbl>
          </a:graphicData>
        </a:graphic>
      </p:graphicFrame>
    </p:spTree>
    <p:extLst>
      <p:ext uri="{BB962C8B-B14F-4D97-AF65-F5344CB8AC3E}">
        <p14:creationId xmlns:p14="http://schemas.microsoft.com/office/powerpoint/2010/main" val="4145189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31</a:t>
            </a:fld>
            <a:endParaRPr lang="en-US"/>
          </a:p>
        </p:txBody>
      </p:sp>
      <p:sp>
        <p:nvSpPr>
          <p:cNvPr id="4" name="Title 3"/>
          <p:cNvSpPr>
            <a:spLocks noGrp="1"/>
          </p:cNvSpPr>
          <p:nvPr>
            <p:ph type="title"/>
          </p:nvPr>
        </p:nvSpPr>
        <p:spPr>
          <a:xfrm>
            <a:off x="1219200" y="365127"/>
            <a:ext cx="10134600" cy="469263"/>
          </a:xfrm>
        </p:spPr>
        <p:txBody>
          <a:bodyPr>
            <a:normAutofit fontScale="90000"/>
          </a:bodyPr>
          <a:lstStyle/>
          <a:p>
            <a:r>
              <a:rPr lang="en-US" dirty="0"/>
              <a:t>Date and Time data types: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338766"/>
              </p:ext>
            </p:extLst>
          </p:nvPr>
        </p:nvGraphicFramePr>
        <p:xfrm>
          <a:off x="171450" y="1017588"/>
          <a:ext cx="11852910" cy="5159375"/>
        </p:xfrm>
        <a:graphic>
          <a:graphicData uri="http://schemas.openxmlformats.org/drawingml/2006/table">
            <a:tbl>
              <a:tblPr/>
              <a:tblGrid>
                <a:gridCol w="2068830">
                  <a:extLst>
                    <a:ext uri="{9D8B030D-6E8A-4147-A177-3AD203B41FA5}">
                      <a16:colId xmlns:a16="http://schemas.microsoft.com/office/drawing/2014/main" val="898350418"/>
                    </a:ext>
                  </a:extLst>
                </a:gridCol>
                <a:gridCol w="9784080">
                  <a:extLst>
                    <a:ext uri="{9D8B030D-6E8A-4147-A177-3AD203B41FA5}">
                      <a16:colId xmlns:a16="http://schemas.microsoft.com/office/drawing/2014/main" val="102259552"/>
                    </a:ext>
                  </a:extLst>
                </a:gridCol>
              </a:tblGrid>
              <a:tr h="511490">
                <a:tc>
                  <a:txBody>
                    <a:bodyPr/>
                    <a:lstStyle/>
                    <a:p>
                      <a:pPr algn="l" fontAlgn="t"/>
                      <a:r>
                        <a:rPr lang="en-US" sz="2000">
                          <a:effectLst/>
                        </a:rPr>
                        <a:t>DATE</a:t>
                      </a:r>
                    </a:p>
                  </a:txBody>
                  <a:tcPr marL="111193"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 date. Format: YYYY-MM-DD. The supported range is from '1000-01-01' to '9999-12-31'</a:t>
                      </a:r>
                    </a:p>
                  </a:txBody>
                  <a:tcPr marL="55597"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42095930"/>
                  </a:ext>
                </a:extLst>
              </a:tr>
              <a:tr h="1312082">
                <a:tc>
                  <a:txBody>
                    <a:bodyPr/>
                    <a:lstStyle/>
                    <a:p>
                      <a:pPr algn="l" fontAlgn="t"/>
                      <a:r>
                        <a:rPr lang="en-US" sz="2000">
                          <a:effectLst/>
                        </a:rPr>
                        <a:t>DATETIME(</a:t>
                      </a:r>
                      <a:r>
                        <a:rPr lang="en-US" sz="2000" i="1">
                          <a:effectLst/>
                        </a:rPr>
                        <a:t>fsp</a:t>
                      </a:r>
                      <a:r>
                        <a:rPr lang="en-US" sz="2000">
                          <a:effectLst/>
                        </a:rPr>
                        <a:t>)</a:t>
                      </a:r>
                    </a:p>
                  </a:txBody>
                  <a:tcPr marL="111193"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 date and time combination. Format: YYYY-MM-DD hh:mm:ss. The supported range is from '1000-01-01 00:00:00' to '9999-12-31 23:59:59'. Adding DEFAULT and ON UPDATE in the column definition to get automatic initialization and updating to the current date and time</a:t>
                      </a:r>
                    </a:p>
                  </a:txBody>
                  <a:tcPr marL="55597"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09311282"/>
                  </a:ext>
                </a:extLst>
              </a:tr>
              <a:tr h="1912527">
                <a:tc>
                  <a:txBody>
                    <a:bodyPr/>
                    <a:lstStyle/>
                    <a:p>
                      <a:pPr algn="l" fontAlgn="t"/>
                      <a:r>
                        <a:rPr lang="en-US" sz="2000" dirty="0">
                          <a:effectLst/>
                        </a:rPr>
                        <a:t>TIMESTAMP(</a:t>
                      </a:r>
                      <a:r>
                        <a:rPr lang="en-US" sz="2000" i="1" dirty="0">
                          <a:effectLst/>
                        </a:rPr>
                        <a:t>fsp</a:t>
                      </a:r>
                      <a:r>
                        <a:rPr lang="en-US" sz="2000" dirty="0">
                          <a:effectLst/>
                        </a:rPr>
                        <a:t>)</a:t>
                      </a:r>
                    </a:p>
                  </a:txBody>
                  <a:tcPr marL="111193"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 timestamp. TIMESTAMP values are stored as the number of seconds since the Unix epoch ('1970-01-01 00:00:00' UTC). Format: YYYY-MM-DD hh:mm:ss. The supported range is from '1970-01-01 00:00:01' UTC to '2038-01-09 03:14:07' UTC. Automatic initialization and updating to the current date and time can be specified using DEFAULT CURRENT_TIMESTAMP and ON UPDATE CURRENT_TIMESTAMP in the column definition</a:t>
                      </a:r>
                    </a:p>
                  </a:txBody>
                  <a:tcPr marL="55597"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68934152"/>
                  </a:ext>
                </a:extLst>
              </a:tr>
              <a:tr h="511490">
                <a:tc>
                  <a:txBody>
                    <a:bodyPr/>
                    <a:lstStyle/>
                    <a:p>
                      <a:pPr algn="l" fontAlgn="t"/>
                      <a:r>
                        <a:rPr lang="en-US" sz="2000">
                          <a:effectLst/>
                        </a:rPr>
                        <a:t>TIME(</a:t>
                      </a:r>
                      <a:r>
                        <a:rPr lang="en-US" sz="2000" i="1">
                          <a:effectLst/>
                        </a:rPr>
                        <a:t>fsp</a:t>
                      </a:r>
                      <a:r>
                        <a:rPr lang="en-US" sz="2000">
                          <a:effectLst/>
                        </a:rPr>
                        <a:t>)</a:t>
                      </a:r>
                    </a:p>
                  </a:txBody>
                  <a:tcPr marL="111193"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 time. Format: hh:mm:ss. The supported range is from '-838:59:59' to '838:59:59'</a:t>
                      </a:r>
                    </a:p>
                  </a:txBody>
                  <a:tcPr marL="55597"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7273448"/>
                  </a:ext>
                </a:extLst>
              </a:tr>
              <a:tr h="911786">
                <a:tc>
                  <a:txBody>
                    <a:bodyPr/>
                    <a:lstStyle/>
                    <a:p>
                      <a:pPr algn="l" fontAlgn="t"/>
                      <a:r>
                        <a:rPr lang="en-US" sz="2000">
                          <a:effectLst/>
                        </a:rPr>
                        <a:t>YEAR</a:t>
                      </a:r>
                    </a:p>
                  </a:txBody>
                  <a:tcPr marL="111193"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effectLst/>
                        </a:rPr>
                        <a:t>A year in four-digit format. Values allowed in four-digit format: 1901 to 2155, and 0000.</a:t>
                      </a:r>
                      <a:br>
                        <a:rPr lang="en-US" sz="2000" dirty="0">
                          <a:effectLst/>
                        </a:rPr>
                      </a:br>
                      <a:r>
                        <a:rPr lang="en-US" sz="2000" dirty="0">
                          <a:effectLst/>
                        </a:rPr>
                        <a:t>MySQL 8.0 does not support year in two-digit format.</a:t>
                      </a:r>
                    </a:p>
                  </a:txBody>
                  <a:tcPr marL="55597" marR="55597" marT="55597" marB="555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68779275"/>
                  </a:ext>
                </a:extLst>
              </a:tr>
            </a:tbl>
          </a:graphicData>
        </a:graphic>
      </p:graphicFrame>
    </p:spTree>
    <p:extLst>
      <p:ext uri="{BB962C8B-B14F-4D97-AF65-F5344CB8AC3E}">
        <p14:creationId xmlns:p14="http://schemas.microsoft.com/office/powerpoint/2010/main" val="192155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8E20F-8A65-E9CE-F39A-E5A33F992C2D}"/>
              </a:ext>
            </a:extLst>
          </p:cNvPr>
          <p:cNvSpPr>
            <a:spLocks noGrp="1"/>
          </p:cNvSpPr>
          <p:nvPr>
            <p:ph type="ftr" sz="quarter" idx="11"/>
          </p:nvPr>
        </p:nvSpPr>
        <p:spPr/>
        <p:txBody>
          <a:bodyPr/>
          <a:lstStyle/>
          <a:p>
            <a:r>
              <a:rPr lang="en-US"/>
              <a:t>© Dr. Leon Jololian</a:t>
            </a:r>
          </a:p>
        </p:txBody>
      </p:sp>
      <p:sp>
        <p:nvSpPr>
          <p:cNvPr id="3" name="Slide Number Placeholder 2">
            <a:extLst>
              <a:ext uri="{FF2B5EF4-FFF2-40B4-BE49-F238E27FC236}">
                <a16:creationId xmlns:a16="http://schemas.microsoft.com/office/drawing/2014/main" id="{2D28ECBD-66BE-C3E1-A060-201D724B1EAC}"/>
              </a:ext>
            </a:extLst>
          </p:cNvPr>
          <p:cNvSpPr>
            <a:spLocks noGrp="1"/>
          </p:cNvSpPr>
          <p:nvPr>
            <p:ph type="sldNum" sz="quarter" idx="12"/>
          </p:nvPr>
        </p:nvSpPr>
        <p:spPr/>
        <p:txBody>
          <a:bodyPr/>
          <a:lstStyle/>
          <a:p>
            <a:fld id="{43F50F59-8855-47B7-96E1-4F6F890B0EF1}" type="slidenum">
              <a:rPr lang="en-US" smtClean="0"/>
              <a:t>32</a:t>
            </a:fld>
            <a:endParaRPr lang="en-US"/>
          </a:p>
        </p:txBody>
      </p:sp>
      <p:sp>
        <p:nvSpPr>
          <p:cNvPr id="4" name="Title 3">
            <a:extLst>
              <a:ext uri="{FF2B5EF4-FFF2-40B4-BE49-F238E27FC236}">
                <a16:creationId xmlns:a16="http://schemas.microsoft.com/office/drawing/2014/main" id="{28E07B51-6709-3403-74AA-9BA11CBE8966}"/>
              </a:ext>
            </a:extLst>
          </p:cNvPr>
          <p:cNvSpPr>
            <a:spLocks noGrp="1"/>
          </p:cNvSpPr>
          <p:nvPr>
            <p:ph type="title"/>
          </p:nvPr>
        </p:nvSpPr>
        <p:spPr/>
        <p:txBody>
          <a:bodyPr/>
          <a:lstStyle/>
          <a:p>
            <a:r>
              <a:rPr lang="en-US" dirty="0"/>
              <a:t>Example: The Pets Database</a:t>
            </a:r>
          </a:p>
        </p:txBody>
      </p:sp>
      <p:sp>
        <p:nvSpPr>
          <p:cNvPr id="5" name="Content Placeholder 4">
            <a:extLst>
              <a:ext uri="{FF2B5EF4-FFF2-40B4-BE49-F238E27FC236}">
                <a16:creationId xmlns:a16="http://schemas.microsoft.com/office/drawing/2014/main" id="{6A6A17E3-6B73-7D56-A26E-73FCFCEE56CE}"/>
              </a:ext>
            </a:extLst>
          </p:cNvPr>
          <p:cNvSpPr>
            <a:spLocks noGrp="1"/>
          </p:cNvSpPr>
          <p:nvPr>
            <p:ph idx="1"/>
          </p:nvPr>
        </p:nvSpPr>
        <p:spPr/>
        <p:txBody>
          <a:bodyPr>
            <a:normAutofit lnSpcReduction="10000"/>
          </a:bodyPr>
          <a:lstStyle/>
          <a:p>
            <a:r>
              <a:rPr lang="en-US" sz="2400" dirty="0"/>
              <a:t>Assume a pet store wants to create a database to maintain information about its customers’ pets. </a:t>
            </a:r>
          </a:p>
          <a:p>
            <a:r>
              <a:rPr lang="en-US" sz="2400" dirty="0"/>
              <a:t>The information on the pets will consist of: </a:t>
            </a:r>
          </a:p>
          <a:p>
            <a:pPr marL="0" indent="0">
              <a:buNone/>
            </a:pPr>
            <a:r>
              <a:rPr lang="en-US" sz="2400" dirty="0"/>
              <a:t>	name, owner, species, sex, date of birth, and date of death.</a:t>
            </a:r>
          </a:p>
          <a:p>
            <a:pPr>
              <a:spcBef>
                <a:spcPts val="1800"/>
              </a:spcBef>
            </a:pPr>
            <a:r>
              <a:rPr lang="en-US" sz="2400" dirty="0"/>
              <a:t>Creating the database:</a:t>
            </a:r>
          </a:p>
          <a:p>
            <a:pPr marL="0" indent="0">
              <a:buNone/>
            </a:pPr>
            <a:r>
              <a:rPr lang="en-US" sz="2400" dirty="0"/>
              <a:t>	</a:t>
            </a:r>
            <a:r>
              <a:rPr lang="en-US" sz="2400" dirty="0">
                <a:solidFill>
                  <a:srgbClr val="C00000"/>
                </a:solidFill>
              </a:rPr>
              <a:t>CREATE DATABASE pets;</a:t>
            </a:r>
          </a:p>
          <a:p>
            <a:r>
              <a:rPr lang="en-US" sz="2400" dirty="0"/>
              <a:t>To find out which database is currently selected for use:</a:t>
            </a:r>
          </a:p>
          <a:p>
            <a:pPr marL="0" indent="0">
              <a:buNone/>
            </a:pPr>
            <a:r>
              <a:rPr lang="en-US" sz="2400" dirty="0"/>
              <a:t>	</a:t>
            </a:r>
            <a:r>
              <a:rPr lang="en-US" sz="2400" dirty="0">
                <a:solidFill>
                  <a:srgbClr val="C00000"/>
                </a:solidFill>
              </a:rPr>
              <a:t>SELECT DATABASE();</a:t>
            </a:r>
          </a:p>
          <a:p>
            <a:pPr>
              <a:lnSpc>
                <a:spcPct val="100000"/>
              </a:lnSpc>
            </a:pPr>
            <a:r>
              <a:rPr lang="en-US" sz="2400" dirty="0"/>
              <a:t>Using the database:</a:t>
            </a:r>
          </a:p>
          <a:p>
            <a:pPr marL="0" indent="0">
              <a:buNone/>
            </a:pPr>
            <a:r>
              <a:rPr lang="en-US" sz="2400" dirty="0">
                <a:solidFill>
                  <a:srgbClr val="C00000"/>
                </a:solidFill>
              </a:rPr>
              <a:t>	USE pets;</a:t>
            </a:r>
          </a:p>
          <a:p>
            <a:endParaRPr lang="en-US" sz="2400" dirty="0"/>
          </a:p>
        </p:txBody>
      </p:sp>
    </p:spTree>
    <p:extLst>
      <p:ext uri="{BB962C8B-B14F-4D97-AF65-F5344CB8AC3E}">
        <p14:creationId xmlns:p14="http://schemas.microsoft.com/office/powerpoint/2010/main" val="2155091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33</a:t>
            </a:fld>
            <a:endParaRPr lang="en-US"/>
          </a:p>
        </p:txBody>
      </p:sp>
      <p:sp>
        <p:nvSpPr>
          <p:cNvPr id="5" name="Content Placeholder 4"/>
          <p:cNvSpPr>
            <a:spLocks noGrp="1"/>
          </p:cNvSpPr>
          <p:nvPr>
            <p:ph idx="1"/>
          </p:nvPr>
        </p:nvSpPr>
        <p:spPr>
          <a:xfrm>
            <a:off x="1219199" y="606828"/>
            <a:ext cx="10747131" cy="6114649"/>
          </a:xfrm>
        </p:spPr>
        <p:txBody>
          <a:bodyPr>
            <a:normAutofit lnSpcReduction="10000"/>
          </a:bodyPr>
          <a:lstStyle/>
          <a:p>
            <a:r>
              <a:rPr lang="en-US" sz="2400" dirty="0"/>
              <a:t>Create a table:</a:t>
            </a:r>
          </a:p>
          <a:p>
            <a:pPr marL="0" indent="0">
              <a:buNone/>
            </a:pPr>
            <a:r>
              <a:rPr lang="en-US" sz="2400" dirty="0">
                <a:solidFill>
                  <a:srgbClr val="00B050"/>
                </a:solidFill>
              </a:rPr>
              <a:t>mysql&gt;</a:t>
            </a:r>
            <a:r>
              <a:rPr lang="en-US" sz="2400" dirty="0"/>
              <a:t> </a:t>
            </a:r>
            <a:r>
              <a:rPr lang="en-US" sz="2400" dirty="0">
                <a:solidFill>
                  <a:srgbClr val="C00000"/>
                </a:solidFill>
              </a:rPr>
              <a:t>CREATE TABLE pet (name VARCHAR(20), owner VARCHAR(20), species VARCHAR(20), sex CHAR(1), birth DATE, death DATE);</a:t>
            </a:r>
          </a:p>
          <a:p>
            <a:r>
              <a:rPr lang="en-US" sz="2400" dirty="0"/>
              <a:t>VARCHAR allows the field to have a variable size.</a:t>
            </a:r>
          </a:p>
          <a:p>
            <a:r>
              <a:rPr lang="en-US" sz="2400" dirty="0"/>
              <a:t>Several types of values can be chosen to represent sex in animal records, such as:</a:t>
            </a:r>
          </a:p>
          <a:p>
            <a:pPr lvl="1"/>
            <a:r>
              <a:rPr lang="en-US" dirty="0"/>
              <a:t> 'm' and 'f',  or</a:t>
            </a:r>
          </a:p>
          <a:p>
            <a:pPr lvl="1"/>
            <a:r>
              <a:rPr lang="en-US" dirty="0"/>
              <a:t>'male' and 'female'. </a:t>
            </a:r>
          </a:p>
          <a:p>
            <a:r>
              <a:rPr lang="en-US" sz="2400" dirty="0"/>
              <a:t>The </a:t>
            </a:r>
            <a:r>
              <a:rPr lang="en-US" sz="2400" dirty="0">
                <a:solidFill>
                  <a:srgbClr val="00B0F0"/>
                </a:solidFill>
              </a:rPr>
              <a:t>DATE</a:t>
            </a:r>
            <a:r>
              <a:rPr lang="en-US" sz="2400" dirty="0"/>
              <a:t> type is used for values with a date but no time part. MySQL retrieves and displays DATE values in 'YYYY-MM-DD' format. The supported range is '1000-01-01' to '9999-12-31'.</a:t>
            </a:r>
          </a:p>
          <a:p>
            <a:pPr marL="0" indent="0">
              <a:buNone/>
            </a:pPr>
            <a:r>
              <a:rPr lang="en-US" sz="2400" dirty="0">
                <a:solidFill>
                  <a:srgbClr val="00B050"/>
                </a:solidFill>
              </a:rPr>
              <a:t>mysql&gt; </a:t>
            </a:r>
            <a:r>
              <a:rPr lang="en-US" sz="2400" dirty="0">
                <a:solidFill>
                  <a:srgbClr val="C00000"/>
                </a:solidFill>
              </a:rPr>
              <a:t>show tables;</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Tables_in_menagerie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pet                 |</a:t>
            </a:r>
          </a:p>
          <a:p>
            <a:pPr marL="0" indent="0">
              <a:spcBef>
                <a:spcPts val="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3863600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34</a:t>
            </a:fld>
            <a:endParaRPr lang="en-US"/>
          </a:p>
        </p:txBody>
      </p:sp>
      <p:sp>
        <p:nvSpPr>
          <p:cNvPr id="5" name="Content Placeholder 4"/>
          <p:cNvSpPr>
            <a:spLocks noGrp="1"/>
          </p:cNvSpPr>
          <p:nvPr>
            <p:ph idx="1"/>
          </p:nvPr>
        </p:nvSpPr>
        <p:spPr>
          <a:xfrm>
            <a:off x="648070" y="896815"/>
            <a:ext cx="11185864" cy="5280148"/>
          </a:xfrm>
        </p:spPr>
        <p:txBody>
          <a:bodyPr>
            <a:noAutofit/>
          </a:bodyPr>
          <a:lstStyle/>
          <a:p>
            <a:pPr>
              <a:spcBef>
                <a:spcPts val="0"/>
              </a:spcBef>
            </a:pPr>
            <a:r>
              <a:rPr lang="en-US" sz="2400" dirty="0"/>
              <a:t>Verify that the table was created:</a:t>
            </a:r>
          </a:p>
          <a:p>
            <a:pPr marL="0" indent="0">
              <a:spcBef>
                <a:spcPts val="1200"/>
              </a:spcBef>
              <a:buNone/>
            </a:pPr>
            <a:r>
              <a:rPr lang="en-US" sz="2400" dirty="0"/>
              <a:t>	</a:t>
            </a:r>
            <a:r>
              <a:rPr lang="en-US" sz="2400" dirty="0">
                <a:solidFill>
                  <a:srgbClr val="00B050"/>
                </a:solidFill>
              </a:rPr>
              <a:t>mysql&gt;</a:t>
            </a:r>
            <a:r>
              <a:rPr lang="en-US" sz="2400" dirty="0"/>
              <a:t> </a:t>
            </a:r>
            <a:r>
              <a:rPr lang="en-US" sz="2400" dirty="0">
                <a:solidFill>
                  <a:srgbClr val="C00000"/>
                </a:solidFill>
              </a:rPr>
              <a:t>DESCRIBE pet;</a:t>
            </a:r>
          </a:p>
          <a:p>
            <a:pPr marL="0" indent="0">
              <a:spcBef>
                <a:spcPts val="120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Field   | Type        | Null | Key | Default | Extra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varchar(20) | YES  |     | NULL    |       |</a:t>
            </a:r>
          </a:p>
          <a:p>
            <a:pPr marL="0" indent="0">
              <a:spcBef>
                <a:spcPts val="0"/>
              </a:spcBef>
              <a:buNone/>
            </a:pPr>
            <a:r>
              <a:rPr lang="en-US" sz="2400" b="1" dirty="0">
                <a:solidFill>
                  <a:srgbClr val="00B050"/>
                </a:solidFill>
                <a:latin typeface="Courier New" panose="02070309020205020404" pitchFamily="49" charset="0"/>
              </a:rPr>
              <a:t>| owner   | varchar(20) | YES  |     | NULL    |       |</a:t>
            </a:r>
          </a:p>
          <a:p>
            <a:pPr marL="0" indent="0">
              <a:spcBef>
                <a:spcPts val="0"/>
              </a:spcBef>
              <a:buNone/>
            </a:pPr>
            <a:r>
              <a:rPr lang="en-US" sz="2400" b="1" dirty="0">
                <a:solidFill>
                  <a:srgbClr val="00B050"/>
                </a:solidFill>
                <a:latin typeface="Courier New" panose="02070309020205020404" pitchFamily="49" charset="0"/>
              </a:rPr>
              <a:t>| species | varchar(20) | YES  |     | NULL    |       |</a:t>
            </a:r>
          </a:p>
          <a:p>
            <a:pPr marL="0" indent="0">
              <a:spcBef>
                <a:spcPts val="0"/>
              </a:spcBef>
              <a:buNone/>
            </a:pPr>
            <a:r>
              <a:rPr lang="en-US" sz="2400" b="1" dirty="0">
                <a:solidFill>
                  <a:srgbClr val="00B050"/>
                </a:solidFill>
                <a:latin typeface="Courier New" panose="02070309020205020404" pitchFamily="49" charset="0"/>
              </a:rPr>
              <a:t>| sex     | char(1)     | YES  |     | NULL    |       |</a:t>
            </a:r>
          </a:p>
          <a:p>
            <a:pPr marL="0" indent="0">
              <a:spcBef>
                <a:spcPts val="0"/>
              </a:spcBef>
              <a:buNone/>
            </a:pPr>
            <a:r>
              <a:rPr lang="en-US" sz="2400" b="1" dirty="0">
                <a:solidFill>
                  <a:srgbClr val="00B050"/>
                </a:solidFill>
                <a:latin typeface="Courier New" panose="02070309020205020404" pitchFamily="49" charset="0"/>
              </a:rPr>
              <a:t>| birth   | date        | YES  |     | NULL    |       |</a:t>
            </a:r>
          </a:p>
          <a:p>
            <a:pPr marL="0" indent="0">
              <a:spcBef>
                <a:spcPts val="0"/>
              </a:spcBef>
              <a:buNone/>
            </a:pPr>
            <a:r>
              <a:rPr lang="en-US" sz="2400" b="1" dirty="0">
                <a:solidFill>
                  <a:srgbClr val="00B050"/>
                </a:solidFill>
                <a:latin typeface="Courier New" panose="02070309020205020404" pitchFamily="49" charset="0"/>
              </a:rPr>
              <a:t>| death   | date        | YES  |     | NULL    |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dirty="0">
                <a:solidFill>
                  <a:srgbClr val="00B050"/>
                </a:solidFill>
              </a:rPr>
              <a:t>6 rows in set (0.01 sec)</a:t>
            </a:r>
          </a:p>
          <a:p>
            <a:pPr marL="0" indent="0">
              <a:spcBef>
                <a:spcPts val="0"/>
              </a:spcBef>
              <a:buNone/>
            </a:pPr>
            <a:endParaRPr lang="en-US" sz="2400" dirty="0">
              <a:solidFill>
                <a:srgbClr val="C00000"/>
              </a:solidFill>
            </a:endParaRPr>
          </a:p>
        </p:txBody>
      </p:sp>
    </p:spTree>
    <p:extLst>
      <p:ext uri="{BB962C8B-B14F-4D97-AF65-F5344CB8AC3E}">
        <p14:creationId xmlns:p14="http://schemas.microsoft.com/office/powerpoint/2010/main" val="4204593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35</a:t>
            </a:fld>
            <a:endParaRPr lang="en-US"/>
          </a:p>
        </p:txBody>
      </p:sp>
      <p:sp>
        <p:nvSpPr>
          <p:cNvPr id="5" name="Content Placeholder 4"/>
          <p:cNvSpPr>
            <a:spLocks noGrp="1"/>
          </p:cNvSpPr>
          <p:nvPr>
            <p:ph idx="1"/>
          </p:nvPr>
        </p:nvSpPr>
        <p:spPr>
          <a:xfrm>
            <a:off x="1219200" y="756137"/>
            <a:ext cx="10134600" cy="5420825"/>
          </a:xfrm>
        </p:spPr>
        <p:txBody>
          <a:bodyPr>
            <a:normAutofit/>
          </a:bodyPr>
          <a:lstStyle/>
          <a:p>
            <a:r>
              <a:rPr lang="en-US" sz="2400" dirty="0"/>
              <a:t>Add a row of data;</a:t>
            </a:r>
          </a:p>
          <a:p>
            <a:pPr marL="0" indent="0">
              <a:buNone/>
            </a:pPr>
            <a:r>
              <a:rPr lang="en-US" sz="2400" dirty="0"/>
              <a:t>	</a:t>
            </a:r>
            <a:r>
              <a:rPr lang="en-US" sz="2400" dirty="0">
                <a:solidFill>
                  <a:srgbClr val="00B050"/>
                </a:solidFill>
              </a:rPr>
              <a:t>mysql&gt;</a:t>
            </a:r>
            <a:r>
              <a:rPr lang="en-US" sz="2400" dirty="0"/>
              <a:t> </a:t>
            </a:r>
            <a:r>
              <a:rPr lang="en-US" sz="2400" dirty="0">
                <a:solidFill>
                  <a:srgbClr val="C00000"/>
                </a:solidFill>
              </a:rPr>
              <a:t>INSERT INTO pet</a:t>
            </a:r>
          </a:p>
          <a:p>
            <a:pPr marL="0" indent="0">
              <a:buNone/>
            </a:pPr>
            <a:r>
              <a:rPr lang="en-US" sz="2400" dirty="0">
                <a:solidFill>
                  <a:srgbClr val="C00000"/>
                </a:solidFill>
              </a:rPr>
              <a:t>       	VALUES ('Puffball','Diane','hamster','f','1999-03-30',NULL);</a:t>
            </a:r>
          </a:p>
          <a:p>
            <a:r>
              <a:rPr lang="en-US" sz="2400" dirty="0"/>
              <a:t>Loading Data into a Table:</a:t>
            </a:r>
          </a:p>
          <a:p>
            <a:pPr marL="0" indent="0">
              <a:buNone/>
            </a:pPr>
            <a:r>
              <a:rPr lang="en-US" sz="2400" dirty="0"/>
              <a:t>For efficiency, we can populate the table using a text file. The text file should contain:</a:t>
            </a:r>
          </a:p>
          <a:p>
            <a:pPr lvl="1"/>
            <a:r>
              <a:rPr lang="en-US" dirty="0"/>
              <a:t>one record per line, </a:t>
            </a:r>
          </a:p>
          <a:p>
            <a:pPr lvl="1"/>
            <a:r>
              <a:rPr lang="en-US" dirty="0"/>
              <a:t>values separated by tabs, </a:t>
            </a:r>
          </a:p>
          <a:p>
            <a:pPr lvl="1"/>
            <a:r>
              <a:rPr lang="en-US" dirty="0"/>
              <a:t>Listed in the same order as in CREATE TABLE statement,</a:t>
            </a:r>
          </a:p>
          <a:p>
            <a:pPr lvl="1"/>
            <a:r>
              <a:rPr lang="en-US" dirty="0"/>
              <a:t>missing values should be replaced with NULL values ( \N ).</a:t>
            </a:r>
          </a:p>
          <a:p>
            <a:pPr marL="0" indent="0">
              <a:buNone/>
            </a:pPr>
            <a:r>
              <a:rPr lang="en-US" sz="2400" dirty="0">
                <a:solidFill>
                  <a:srgbClr val="00B050"/>
                </a:solidFill>
              </a:rPr>
              <a:t>mysql&gt;</a:t>
            </a:r>
            <a:r>
              <a:rPr lang="en-US" sz="2400" dirty="0">
                <a:solidFill>
                  <a:srgbClr val="C00000"/>
                </a:solidFill>
              </a:rPr>
              <a:t> LOAD DATA LOCAL INFILE '/home/leon/pet.txt' INTO TABLE pet;</a:t>
            </a:r>
          </a:p>
        </p:txBody>
      </p:sp>
    </p:spTree>
    <p:extLst>
      <p:ext uri="{BB962C8B-B14F-4D97-AF65-F5344CB8AC3E}">
        <p14:creationId xmlns:p14="http://schemas.microsoft.com/office/powerpoint/2010/main" val="2171957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36</a:t>
            </a:fld>
            <a:endParaRPr lang="en-US"/>
          </a:p>
        </p:txBody>
      </p:sp>
      <p:sp>
        <p:nvSpPr>
          <p:cNvPr id="4" name="Title 3"/>
          <p:cNvSpPr>
            <a:spLocks noGrp="1"/>
          </p:cNvSpPr>
          <p:nvPr>
            <p:ph type="title"/>
          </p:nvPr>
        </p:nvSpPr>
        <p:spPr>
          <a:xfrm>
            <a:off x="1219200" y="365127"/>
            <a:ext cx="10134600" cy="513059"/>
          </a:xfrm>
        </p:spPr>
        <p:txBody>
          <a:bodyPr>
            <a:normAutofit fontScale="90000"/>
          </a:bodyPr>
          <a:lstStyle/>
          <a:p>
            <a:r>
              <a:rPr lang="en-US" dirty="0"/>
              <a:t>The Data File 'pet.txt'</a:t>
            </a:r>
          </a:p>
        </p:txBody>
      </p:sp>
      <p:sp>
        <p:nvSpPr>
          <p:cNvPr id="5" name="Content Placeholder 4"/>
          <p:cNvSpPr>
            <a:spLocks noGrp="1"/>
          </p:cNvSpPr>
          <p:nvPr>
            <p:ph idx="1"/>
          </p:nvPr>
        </p:nvSpPr>
        <p:spPr>
          <a:xfrm>
            <a:off x="1219200" y="1119455"/>
            <a:ext cx="10134600" cy="3135674"/>
          </a:xfrm>
        </p:spPr>
        <p:txBody>
          <a:bodyPr/>
          <a:lstStyle/>
          <a:p>
            <a:pPr marL="0" indent="0">
              <a:spcBef>
                <a:spcPts val="300"/>
              </a:spcBef>
              <a:buNone/>
            </a:pPr>
            <a:r>
              <a:rPr lang="en-US" sz="2400" dirty="0">
                <a:solidFill>
                  <a:srgbClr val="00B0F0"/>
                </a:solidFill>
              </a:rPr>
              <a:t>Fluffy	Harold	cat	f	1993-02-04	\N</a:t>
            </a:r>
          </a:p>
          <a:p>
            <a:pPr marL="0" indent="0">
              <a:spcBef>
                <a:spcPts val="300"/>
              </a:spcBef>
              <a:buNone/>
            </a:pPr>
            <a:r>
              <a:rPr lang="en-US" sz="2400" dirty="0">
                <a:solidFill>
                  <a:srgbClr val="00B0F0"/>
                </a:solidFill>
              </a:rPr>
              <a:t>Claws	Gwen	cat	m	1994-03-17	\N</a:t>
            </a:r>
          </a:p>
          <a:p>
            <a:pPr marL="0" indent="0">
              <a:spcBef>
                <a:spcPts val="300"/>
              </a:spcBef>
              <a:buNone/>
            </a:pPr>
            <a:r>
              <a:rPr lang="en-US" sz="2400" dirty="0">
                <a:solidFill>
                  <a:srgbClr val="00B0F0"/>
                </a:solidFill>
              </a:rPr>
              <a:t>Buffy	Harold	dog	f	1989-05-13	\N</a:t>
            </a:r>
          </a:p>
          <a:p>
            <a:pPr marL="0" indent="0">
              <a:spcBef>
                <a:spcPts val="300"/>
              </a:spcBef>
              <a:buNone/>
            </a:pPr>
            <a:r>
              <a:rPr lang="en-US" sz="2400" dirty="0">
                <a:solidFill>
                  <a:srgbClr val="00B0F0"/>
                </a:solidFill>
              </a:rPr>
              <a:t>Fang	Benny	dog	m	1990-08-27	\N</a:t>
            </a:r>
          </a:p>
          <a:p>
            <a:pPr marL="0" indent="0">
              <a:spcBef>
                <a:spcPts val="300"/>
              </a:spcBef>
              <a:buNone/>
            </a:pPr>
            <a:r>
              <a:rPr lang="en-US" sz="2400" dirty="0">
                <a:solidFill>
                  <a:srgbClr val="00B0F0"/>
                </a:solidFill>
              </a:rPr>
              <a:t>Bowser	Diane	dog	m	1979-08-31	1995-07-29</a:t>
            </a:r>
          </a:p>
          <a:p>
            <a:pPr marL="0" indent="0">
              <a:spcBef>
                <a:spcPts val="300"/>
              </a:spcBef>
              <a:buNone/>
            </a:pPr>
            <a:r>
              <a:rPr lang="en-US" sz="2400" dirty="0">
                <a:solidFill>
                  <a:srgbClr val="00B0F0"/>
                </a:solidFill>
              </a:rPr>
              <a:t>Chirpy	Gwen	bird	f	1998-09-11	\N</a:t>
            </a:r>
          </a:p>
          <a:p>
            <a:pPr marL="0" indent="0">
              <a:spcBef>
                <a:spcPts val="300"/>
              </a:spcBef>
              <a:buNone/>
            </a:pPr>
            <a:r>
              <a:rPr lang="en-US" sz="2400" dirty="0">
                <a:solidFill>
                  <a:srgbClr val="00B0F0"/>
                </a:solidFill>
              </a:rPr>
              <a:t>Whistler	Gwen	bird	\N	1997-12-09	\N</a:t>
            </a:r>
          </a:p>
          <a:p>
            <a:pPr marL="0" indent="0">
              <a:spcBef>
                <a:spcPts val="300"/>
              </a:spcBef>
              <a:buNone/>
            </a:pPr>
            <a:r>
              <a:rPr lang="en-US" sz="2400" dirty="0">
                <a:solidFill>
                  <a:srgbClr val="00B0F0"/>
                </a:solidFill>
              </a:rPr>
              <a:t>Slim	Benny	snake	m	1996-04-29	\N</a:t>
            </a:r>
          </a:p>
          <a:p>
            <a:pPr marL="0" indent="0">
              <a:buNone/>
            </a:pPr>
            <a:endParaRPr lang="en-US" dirty="0"/>
          </a:p>
        </p:txBody>
      </p:sp>
      <p:sp>
        <p:nvSpPr>
          <p:cNvPr id="7" name="TextBox 6">
            <a:extLst>
              <a:ext uri="{FF2B5EF4-FFF2-40B4-BE49-F238E27FC236}">
                <a16:creationId xmlns:a16="http://schemas.microsoft.com/office/drawing/2014/main" id="{80A9ABCC-9461-3BE7-407F-94EB8021C3B4}"/>
              </a:ext>
            </a:extLst>
          </p:cNvPr>
          <p:cNvSpPr txBox="1"/>
          <p:nvPr/>
        </p:nvSpPr>
        <p:spPr>
          <a:xfrm>
            <a:off x="953631" y="4164595"/>
            <a:ext cx="9801885" cy="2139047"/>
          </a:xfrm>
          <a:prstGeom prst="rect">
            <a:avLst/>
          </a:prstGeom>
          <a:noFill/>
          <a:ln>
            <a:solidFill>
              <a:schemeClr val="accent1"/>
            </a:solidFill>
          </a:ln>
        </p:spPr>
        <p:txBody>
          <a:bodyPr wrap="square">
            <a:spAutoFit/>
          </a:bodyPr>
          <a:lstStyle/>
          <a:p>
            <a:pPr marL="0" indent="0">
              <a:spcAft>
                <a:spcPts val="1800"/>
              </a:spcAft>
              <a:buNone/>
            </a:pPr>
            <a:r>
              <a:rPr lang="en-US" dirty="0"/>
              <a:t>To read data from a file:</a:t>
            </a:r>
          </a:p>
          <a:p>
            <a:pPr marL="342900" indent="-342900">
              <a:buAutoNum type="arabicPeriod"/>
            </a:pPr>
            <a:r>
              <a:rPr lang="en-US" sz="1800" dirty="0"/>
              <a:t>Login with the command: </a:t>
            </a:r>
          </a:p>
          <a:p>
            <a:pPr lvl="1">
              <a:spcAft>
                <a:spcPts val="1200"/>
              </a:spcAft>
            </a:pPr>
            <a:r>
              <a:rPr lang="en-US" dirty="0">
                <a:solidFill>
                  <a:srgbClr val="C00000"/>
                </a:solidFill>
              </a:rPr>
              <a:t>$ mysql --local-infile=1 -u root -p  </a:t>
            </a:r>
            <a:endParaRPr lang="en-US" dirty="0">
              <a:solidFill>
                <a:srgbClr val="00B050"/>
              </a:solidFill>
            </a:endParaRPr>
          </a:p>
          <a:p>
            <a:pPr marL="0" indent="0">
              <a:buNone/>
            </a:pPr>
            <a:r>
              <a:rPr lang="en-US" dirty="0"/>
              <a:t>2. Once in MySQL, type the following commands: </a:t>
            </a:r>
          </a:p>
          <a:p>
            <a:pPr marL="0" indent="0">
              <a:buNone/>
            </a:pPr>
            <a:r>
              <a:rPr lang="en-US" dirty="0">
                <a:solidFill>
                  <a:srgbClr val="00B050"/>
                </a:solidFill>
              </a:rPr>
              <a:t>m</a:t>
            </a:r>
            <a:r>
              <a:rPr lang="en-US" sz="1800" dirty="0">
                <a:solidFill>
                  <a:srgbClr val="00B050"/>
                </a:solidFill>
              </a:rPr>
              <a:t>ysql&gt; </a:t>
            </a:r>
            <a:r>
              <a:rPr lang="en-US" dirty="0">
                <a:solidFill>
                  <a:srgbClr val="C00000"/>
                </a:solidFill>
              </a:rPr>
              <a:t>set GLOBAL local_infile=1</a:t>
            </a:r>
          </a:p>
          <a:p>
            <a:pPr marL="0" indent="0">
              <a:buNone/>
            </a:pPr>
            <a:r>
              <a:rPr lang="en-US" sz="1800" dirty="0">
                <a:solidFill>
                  <a:srgbClr val="00B050"/>
                </a:solidFill>
              </a:rPr>
              <a:t>mysql&gt; </a:t>
            </a:r>
            <a:r>
              <a:rPr lang="en-US" sz="1800" dirty="0">
                <a:solidFill>
                  <a:srgbClr val="C00000"/>
                </a:solidFill>
              </a:rPr>
              <a:t>LOAD DATA LOCAL INFILE '/path/pet.txt' INTO TABLE pet LINES TERMINATED BY '\r\n';</a:t>
            </a:r>
          </a:p>
        </p:txBody>
      </p:sp>
    </p:spTree>
    <p:extLst>
      <p:ext uri="{BB962C8B-B14F-4D97-AF65-F5344CB8AC3E}">
        <p14:creationId xmlns:p14="http://schemas.microsoft.com/office/powerpoint/2010/main" val="3828877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37</a:t>
            </a:fld>
            <a:endParaRPr lang="en-US"/>
          </a:p>
        </p:txBody>
      </p:sp>
      <p:sp>
        <p:nvSpPr>
          <p:cNvPr id="5" name="Content Placeholder 4"/>
          <p:cNvSpPr>
            <a:spLocks noGrp="1"/>
          </p:cNvSpPr>
          <p:nvPr>
            <p:ph idx="1"/>
          </p:nvPr>
        </p:nvSpPr>
        <p:spPr>
          <a:xfrm>
            <a:off x="426129" y="941560"/>
            <a:ext cx="11320394" cy="5235403"/>
          </a:xfrm>
        </p:spPr>
        <p:txBody>
          <a:bodyPr>
            <a:normAutofit fontScale="85000" lnSpcReduction="10000"/>
          </a:bodyPr>
          <a:lstStyle/>
          <a:p>
            <a:pPr>
              <a:spcBef>
                <a:spcPts val="2400"/>
              </a:spcBef>
            </a:pPr>
            <a:r>
              <a:rPr lang="en-US" sz="2600" dirty="0"/>
              <a:t>Select All Data:</a:t>
            </a:r>
          </a:p>
          <a:p>
            <a:pPr marL="0" indent="0">
              <a:spcBef>
                <a:spcPts val="600"/>
              </a:spcBef>
              <a:buNone/>
            </a:pPr>
            <a:r>
              <a:rPr lang="en-US" sz="2600" dirty="0"/>
              <a:t>	</a:t>
            </a:r>
            <a:r>
              <a:rPr lang="en-US" sz="2600" dirty="0">
                <a:solidFill>
                  <a:srgbClr val="00B050"/>
                </a:solidFill>
              </a:rPr>
              <a:t>mysql&gt;</a:t>
            </a:r>
            <a:r>
              <a:rPr lang="en-US" sz="2600" dirty="0"/>
              <a:t> </a:t>
            </a:r>
            <a:r>
              <a:rPr lang="en-US" sz="2600" dirty="0">
                <a:solidFill>
                  <a:srgbClr val="C00000"/>
                </a:solidFill>
              </a:rPr>
              <a:t>SELECT * FROM pet;</a:t>
            </a:r>
          </a:p>
          <a:p>
            <a:pPr marL="0" indent="0">
              <a:spcBef>
                <a:spcPts val="600"/>
              </a:spcBef>
              <a:buNone/>
            </a:pPr>
            <a:endParaRPr lang="en-US" sz="2600" dirty="0">
              <a:solidFill>
                <a:srgbClr val="C00000"/>
              </a:solidFill>
            </a:endParaRPr>
          </a:p>
          <a:p>
            <a:pPr marL="0" indent="0">
              <a:spcBef>
                <a:spcPts val="0"/>
              </a:spcBef>
              <a:buNone/>
            </a:pPr>
            <a:r>
              <a:rPr lang="en-US" sz="2600" b="1" dirty="0">
                <a:solidFill>
                  <a:srgbClr val="00B050"/>
                </a:solidFill>
                <a:latin typeface="Courier New" panose="02070309020205020404" pitchFamily="49" charset="0"/>
              </a:rPr>
              <a:t>+----------+--------+---------+------+------------+------------+</a:t>
            </a:r>
          </a:p>
          <a:p>
            <a:pPr marL="0" indent="0">
              <a:spcBef>
                <a:spcPts val="0"/>
              </a:spcBef>
              <a:buNone/>
            </a:pPr>
            <a:r>
              <a:rPr lang="en-US" sz="2600" b="1" dirty="0">
                <a:solidFill>
                  <a:srgbClr val="00B050"/>
                </a:solidFill>
                <a:latin typeface="Courier New" panose="02070309020205020404" pitchFamily="49" charset="0"/>
              </a:rPr>
              <a:t>| name     | owner  | species | sex  | birth      | death      |</a:t>
            </a:r>
          </a:p>
          <a:p>
            <a:pPr marL="0" indent="0">
              <a:spcBef>
                <a:spcPts val="0"/>
              </a:spcBef>
              <a:buNone/>
            </a:pPr>
            <a:r>
              <a:rPr lang="en-US" sz="2600" b="1" dirty="0">
                <a:solidFill>
                  <a:srgbClr val="00B050"/>
                </a:solidFill>
                <a:latin typeface="Courier New" panose="02070309020205020404" pitchFamily="49" charset="0"/>
              </a:rPr>
              <a:t>+----------+--------+---------+------+------------+------------+</a:t>
            </a:r>
          </a:p>
          <a:p>
            <a:pPr marL="0" indent="0">
              <a:spcBef>
                <a:spcPts val="0"/>
              </a:spcBef>
              <a:buNone/>
            </a:pPr>
            <a:r>
              <a:rPr lang="en-US" sz="2600" b="1" dirty="0">
                <a:solidFill>
                  <a:srgbClr val="00B050"/>
                </a:solidFill>
                <a:latin typeface="Courier New" panose="02070309020205020404" pitchFamily="49" charset="0"/>
              </a:rPr>
              <a:t>| Fluffy   | Harold | cat     | f    | 1993-02-04 | NULL       |</a:t>
            </a:r>
          </a:p>
          <a:p>
            <a:pPr marL="0" indent="0">
              <a:spcBef>
                <a:spcPts val="0"/>
              </a:spcBef>
              <a:buNone/>
            </a:pPr>
            <a:r>
              <a:rPr lang="en-US" sz="2600" b="1" dirty="0">
                <a:solidFill>
                  <a:srgbClr val="00B050"/>
                </a:solidFill>
                <a:latin typeface="Courier New" panose="02070309020205020404" pitchFamily="49" charset="0"/>
              </a:rPr>
              <a:t>| Claws    | Gwen   | cat     | m    | 1994-03-17 | NULL       |</a:t>
            </a:r>
          </a:p>
          <a:p>
            <a:pPr marL="0" indent="0">
              <a:spcBef>
                <a:spcPts val="0"/>
              </a:spcBef>
              <a:buNone/>
            </a:pPr>
            <a:r>
              <a:rPr lang="en-US" sz="2600" b="1" dirty="0">
                <a:solidFill>
                  <a:srgbClr val="00B050"/>
                </a:solidFill>
                <a:latin typeface="Courier New" panose="02070309020205020404" pitchFamily="49" charset="0"/>
              </a:rPr>
              <a:t>| Buffy    | Harold | dog     | f    | 1989-05-13 | NULL       |</a:t>
            </a:r>
          </a:p>
          <a:p>
            <a:pPr marL="0" indent="0">
              <a:spcBef>
                <a:spcPts val="0"/>
              </a:spcBef>
              <a:buNone/>
            </a:pPr>
            <a:r>
              <a:rPr lang="en-US" sz="2600" b="1" dirty="0">
                <a:solidFill>
                  <a:srgbClr val="00B050"/>
                </a:solidFill>
                <a:latin typeface="Courier New" panose="02070309020205020404" pitchFamily="49" charset="0"/>
              </a:rPr>
              <a:t>| Fang     | Benny  | dog     | m    | 1990-08-27 | NULL       |</a:t>
            </a:r>
          </a:p>
          <a:p>
            <a:pPr marL="0" indent="0">
              <a:spcBef>
                <a:spcPts val="0"/>
              </a:spcBef>
              <a:buNone/>
            </a:pPr>
            <a:r>
              <a:rPr lang="en-US" sz="2600" b="1" dirty="0">
                <a:solidFill>
                  <a:srgbClr val="00B050"/>
                </a:solidFill>
                <a:latin typeface="Courier New" panose="02070309020205020404" pitchFamily="49" charset="0"/>
              </a:rPr>
              <a:t>| Bowser   | Diane  | dog     | m    | 1979-08-31 | 1995-07-29 |</a:t>
            </a:r>
          </a:p>
          <a:p>
            <a:pPr marL="0" indent="0">
              <a:spcBef>
                <a:spcPts val="0"/>
              </a:spcBef>
              <a:buNone/>
            </a:pPr>
            <a:r>
              <a:rPr lang="en-US" sz="2600" b="1" dirty="0">
                <a:solidFill>
                  <a:srgbClr val="00B050"/>
                </a:solidFill>
                <a:latin typeface="Courier New" panose="02070309020205020404" pitchFamily="49" charset="0"/>
              </a:rPr>
              <a:t>| Chirpy   | Gwen   | bird    | f    | 1998-09-11 | NULL       |</a:t>
            </a:r>
          </a:p>
          <a:p>
            <a:pPr marL="0" indent="0">
              <a:spcBef>
                <a:spcPts val="0"/>
              </a:spcBef>
              <a:buNone/>
            </a:pPr>
            <a:r>
              <a:rPr lang="en-US" sz="2600" b="1" dirty="0">
                <a:solidFill>
                  <a:srgbClr val="00B050"/>
                </a:solidFill>
                <a:latin typeface="Courier New" panose="02070309020205020404" pitchFamily="49" charset="0"/>
              </a:rPr>
              <a:t>| Whistler | Gwen   | bird    | NULL | 1997-12-09 | NULL       |</a:t>
            </a:r>
          </a:p>
          <a:p>
            <a:pPr marL="0" indent="0">
              <a:spcBef>
                <a:spcPts val="0"/>
              </a:spcBef>
              <a:buNone/>
            </a:pPr>
            <a:r>
              <a:rPr lang="en-US" sz="2600" b="1" dirty="0">
                <a:solidFill>
                  <a:srgbClr val="00B050"/>
                </a:solidFill>
                <a:latin typeface="Courier New" panose="02070309020205020404" pitchFamily="49" charset="0"/>
              </a:rPr>
              <a:t>| Slim     | Benny  | snake   | m    | 1996-04-29 | NULL       |</a:t>
            </a:r>
          </a:p>
          <a:p>
            <a:pPr marL="0" indent="0">
              <a:spcBef>
                <a:spcPts val="0"/>
              </a:spcBef>
              <a:buNone/>
            </a:pPr>
            <a:r>
              <a:rPr lang="en-US" sz="26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130940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38</a:t>
            </a:fld>
            <a:endParaRPr lang="en-US"/>
          </a:p>
        </p:txBody>
      </p:sp>
      <p:sp>
        <p:nvSpPr>
          <p:cNvPr id="5" name="Content Placeholder 4"/>
          <p:cNvSpPr>
            <a:spLocks noGrp="1"/>
          </p:cNvSpPr>
          <p:nvPr>
            <p:ph idx="1"/>
          </p:nvPr>
        </p:nvSpPr>
        <p:spPr>
          <a:xfrm>
            <a:off x="747346" y="369278"/>
            <a:ext cx="11201400" cy="6146932"/>
          </a:xfrm>
        </p:spPr>
        <p:txBody>
          <a:bodyPr>
            <a:normAutofit fontScale="92500"/>
          </a:bodyPr>
          <a:lstStyle/>
          <a:p>
            <a:r>
              <a:rPr lang="en-US" sz="2400" dirty="0"/>
              <a:t>To edit a row:</a:t>
            </a:r>
          </a:p>
          <a:p>
            <a:pPr marL="0" indent="0">
              <a:buNone/>
            </a:pPr>
            <a:r>
              <a:rPr lang="en-US" sz="2400" dirty="0">
                <a:solidFill>
                  <a:srgbClr val="00B050"/>
                </a:solidFill>
              </a:rPr>
              <a:t>mysql&gt;</a:t>
            </a:r>
            <a:r>
              <a:rPr lang="en-US" sz="2400" dirty="0"/>
              <a:t> </a:t>
            </a:r>
            <a:r>
              <a:rPr lang="en-US" sz="2400" dirty="0">
                <a:solidFill>
                  <a:srgbClr val="C00000"/>
                </a:solidFill>
              </a:rPr>
              <a:t>UPDATE pet SET birth = '1989-08-31' WHERE name = 'Bowser';</a:t>
            </a:r>
          </a:p>
          <a:p>
            <a:pPr>
              <a:spcBef>
                <a:spcPts val="1800"/>
              </a:spcBef>
            </a:pPr>
            <a:r>
              <a:rPr lang="en-US" sz="2400" dirty="0"/>
              <a:t>Selecting specific rows:</a:t>
            </a:r>
          </a:p>
          <a:p>
            <a:pPr marL="0" indent="0">
              <a:buNone/>
            </a:pPr>
            <a:r>
              <a:rPr lang="en-US" sz="2400" dirty="0">
                <a:solidFill>
                  <a:srgbClr val="00B050"/>
                </a:solidFill>
              </a:rPr>
              <a:t>mysql&gt;</a:t>
            </a:r>
            <a:r>
              <a:rPr lang="en-US" sz="2400" dirty="0"/>
              <a:t> </a:t>
            </a:r>
            <a:r>
              <a:rPr lang="en-US" sz="2400" dirty="0">
                <a:solidFill>
                  <a:srgbClr val="C00000"/>
                </a:solidFill>
              </a:rPr>
              <a:t>SELECT * FROM pet WHERE name = 'Bowser';</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owner | species | sex  | birth      | death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Bowser | Diane | dog     | m    | 1979-08-31 | 1995-07-29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1800"/>
              </a:spcBef>
              <a:buNone/>
            </a:pPr>
            <a:r>
              <a:rPr lang="en-US" sz="2400" dirty="0">
                <a:solidFill>
                  <a:srgbClr val="00B050"/>
                </a:solidFill>
              </a:rPr>
              <a:t>mysql&gt;</a:t>
            </a:r>
            <a:r>
              <a:rPr lang="en-US" sz="2400" dirty="0"/>
              <a:t> </a:t>
            </a:r>
            <a:r>
              <a:rPr lang="en-US" sz="2400" dirty="0">
                <a:solidFill>
                  <a:srgbClr val="C00000"/>
                </a:solidFill>
              </a:rPr>
              <a:t>SELECT * FROM pet WHERE birth &gt;= '1996-1-1';</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owner | species | sex  | birth      | death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Chirpy   | Gwen  | bird    | f    | 1998-09-11 | NULL  |</a:t>
            </a:r>
          </a:p>
          <a:p>
            <a:pPr marL="0" indent="0">
              <a:spcBef>
                <a:spcPts val="0"/>
              </a:spcBef>
              <a:buNone/>
            </a:pPr>
            <a:r>
              <a:rPr lang="en-US" sz="2400" b="1" dirty="0">
                <a:solidFill>
                  <a:srgbClr val="00B050"/>
                </a:solidFill>
                <a:latin typeface="Courier New" panose="02070309020205020404" pitchFamily="49" charset="0"/>
              </a:rPr>
              <a:t>| Whistler | Gwen  | bird    | NULL | 1997-12-09 | NULL  |</a:t>
            </a:r>
          </a:p>
          <a:p>
            <a:pPr marL="0" indent="0">
              <a:spcBef>
                <a:spcPts val="0"/>
              </a:spcBef>
              <a:buNone/>
            </a:pPr>
            <a:r>
              <a:rPr lang="en-US" sz="2400" b="1" dirty="0">
                <a:solidFill>
                  <a:srgbClr val="00B050"/>
                </a:solidFill>
                <a:latin typeface="Courier New" panose="02070309020205020404" pitchFamily="49" charset="0"/>
              </a:rPr>
              <a:t>| Slim     | Benny | snake   | m    | 1996-04-29 | NULL  |</a:t>
            </a:r>
          </a:p>
          <a:p>
            <a:pPr marL="0" indent="0">
              <a:spcBef>
                <a:spcPts val="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2429158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39</a:t>
            </a:fld>
            <a:endParaRPr lang="en-US"/>
          </a:p>
        </p:txBody>
      </p:sp>
      <p:sp>
        <p:nvSpPr>
          <p:cNvPr id="5" name="Content Placeholder 4"/>
          <p:cNvSpPr>
            <a:spLocks noGrp="1"/>
          </p:cNvSpPr>
          <p:nvPr>
            <p:ph idx="1"/>
          </p:nvPr>
        </p:nvSpPr>
        <p:spPr>
          <a:xfrm>
            <a:off x="612559" y="483576"/>
            <a:ext cx="10741241" cy="6014877"/>
          </a:xfrm>
        </p:spPr>
        <p:txBody>
          <a:bodyPr>
            <a:normAutofit/>
          </a:bodyPr>
          <a:lstStyle/>
          <a:p>
            <a:pPr>
              <a:spcAft>
                <a:spcPts val="600"/>
              </a:spcAft>
            </a:pPr>
            <a:r>
              <a:rPr lang="en-US" sz="2400" dirty="0"/>
              <a:t>Combining conditions, for example, to locate female dogs:</a:t>
            </a:r>
          </a:p>
          <a:p>
            <a:pPr marL="0" indent="0">
              <a:spcBef>
                <a:spcPts val="1200"/>
              </a:spcBef>
              <a:buNone/>
            </a:pPr>
            <a:r>
              <a:rPr lang="en-US" sz="2200" dirty="0">
                <a:solidFill>
                  <a:srgbClr val="00B050"/>
                </a:solidFill>
              </a:rPr>
              <a:t>mysql&gt;</a:t>
            </a:r>
            <a:r>
              <a:rPr lang="en-US" sz="2400" dirty="0"/>
              <a:t> </a:t>
            </a:r>
            <a:r>
              <a:rPr lang="en-US" sz="2400" dirty="0">
                <a:solidFill>
                  <a:srgbClr val="C00000"/>
                </a:solidFill>
              </a:rPr>
              <a:t>SELECT * FROM pet WHERE species = 'dog' AND sex = 'f';</a:t>
            </a:r>
          </a:p>
          <a:p>
            <a:pPr marL="0" indent="0">
              <a:spcBef>
                <a:spcPts val="0"/>
              </a:spcBef>
              <a:buNone/>
            </a:pPr>
            <a:r>
              <a:rPr lang="en-US" sz="2200" b="1" dirty="0">
                <a:solidFill>
                  <a:srgbClr val="00B050"/>
                </a:solidFill>
                <a:latin typeface="Courier New" panose="02070309020205020404" pitchFamily="49" charset="0"/>
              </a:rPr>
              <a:t>+-------+--------+---------+------+------------+-------+</a:t>
            </a:r>
          </a:p>
          <a:p>
            <a:pPr marL="0" indent="0">
              <a:spcBef>
                <a:spcPts val="0"/>
              </a:spcBef>
              <a:buNone/>
            </a:pPr>
            <a:r>
              <a:rPr lang="en-US" sz="2200" b="1" dirty="0">
                <a:solidFill>
                  <a:srgbClr val="00B050"/>
                </a:solidFill>
                <a:latin typeface="Courier New" panose="02070309020205020404" pitchFamily="49" charset="0"/>
              </a:rPr>
              <a:t>| name  | owner  | species | sex  | birth      | death |</a:t>
            </a:r>
          </a:p>
          <a:p>
            <a:pPr marL="0" indent="0">
              <a:spcBef>
                <a:spcPts val="0"/>
              </a:spcBef>
              <a:buNone/>
            </a:pPr>
            <a:r>
              <a:rPr lang="en-US" sz="2200" b="1" dirty="0">
                <a:solidFill>
                  <a:srgbClr val="00B050"/>
                </a:solidFill>
                <a:latin typeface="Courier New" panose="02070309020205020404" pitchFamily="49" charset="0"/>
              </a:rPr>
              <a:t>+-------+--------+---------+------+------------+-------+</a:t>
            </a:r>
          </a:p>
          <a:p>
            <a:pPr marL="0" indent="0">
              <a:spcBef>
                <a:spcPts val="0"/>
              </a:spcBef>
              <a:buNone/>
            </a:pPr>
            <a:r>
              <a:rPr lang="en-US" sz="2200" b="1" dirty="0">
                <a:solidFill>
                  <a:srgbClr val="00B050"/>
                </a:solidFill>
                <a:latin typeface="Courier New" panose="02070309020205020404" pitchFamily="49" charset="0"/>
              </a:rPr>
              <a:t>| Buffy | Harold | dog     | f    | 1989-05-13 | NULL  |</a:t>
            </a:r>
          </a:p>
          <a:p>
            <a:pPr marL="0" indent="0">
              <a:spcBef>
                <a:spcPts val="0"/>
              </a:spcBef>
              <a:buNone/>
            </a:pPr>
            <a:r>
              <a:rPr lang="en-US" sz="2200" b="1" dirty="0">
                <a:solidFill>
                  <a:srgbClr val="00B050"/>
                </a:solidFill>
                <a:latin typeface="Courier New" panose="02070309020205020404" pitchFamily="49" charset="0"/>
              </a:rPr>
              <a:t>+-------+--------+---------+------+------------+-------+</a:t>
            </a:r>
          </a:p>
          <a:p>
            <a:pPr>
              <a:spcBef>
                <a:spcPts val="2400"/>
              </a:spcBef>
            </a:pPr>
            <a:r>
              <a:rPr lang="en-US" sz="2400" dirty="0"/>
              <a:t>We can also use the OR operator:</a:t>
            </a:r>
          </a:p>
          <a:p>
            <a:pPr marL="0" indent="0">
              <a:spcBef>
                <a:spcPts val="1200"/>
              </a:spcBef>
              <a:buNone/>
            </a:pPr>
            <a:r>
              <a:rPr lang="en-US" sz="2200" dirty="0">
                <a:solidFill>
                  <a:srgbClr val="00B050"/>
                </a:solidFill>
              </a:rPr>
              <a:t>mysql&gt; </a:t>
            </a:r>
            <a:r>
              <a:rPr lang="en-US" sz="2200" dirty="0">
                <a:solidFill>
                  <a:srgbClr val="C00000"/>
                </a:solidFill>
              </a:rPr>
              <a:t>SELECT * FROM pet WHERE species = 'snake' OR species = 'bird';</a:t>
            </a:r>
          </a:p>
          <a:p>
            <a:pPr marL="0" indent="0">
              <a:spcBef>
                <a:spcPts val="0"/>
              </a:spcBef>
              <a:buNone/>
            </a:pPr>
            <a:r>
              <a:rPr lang="en-US" sz="2200" b="1" dirty="0">
                <a:solidFill>
                  <a:srgbClr val="00B050"/>
                </a:solidFill>
                <a:latin typeface="Courier New" panose="02070309020205020404" pitchFamily="49" charset="0"/>
              </a:rPr>
              <a:t>+----------+-------+---------+------+------------+-------+</a:t>
            </a:r>
          </a:p>
          <a:p>
            <a:pPr marL="0" indent="0">
              <a:spcBef>
                <a:spcPts val="0"/>
              </a:spcBef>
              <a:buNone/>
            </a:pPr>
            <a:r>
              <a:rPr lang="en-US" sz="2200" b="1" dirty="0">
                <a:solidFill>
                  <a:srgbClr val="00B050"/>
                </a:solidFill>
                <a:latin typeface="Courier New" panose="02070309020205020404" pitchFamily="49" charset="0"/>
              </a:rPr>
              <a:t>| name     | owner | species | sex  | birth      | death |</a:t>
            </a:r>
          </a:p>
          <a:p>
            <a:pPr marL="0" indent="0">
              <a:spcBef>
                <a:spcPts val="0"/>
              </a:spcBef>
              <a:buNone/>
            </a:pPr>
            <a:r>
              <a:rPr lang="en-US" sz="2200" b="1" dirty="0">
                <a:solidFill>
                  <a:srgbClr val="00B050"/>
                </a:solidFill>
                <a:latin typeface="Courier New" panose="02070309020205020404" pitchFamily="49" charset="0"/>
              </a:rPr>
              <a:t>+----------+-------+---------+------+------------+-------+</a:t>
            </a:r>
          </a:p>
          <a:p>
            <a:pPr marL="0" indent="0">
              <a:spcBef>
                <a:spcPts val="0"/>
              </a:spcBef>
              <a:buNone/>
            </a:pPr>
            <a:r>
              <a:rPr lang="en-US" sz="2200" b="1" dirty="0">
                <a:solidFill>
                  <a:srgbClr val="00B050"/>
                </a:solidFill>
                <a:latin typeface="Courier New" panose="02070309020205020404" pitchFamily="49" charset="0"/>
              </a:rPr>
              <a:t>| Chirpy   | Gwen  | bird    | f    | 1998-09-11 | NULL  |</a:t>
            </a:r>
          </a:p>
          <a:p>
            <a:pPr marL="0" indent="0">
              <a:spcBef>
                <a:spcPts val="0"/>
              </a:spcBef>
              <a:buNone/>
            </a:pPr>
            <a:r>
              <a:rPr lang="en-US" sz="2200" b="1" dirty="0">
                <a:solidFill>
                  <a:srgbClr val="00B050"/>
                </a:solidFill>
                <a:latin typeface="Courier New" panose="02070309020205020404" pitchFamily="49" charset="0"/>
              </a:rPr>
              <a:t>| Whistler | Gwen  | bird    | NULL | 1997-12-09 | NULL  |</a:t>
            </a:r>
          </a:p>
          <a:p>
            <a:pPr marL="0" indent="0">
              <a:spcBef>
                <a:spcPts val="0"/>
              </a:spcBef>
              <a:buNone/>
            </a:pPr>
            <a:r>
              <a:rPr lang="en-US" sz="2200" b="1" dirty="0">
                <a:solidFill>
                  <a:srgbClr val="00B050"/>
                </a:solidFill>
                <a:latin typeface="Courier New" panose="02070309020205020404" pitchFamily="49" charset="0"/>
              </a:rPr>
              <a:t>| Slim     | Benny | snake   | m    | 1996-04-29 | NULL  |</a:t>
            </a:r>
          </a:p>
          <a:p>
            <a:pPr marL="0" indent="0">
              <a:spcBef>
                <a:spcPts val="0"/>
              </a:spcBef>
              <a:buNone/>
            </a:pPr>
            <a:r>
              <a:rPr lang="en-US" sz="22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317824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and Starting the MySQL Server</a:t>
            </a:r>
          </a:p>
        </p:txBody>
      </p:sp>
      <p:sp>
        <p:nvSpPr>
          <p:cNvPr id="3" name="Content Placeholder 2"/>
          <p:cNvSpPr>
            <a:spLocks noGrp="1"/>
          </p:cNvSpPr>
          <p:nvPr>
            <p:ph idx="1"/>
          </p:nvPr>
        </p:nvSpPr>
        <p:spPr/>
        <p:txBody>
          <a:bodyPr/>
          <a:lstStyle/>
          <a:p>
            <a:r>
              <a:rPr lang="en-US" dirty="0"/>
              <a:t>In all the commands below, you may be prompted for the root password:</a:t>
            </a:r>
          </a:p>
          <a:p>
            <a:r>
              <a:rPr lang="en-US" dirty="0"/>
              <a:t>To stop MySQL Server:</a:t>
            </a:r>
          </a:p>
          <a:p>
            <a:pPr marL="0" indent="0">
              <a:buNone/>
            </a:pPr>
            <a:r>
              <a:rPr lang="en-US" dirty="0"/>
              <a:t>	</a:t>
            </a:r>
            <a:r>
              <a:rPr lang="en-US" dirty="0">
                <a:solidFill>
                  <a:srgbClr val="C00000"/>
                </a:solidFill>
              </a:rPr>
              <a:t>/etc/init.d/mysql stop</a:t>
            </a:r>
          </a:p>
          <a:p>
            <a:r>
              <a:rPr lang="en-US" dirty="0"/>
              <a:t>To start MySQL Server:</a:t>
            </a:r>
          </a:p>
          <a:p>
            <a:pPr marL="0" indent="0">
              <a:buNone/>
            </a:pPr>
            <a:r>
              <a:rPr lang="en-US" dirty="0"/>
              <a:t>	</a:t>
            </a:r>
            <a:r>
              <a:rPr lang="en-US" dirty="0">
                <a:solidFill>
                  <a:srgbClr val="C00000"/>
                </a:solidFill>
              </a:rPr>
              <a:t>/etc/init.d/mysql start</a:t>
            </a:r>
          </a:p>
          <a:p>
            <a:r>
              <a:rPr lang="en-US" dirty="0"/>
              <a:t>To restart MySQL Server:</a:t>
            </a:r>
          </a:p>
          <a:p>
            <a:pPr marL="0" indent="0">
              <a:buNone/>
            </a:pPr>
            <a:r>
              <a:rPr lang="en-US" dirty="0"/>
              <a:t>	</a:t>
            </a:r>
            <a:r>
              <a:rPr lang="en-US" dirty="0">
                <a:solidFill>
                  <a:srgbClr val="C00000"/>
                </a:solidFill>
              </a:rPr>
              <a:t>/etc/init.d/mysql restart</a:t>
            </a:r>
          </a:p>
          <a:p>
            <a:pPr marL="0" indent="0">
              <a:buNone/>
            </a:pPr>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E10DA142-0A5E-4B96-B4C1-3D667E2BB74E}" type="slidenum">
              <a:rPr lang="en-US" smtClean="0"/>
              <a:t>4</a:t>
            </a:fld>
            <a:endParaRPr lang="en-US"/>
          </a:p>
        </p:txBody>
      </p:sp>
    </p:spTree>
    <p:extLst>
      <p:ext uri="{BB962C8B-B14F-4D97-AF65-F5344CB8AC3E}">
        <p14:creationId xmlns:p14="http://schemas.microsoft.com/office/powerpoint/2010/main" val="3746434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40</a:t>
            </a:fld>
            <a:endParaRPr lang="en-US"/>
          </a:p>
        </p:txBody>
      </p:sp>
      <p:sp>
        <p:nvSpPr>
          <p:cNvPr id="5" name="Content Placeholder 4"/>
          <p:cNvSpPr>
            <a:spLocks noGrp="1"/>
          </p:cNvSpPr>
          <p:nvPr>
            <p:ph idx="1"/>
          </p:nvPr>
        </p:nvSpPr>
        <p:spPr>
          <a:xfrm>
            <a:off x="1219200" y="404446"/>
            <a:ext cx="10134600" cy="6317031"/>
          </a:xfrm>
        </p:spPr>
        <p:txBody>
          <a:bodyPr>
            <a:normAutofit fontScale="92500"/>
          </a:bodyPr>
          <a:lstStyle/>
          <a:p>
            <a:r>
              <a:rPr lang="en-US" sz="2400" dirty="0"/>
              <a:t>Combining the AND and the OR operators:</a:t>
            </a:r>
          </a:p>
          <a:p>
            <a:pPr marL="0" indent="0">
              <a:buNone/>
            </a:pPr>
            <a:r>
              <a:rPr lang="en-US" sz="2400" dirty="0">
                <a:solidFill>
                  <a:srgbClr val="00B050"/>
                </a:solidFill>
              </a:rPr>
              <a:t>mysql&gt;</a:t>
            </a:r>
            <a:r>
              <a:rPr lang="en-US" sz="2400" dirty="0"/>
              <a:t> </a:t>
            </a:r>
            <a:r>
              <a:rPr lang="en-US" sz="2400" dirty="0">
                <a:solidFill>
                  <a:srgbClr val="C00000"/>
                </a:solidFill>
              </a:rPr>
              <a:t>SELECT * FROM pet WHERE (species = 'cat' AND sex = 'm') OR (species = 'dog' AND sex = 'f');</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owner  | species | sex  | birth      | death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Claws | Gwen   | cat     | m    | 1994-03-17 | NULL  |</a:t>
            </a:r>
          </a:p>
          <a:p>
            <a:pPr marL="0" indent="0">
              <a:spcBef>
                <a:spcPts val="0"/>
              </a:spcBef>
              <a:buNone/>
            </a:pPr>
            <a:r>
              <a:rPr lang="en-US" sz="2400" b="1" dirty="0">
                <a:solidFill>
                  <a:srgbClr val="00B050"/>
                </a:solidFill>
                <a:latin typeface="Courier New" panose="02070309020205020404" pitchFamily="49" charset="0"/>
              </a:rPr>
              <a:t>| Buffy | Harold | dog     | f    | 1989-05-13 | NULL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2400"/>
              </a:spcBef>
              <a:buNone/>
            </a:pPr>
            <a:r>
              <a:rPr lang="en-US" sz="2400" dirty="0"/>
              <a:t>Selecting specific columns:</a:t>
            </a:r>
          </a:p>
          <a:p>
            <a:pPr marL="0" indent="0">
              <a:spcBef>
                <a:spcPts val="600"/>
              </a:spcBef>
              <a:buNone/>
            </a:pPr>
            <a:r>
              <a:rPr lang="en-US" sz="2400" dirty="0">
                <a:solidFill>
                  <a:srgbClr val="00B050"/>
                </a:solidFill>
              </a:rPr>
              <a:t>mysql&gt; </a:t>
            </a:r>
            <a:r>
              <a:rPr lang="en-US" sz="2400" dirty="0">
                <a:solidFill>
                  <a:srgbClr val="C00000"/>
                </a:solidFill>
              </a:rPr>
              <a:t>SELECT name, birth FROM pet;</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birth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Fluffy   | 1993-02-04 |</a:t>
            </a:r>
          </a:p>
          <a:p>
            <a:pPr marL="0" indent="0">
              <a:spcBef>
                <a:spcPts val="0"/>
              </a:spcBef>
              <a:buNone/>
            </a:pPr>
            <a:r>
              <a:rPr lang="en-US" sz="2400" b="1" dirty="0">
                <a:solidFill>
                  <a:srgbClr val="00B050"/>
                </a:solidFill>
                <a:latin typeface="Courier New" panose="02070309020205020404" pitchFamily="49" charset="0"/>
              </a:rPr>
              <a:t>| Claws    | 1994-03-17 |</a:t>
            </a:r>
          </a:p>
          <a:p>
            <a:pPr marL="0" indent="0">
              <a:spcBef>
                <a:spcPts val="0"/>
              </a:spcBef>
              <a:buNone/>
            </a:pPr>
            <a:r>
              <a:rPr lang="en-US" sz="2400" b="1" dirty="0">
                <a:solidFill>
                  <a:srgbClr val="00B050"/>
                </a:solidFill>
                <a:latin typeface="Courier New" panose="02070309020205020404" pitchFamily="49" charset="0"/>
              </a:rPr>
              <a:t>| Buffy    | 1989-05-13 |</a:t>
            </a:r>
          </a:p>
          <a:p>
            <a:pPr marL="0" indent="0">
              <a:spcBef>
                <a:spcPts val="0"/>
              </a:spcBef>
              <a:buNone/>
            </a:pPr>
            <a:r>
              <a:rPr lang="en-US" sz="2400" b="1" dirty="0">
                <a:solidFill>
                  <a:srgbClr val="00B050"/>
                </a:solidFill>
              </a:rPr>
              <a:t>…</a:t>
            </a:r>
          </a:p>
        </p:txBody>
      </p:sp>
    </p:spTree>
    <p:extLst>
      <p:ext uri="{BB962C8B-B14F-4D97-AF65-F5344CB8AC3E}">
        <p14:creationId xmlns:p14="http://schemas.microsoft.com/office/powerpoint/2010/main" val="1732841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41</a:t>
            </a:fld>
            <a:endParaRPr lang="en-US"/>
          </a:p>
        </p:txBody>
      </p:sp>
      <p:sp>
        <p:nvSpPr>
          <p:cNvPr id="5" name="Content Placeholder 4"/>
          <p:cNvSpPr>
            <a:spLocks noGrp="1"/>
          </p:cNvSpPr>
          <p:nvPr>
            <p:ph idx="1"/>
          </p:nvPr>
        </p:nvSpPr>
        <p:spPr>
          <a:xfrm>
            <a:off x="506027" y="298938"/>
            <a:ext cx="4554245" cy="6422539"/>
          </a:xfrm>
          <a:ln>
            <a:solidFill>
              <a:schemeClr val="accent1"/>
            </a:solidFill>
          </a:ln>
        </p:spPr>
        <p:txBody>
          <a:bodyPr>
            <a:normAutofit/>
          </a:bodyPr>
          <a:lstStyle/>
          <a:p>
            <a:r>
              <a:rPr lang="en-US" sz="2400" dirty="0"/>
              <a:t>To find out who owns pets, </a:t>
            </a:r>
          </a:p>
          <a:p>
            <a:pPr marL="0" indent="0">
              <a:spcBef>
                <a:spcPts val="0"/>
              </a:spcBef>
              <a:buNone/>
            </a:pPr>
            <a:r>
              <a:rPr lang="en-US" sz="2400" dirty="0"/>
              <a:t>use this query:</a:t>
            </a:r>
          </a:p>
          <a:p>
            <a:pPr marL="0" indent="0">
              <a:spcBef>
                <a:spcPts val="1200"/>
              </a:spcBef>
              <a:buNone/>
            </a:pPr>
            <a:r>
              <a:rPr lang="en-US" sz="2400" dirty="0">
                <a:solidFill>
                  <a:srgbClr val="00B050"/>
                </a:solidFill>
              </a:rPr>
              <a:t>mysql&gt; </a:t>
            </a:r>
            <a:r>
              <a:rPr lang="en-US" sz="2400" dirty="0">
                <a:solidFill>
                  <a:srgbClr val="C00000"/>
                </a:solidFill>
              </a:rPr>
              <a:t>SELECT owner FROM pet;</a:t>
            </a:r>
          </a:p>
          <a:p>
            <a:pPr marL="0" indent="0">
              <a:buNone/>
            </a:pPr>
            <a:r>
              <a:rPr lang="en-US" sz="2400" dirty="0"/>
              <a:t>This will return repeated names</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owner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Harold |</a:t>
            </a:r>
          </a:p>
          <a:p>
            <a:pPr marL="0" indent="0">
              <a:spcBef>
                <a:spcPts val="0"/>
              </a:spcBef>
              <a:buNone/>
            </a:pPr>
            <a:r>
              <a:rPr lang="en-US" sz="2400" b="1" dirty="0">
                <a:solidFill>
                  <a:srgbClr val="00B050"/>
                </a:solidFill>
                <a:latin typeface="Courier New" panose="02070309020205020404" pitchFamily="49" charset="0"/>
              </a:rPr>
              <a:t>| Gwen   |</a:t>
            </a:r>
          </a:p>
          <a:p>
            <a:pPr marL="0" indent="0">
              <a:spcBef>
                <a:spcPts val="0"/>
              </a:spcBef>
              <a:buNone/>
            </a:pPr>
            <a:r>
              <a:rPr lang="en-US" sz="2400" b="1" dirty="0">
                <a:solidFill>
                  <a:srgbClr val="00B050"/>
                </a:solidFill>
                <a:latin typeface="Courier New" panose="02070309020205020404" pitchFamily="49" charset="0"/>
              </a:rPr>
              <a:t>| Harold |</a:t>
            </a:r>
          </a:p>
          <a:p>
            <a:pPr marL="0" indent="0">
              <a:spcBef>
                <a:spcPts val="0"/>
              </a:spcBef>
              <a:buNone/>
            </a:pPr>
            <a:r>
              <a:rPr lang="en-US" sz="2400" b="1" dirty="0">
                <a:solidFill>
                  <a:srgbClr val="00B050"/>
                </a:solidFill>
                <a:latin typeface="Courier New" panose="02070309020205020404" pitchFamily="49" charset="0"/>
              </a:rPr>
              <a:t>| Benny  |</a:t>
            </a:r>
          </a:p>
          <a:p>
            <a:pPr marL="0" indent="0">
              <a:spcBef>
                <a:spcPts val="0"/>
              </a:spcBef>
              <a:buNone/>
            </a:pPr>
            <a:r>
              <a:rPr lang="en-US" sz="2400" b="1" dirty="0">
                <a:solidFill>
                  <a:srgbClr val="00B050"/>
                </a:solidFill>
                <a:latin typeface="Courier New" panose="02070309020205020404" pitchFamily="49" charset="0"/>
              </a:rPr>
              <a:t>| Diane  |</a:t>
            </a:r>
          </a:p>
          <a:p>
            <a:pPr marL="0" indent="0">
              <a:spcBef>
                <a:spcPts val="0"/>
              </a:spcBef>
              <a:buNone/>
            </a:pPr>
            <a:r>
              <a:rPr lang="en-US" sz="2400" b="1" dirty="0">
                <a:solidFill>
                  <a:srgbClr val="00B050"/>
                </a:solidFill>
                <a:latin typeface="Courier New" panose="02070309020205020404" pitchFamily="49" charset="0"/>
              </a:rPr>
              <a:t>| Gwen   |</a:t>
            </a:r>
          </a:p>
          <a:p>
            <a:pPr marL="0" indent="0">
              <a:spcBef>
                <a:spcPts val="0"/>
              </a:spcBef>
              <a:buNone/>
            </a:pPr>
            <a:r>
              <a:rPr lang="en-US" sz="2400" b="1" dirty="0">
                <a:solidFill>
                  <a:srgbClr val="00B050"/>
                </a:solidFill>
                <a:latin typeface="Courier New" panose="02070309020205020404" pitchFamily="49" charset="0"/>
              </a:rPr>
              <a:t>| Gwen   |</a:t>
            </a:r>
          </a:p>
          <a:p>
            <a:pPr marL="0" indent="0">
              <a:spcBef>
                <a:spcPts val="0"/>
              </a:spcBef>
              <a:buNone/>
            </a:pPr>
            <a:r>
              <a:rPr lang="en-US" sz="2400" b="1" dirty="0">
                <a:solidFill>
                  <a:srgbClr val="00B050"/>
                </a:solidFill>
                <a:latin typeface="Courier New" panose="02070309020205020404" pitchFamily="49" charset="0"/>
              </a:rPr>
              <a:t>| Benny  |</a:t>
            </a:r>
          </a:p>
          <a:p>
            <a:pPr marL="0" indent="0">
              <a:spcBef>
                <a:spcPts val="0"/>
              </a:spcBef>
              <a:buNone/>
            </a:pPr>
            <a:r>
              <a:rPr lang="en-US" sz="2400" b="1" dirty="0">
                <a:solidFill>
                  <a:srgbClr val="00B050"/>
                </a:solidFill>
                <a:latin typeface="Courier New" panose="02070309020205020404" pitchFamily="49" charset="0"/>
              </a:rPr>
              <a:t>+--------+</a:t>
            </a:r>
          </a:p>
        </p:txBody>
      </p:sp>
      <p:sp>
        <p:nvSpPr>
          <p:cNvPr id="6" name="Content Placeholder 4"/>
          <p:cNvSpPr txBox="1">
            <a:spLocks/>
          </p:cNvSpPr>
          <p:nvPr/>
        </p:nvSpPr>
        <p:spPr>
          <a:xfrm>
            <a:off x="5396883" y="220519"/>
            <a:ext cx="6427433" cy="642253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To retrieve each unique output record just once:</a:t>
            </a:r>
          </a:p>
          <a:p>
            <a:pPr marL="0" indent="0">
              <a:spcBef>
                <a:spcPts val="1800"/>
              </a:spcBef>
              <a:buFont typeface="Arial" panose="020B0604020202020204" pitchFamily="34" charset="0"/>
              <a:buNone/>
            </a:pPr>
            <a:r>
              <a:rPr lang="en-US" sz="2400" dirty="0">
                <a:solidFill>
                  <a:srgbClr val="00B050"/>
                </a:solidFill>
              </a:rPr>
              <a:t>mysql&gt;</a:t>
            </a:r>
            <a:r>
              <a:rPr lang="en-US" sz="2400" dirty="0"/>
              <a:t> </a:t>
            </a:r>
            <a:r>
              <a:rPr lang="en-US" sz="2400" dirty="0">
                <a:solidFill>
                  <a:srgbClr val="C00000"/>
                </a:solidFill>
              </a:rPr>
              <a:t>SELECT DISTINCT owner FROM pet;</a:t>
            </a:r>
          </a:p>
          <a:p>
            <a:pPr marL="0" indent="0">
              <a:spcBef>
                <a:spcPts val="180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owner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Harold |</a:t>
            </a:r>
          </a:p>
          <a:p>
            <a:pPr marL="0" indent="0">
              <a:spcBef>
                <a:spcPts val="0"/>
              </a:spcBef>
              <a:buNone/>
            </a:pPr>
            <a:r>
              <a:rPr lang="en-US" sz="2400" b="1" dirty="0">
                <a:solidFill>
                  <a:srgbClr val="00B050"/>
                </a:solidFill>
                <a:latin typeface="Courier New" panose="02070309020205020404" pitchFamily="49" charset="0"/>
              </a:rPr>
              <a:t>| Gwen   |</a:t>
            </a:r>
          </a:p>
          <a:p>
            <a:pPr marL="0" indent="0">
              <a:spcBef>
                <a:spcPts val="0"/>
              </a:spcBef>
              <a:buNone/>
            </a:pPr>
            <a:r>
              <a:rPr lang="en-US" sz="2400" b="1" dirty="0">
                <a:solidFill>
                  <a:srgbClr val="00B050"/>
                </a:solidFill>
                <a:latin typeface="Courier New" panose="02070309020205020404" pitchFamily="49" charset="0"/>
              </a:rPr>
              <a:t>| Benny  |</a:t>
            </a:r>
          </a:p>
          <a:p>
            <a:pPr marL="0" indent="0">
              <a:spcBef>
                <a:spcPts val="0"/>
              </a:spcBef>
              <a:buNone/>
            </a:pPr>
            <a:r>
              <a:rPr lang="en-US" sz="2400" b="1" dirty="0">
                <a:solidFill>
                  <a:srgbClr val="00B050"/>
                </a:solidFill>
                <a:latin typeface="Courier New" panose="02070309020205020404" pitchFamily="49" charset="0"/>
              </a:rPr>
              <a:t>| Diane  |</a:t>
            </a:r>
          </a:p>
          <a:p>
            <a:pPr marL="0" indent="0">
              <a:spcBef>
                <a:spcPts val="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1816386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42</a:t>
            </a:fld>
            <a:endParaRPr lang="en-US"/>
          </a:p>
        </p:txBody>
      </p:sp>
      <p:sp>
        <p:nvSpPr>
          <p:cNvPr id="5" name="Content Placeholder 4"/>
          <p:cNvSpPr>
            <a:spLocks noGrp="1"/>
          </p:cNvSpPr>
          <p:nvPr>
            <p:ph idx="1"/>
          </p:nvPr>
        </p:nvSpPr>
        <p:spPr>
          <a:xfrm>
            <a:off x="430823" y="1028699"/>
            <a:ext cx="11350869" cy="5148263"/>
          </a:xfrm>
        </p:spPr>
        <p:txBody>
          <a:bodyPr>
            <a:normAutofit/>
          </a:bodyPr>
          <a:lstStyle/>
          <a:p>
            <a:r>
              <a:rPr lang="en-US" sz="2400" dirty="0"/>
              <a:t>To use a WHERE clause to combine row selection with column selection. For example, to get birth dates for dogs and cats only, use this query:</a:t>
            </a:r>
          </a:p>
          <a:p>
            <a:pPr marL="0" indent="0">
              <a:spcBef>
                <a:spcPts val="1800"/>
              </a:spcBef>
              <a:buNone/>
            </a:pPr>
            <a:r>
              <a:rPr lang="en-US" sz="2400" dirty="0">
                <a:solidFill>
                  <a:srgbClr val="00B050"/>
                </a:solidFill>
              </a:rPr>
              <a:t>mysql&gt; </a:t>
            </a:r>
            <a:r>
              <a:rPr lang="en-US" sz="2400" dirty="0">
                <a:solidFill>
                  <a:srgbClr val="C00000"/>
                </a:solidFill>
              </a:rPr>
              <a:t>SELECT name, species, birth FROM pet WHERE species = 'dog' OR species = 'cat';</a:t>
            </a:r>
          </a:p>
          <a:p>
            <a:pPr marL="0" indent="0">
              <a:spcBef>
                <a:spcPts val="180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species | birth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Fluffy | cat     | 1993-02-04 |</a:t>
            </a:r>
          </a:p>
          <a:p>
            <a:pPr marL="0" indent="0">
              <a:spcBef>
                <a:spcPts val="0"/>
              </a:spcBef>
              <a:buNone/>
            </a:pPr>
            <a:r>
              <a:rPr lang="en-US" sz="2400" b="1" dirty="0">
                <a:solidFill>
                  <a:srgbClr val="00B050"/>
                </a:solidFill>
                <a:latin typeface="Courier New" panose="02070309020205020404" pitchFamily="49" charset="0"/>
              </a:rPr>
              <a:t>| Claws  | cat     | 1994-03-17 |</a:t>
            </a:r>
          </a:p>
          <a:p>
            <a:pPr marL="0" indent="0">
              <a:spcBef>
                <a:spcPts val="0"/>
              </a:spcBef>
              <a:buNone/>
            </a:pPr>
            <a:r>
              <a:rPr lang="en-US" sz="2400" b="1" dirty="0">
                <a:solidFill>
                  <a:srgbClr val="00B050"/>
                </a:solidFill>
                <a:latin typeface="Courier New" panose="02070309020205020404" pitchFamily="49" charset="0"/>
              </a:rPr>
              <a:t>| Buffy  | dog     | 1989-05-13 |</a:t>
            </a:r>
          </a:p>
          <a:p>
            <a:pPr marL="0" indent="0">
              <a:spcBef>
                <a:spcPts val="0"/>
              </a:spcBef>
              <a:buNone/>
            </a:pPr>
            <a:r>
              <a:rPr lang="en-US" sz="2400" b="1" dirty="0">
                <a:solidFill>
                  <a:srgbClr val="00B050"/>
                </a:solidFill>
                <a:latin typeface="Courier New" panose="02070309020205020404" pitchFamily="49" charset="0"/>
              </a:rPr>
              <a:t>| Fang   | dog     | 1990-08-27 |</a:t>
            </a:r>
          </a:p>
          <a:p>
            <a:pPr marL="0" indent="0">
              <a:spcBef>
                <a:spcPts val="0"/>
              </a:spcBef>
              <a:buNone/>
            </a:pPr>
            <a:r>
              <a:rPr lang="en-US" sz="2400" b="1" dirty="0">
                <a:solidFill>
                  <a:srgbClr val="00B050"/>
                </a:solidFill>
                <a:latin typeface="Courier New" panose="02070309020205020404" pitchFamily="49" charset="0"/>
              </a:rPr>
              <a:t>| Bowser | dog     | 1979-08-31 |</a:t>
            </a:r>
          </a:p>
          <a:p>
            <a:pPr marL="0" indent="0">
              <a:spcBef>
                <a:spcPts val="0"/>
              </a:spcBef>
              <a:buNone/>
            </a:pPr>
            <a:r>
              <a:rPr lang="en-US" sz="2400" b="1" dirty="0">
                <a:solidFill>
                  <a:srgbClr val="00B050"/>
                </a:solidFill>
                <a:latin typeface="Courier New" panose="02070309020205020404" pitchFamily="49" charset="0"/>
              </a:rPr>
              <a:t>+--------+---------+------------+</a:t>
            </a:r>
            <a:endParaRPr lang="en-US" sz="2400" b="1" dirty="0">
              <a:solidFill>
                <a:srgbClr val="C00000"/>
              </a:solidFill>
              <a:latin typeface="Courier New" panose="02070309020205020404" pitchFamily="49" charset="0"/>
            </a:endParaRPr>
          </a:p>
        </p:txBody>
      </p:sp>
    </p:spTree>
    <p:extLst>
      <p:ext uri="{BB962C8B-B14F-4D97-AF65-F5344CB8AC3E}">
        <p14:creationId xmlns:p14="http://schemas.microsoft.com/office/powerpoint/2010/main" val="329088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43</a:t>
            </a:fld>
            <a:endParaRPr lang="en-US"/>
          </a:p>
        </p:txBody>
      </p:sp>
      <p:sp>
        <p:nvSpPr>
          <p:cNvPr id="5" name="Content Placeholder 4"/>
          <p:cNvSpPr>
            <a:spLocks noGrp="1"/>
          </p:cNvSpPr>
          <p:nvPr>
            <p:ph idx="1"/>
          </p:nvPr>
        </p:nvSpPr>
        <p:spPr>
          <a:xfrm>
            <a:off x="1157056" y="610878"/>
            <a:ext cx="10134600" cy="5745474"/>
          </a:xfrm>
        </p:spPr>
        <p:txBody>
          <a:bodyPr>
            <a:normAutofit/>
          </a:bodyPr>
          <a:lstStyle/>
          <a:p>
            <a:r>
              <a:rPr lang="en-US" sz="2400" dirty="0"/>
              <a:t>To list animal birthdays, sorted by date:</a:t>
            </a:r>
          </a:p>
          <a:p>
            <a:pPr marL="0" indent="0">
              <a:buNone/>
            </a:pPr>
            <a:r>
              <a:rPr lang="en-US" sz="2400" dirty="0"/>
              <a:t>	</a:t>
            </a:r>
            <a:r>
              <a:rPr lang="en-US" sz="2400" dirty="0">
                <a:solidFill>
                  <a:srgbClr val="00B050"/>
                </a:solidFill>
              </a:rPr>
              <a:t>mysql&gt;</a:t>
            </a:r>
            <a:r>
              <a:rPr lang="en-US" sz="2400" dirty="0"/>
              <a:t> </a:t>
            </a:r>
            <a:r>
              <a:rPr lang="en-US" sz="2400" dirty="0">
                <a:solidFill>
                  <a:srgbClr val="C00000"/>
                </a:solidFill>
              </a:rPr>
              <a:t>SELECT name, birth FROM pet ORDER BY birth;</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birth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Bowser   | 1979-08-31 |</a:t>
            </a:r>
          </a:p>
          <a:p>
            <a:pPr marL="0" indent="0">
              <a:spcBef>
                <a:spcPts val="0"/>
              </a:spcBef>
              <a:buNone/>
            </a:pPr>
            <a:r>
              <a:rPr lang="en-US" sz="2400" b="1" dirty="0">
                <a:solidFill>
                  <a:srgbClr val="00B050"/>
                </a:solidFill>
                <a:latin typeface="Courier New" panose="02070309020205020404" pitchFamily="49" charset="0"/>
              </a:rPr>
              <a:t>| Buffy    | 1989-05-13 |</a:t>
            </a:r>
          </a:p>
          <a:p>
            <a:pPr marL="0" indent="0">
              <a:spcBef>
                <a:spcPts val="0"/>
              </a:spcBef>
              <a:buNone/>
            </a:pPr>
            <a:r>
              <a:rPr lang="en-US" sz="2400" b="1" dirty="0">
                <a:solidFill>
                  <a:srgbClr val="00B050"/>
                </a:solidFill>
                <a:latin typeface="Courier New" panose="02070309020205020404" pitchFamily="49" charset="0"/>
              </a:rPr>
              <a:t>| Fang     | 1990-08-27 |</a:t>
            </a:r>
          </a:p>
          <a:p>
            <a:pPr marL="0" indent="0">
              <a:spcBef>
                <a:spcPts val="0"/>
              </a:spcBef>
              <a:buNone/>
            </a:pPr>
            <a:r>
              <a:rPr lang="en-US" sz="2400" b="1" dirty="0">
                <a:solidFill>
                  <a:srgbClr val="00B050"/>
                </a:solidFill>
                <a:latin typeface="Courier New" panose="02070309020205020404" pitchFamily="49" charset="0"/>
              </a:rPr>
              <a:t>| Fluffy   | 1993-02-04 |</a:t>
            </a:r>
          </a:p>
          <a:p>
            <a:pPr marL="0" indent="0">
              <a:spcBef>
                <a:spcPts val="0"/>
              </a:spcBef>
              <a:buNone/>
            </a:pPr>
            <a:r>
              <a:rPr lang="en-US" sz="2400" b="1" dirty="0">
                <a:solidFill>
                  <a:srgbClr val="00B050"/>
                </a:solidFill>
                <a:latin typeface="Courier New" panose="02070309020205020404" pitchFamily="49" charset="0"/>
              </a:rPr>
              <a:t>| Claws    | 1994-03-17 |</a:t>
            </a:r>
          </a:p>
          <a:p>
            <a:pPr marL="0" indent="0">
              <a:spcBef>
                <a:spcPts val="0"/>
              </a:spcBef>
              <a:buNone/>
            </a:pPr>
            <a:r>
              <a:rPr lang="en-US" sz="2400" b="1" dirty="0">
                <a:solidFill>
                  <a:srgbClr val="00B050"/>
                </a:solidFill>
                <a:latin typeface="Courier New" panose="02070309020205020404" pitchFamily="49" charset="0"/>
              </a:rPr>
              <a:t>| Slim     | 1996-04-29 |</a:t>
            </a:r>
          </a:p>
          <a:p>
            <a:pPr marL="0" indent="0">
              <a:spcBef>
                <a:spcPts val="0"/>
              </a:spcBef>
              <a:buNone/>
            </a:pPr>
            <a:r>
              <a:rPr lang="en-US" sz="2400" b="1" dirty="0">
                <a:solidFill>
                  <a:srgbClr val="00B050"/>
                </a:solidFill>
                <a:latin typeface="Courier New" panose="02070309020205020404" pitchFamily="49" charset="0"/>
              </a:rPr>
              <a:t>| Whistler | 1997-12-09 |</a:t>
            </a:r>
          </a:p>
          <a:p>
            <a:pPr marL="0" indent="0">
              <a:spcBef>
                <a:spcPts val="0"/>
              </a:spcBef>
              <a:buNone/>
            </a:pPr>
            <a:r>
              <a:rPr lang="en-US" sz="2400" b="1" dirty="0">
                <a:solidFill>
                  <a:srgbClr val="00B050"/>
                </a:solidFill>
                <a:latin typeface="Courier New" panose="02070309020205020404" pitchFamily="49" charset="0"/>
              </a:rPr>
              <a:t>| Chirpy   | 1998-09-11 |</a:t>
            </a:r>
          </a:p>
          <a:p>
            <a:pPr marL="0" indent="0">
              <a:spcBef>
                <a:spcPts val="0"/>
              </a:spcBef>
              <a:buNone/>
            </a:pPr>
            <a:r>
              <a:rPr lang="en-US" sz="2400" b="1" dirty="0">
                <a:solidFill>
                  <a:srgbClr val="00B050"/>
                </a:solidFill>
                <a:latin typeface="Courier New" panose="02070309020205020404" pitchFamily="49" charset="0"/>
              </a:rPr>
              <a:t>+----------+------------+</a:t>
            </a:r>
          </a:p>
          <a:p>
            <a:r>
              <a:rPr lang="en-US" sz="2400" dirty="0"/>
              <a:t> To sort in reverse (descending) order:</a:t>
            </a:r>
          </a:p>
          <a:p>
            <a:pPr marL="0" indent="0">
              <a:spcBef>
                <a:spcPts val="0"/>
              </a:spcBef>
              <a:buNone/>
            </a:pPr>
            <a:r>
              <a:rPr lang="en-US" sz="2400" dirty="0">
                <a:solidFill>
                  <a:srgbClr val="00B050"/>
                </a:solidFill>
              </a:rPr>
              <a:t>	mysql&gt;</a:t>
            </a:r>
            <a:r>
              <a:rPr lang="en-US" sz="2400" dirty="0"/>
              <a:t> </a:t>
            </a:r>
            <a:r>
              <a:rPr lang="en-US" sz="2400" dirty="0">
                <a:solidFill>
                  <a:srgbClr val="C00000"/>
                </a:solidFill>
              </a:rPr>
              <a:t>SELECT name, birth FROM pet ORDER BY birth DESC;</a:t>
            </a:r>
          </a:p>
        </p:txBody>
      </p:sp>
    </p:spTree>
    <p:extLst>
      <p:ext uri="{BB962C8B-B14F-4D97-AF65-F5344CB8AC3E}">
        <p14:creationId xmlns:p14="http://schemas.microsoft.com/office/powerpoint/2010/main" val="3583709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44</a:t>
            </a:fld>
            <a:endParaRPr lang="en-US"/>
          </a:p>
        </p:txBody>
      </p:sp>
      <p:sp>
        <p:nvSpPr>
          <p:cNvPr id="5" name="Content Placeholder 4"/>
          <p:cNvSpPr>
            <a:spLocks noGrp="1"/>
          </p:cNvSpPr>
          <p:nvPr>
            <p:ph idx="1"/>
          </p:nvPr>
        </p:nvSpPr>
        <p:spPr>
          <a:xfrm>
            <a:off x="1219200" y="527538"/>
            <a:ext cx="10134600" cy="5649425"/>
          </a:xfrm>
        </p:spPr>
        <p:txBody>
          <a:bodyPr>
            <a:normAutofit lnSpcReduction="10000"/>
          </a:bodyPr>
          <a:lstStyle/>
          <a:p>
            <a:r>
              <a:rPr lang="en-US" sz="2400" dirty="0"/>
              <a:t>It is possible to sort on multiple columns, and sort different columns in different directions. </a:t>
            </a:r>
          </a:p>
          <a:p>
            <a:r>
              <a:rPr lang="en-US" sz="2400" dirty="0"/>
              <a:t>For example, to sort by type of animal in ascending order, then by birth date within animal type in descending order (youngest animals first):</a:t>
            </a:r>
          </a:p>
          <a:p>
            <a:pPr marL="0" indent="0">
              <a:spcAft>
                <a:spcPts val="1800"/>
              </a:spcAft>
              <a:buNone/>
            </a:pPr>
            <a:r>
              <a:rPr lang="en-US" sz="2400" dirty="0">
                <a:solidFill>
                  <a:srgbClr val="00B050"/>
                </a:solidFill>
              </a:rPr>
              <a:t>mysql&gt;</a:t>
            </a:r>
            <a:r>
              <a:rPr lang="en-US" sz="2400" dirty="0"/>
              <a:t> </a:t>
            </a:r>
            <a:r>
              <a:rPr lang="en-US" sz="2400" dirty="0">
                <a:solidFill>
                  <a:srgbClr val="C00000"/>
                </a:solidFill>
              </a:rPr>
              <a:t>SELECT name, species, birth FROM pet ORDER BY species, birth DESC;</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species | birth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Chirpy   | bird    | 1998-09-11 |</a:t>
            </a:r>
          </a:p>
          <a:p>
            <a:pPr marL="0" indent="0">
              <a:spcBef>
                <a:spcPts val="0"/>
              </a:spcBef>
              <a:buNone/>
            </a:pPr>
            <a:r>
              <a:rPr lang="en-US" sz="2400" b="1" dirty="0">
                <a:solidFill>
                  <a:srgbClr val="00B050"/>
                </a:solidFill>
                <a:latin typeface="Courier New" panose="02070309020205020404" pitchFamily="49" charset="0"/>
              </a:rPr>
              <a:t>| Whistler | bird    | 1997-12-09 |</a:t>
            </a:r>
          </a:p>
          <a:p>
            <a:pPr marL="0" indent="0">
              <a:spcBef>
                <a:spcPts val="0"/>
              </a:spcBef>
              <a:buNone/>
            </a:pPr>
            <a:r>
              <a:rPr lang="en-US" sz="2400" b="1" dirty="0">
                <a:solidFill>
                  <a:srgbClr val="00B050"/>
                </a:solidFill>
                <a:latin typeface="Courier New" panose="02070309020205020404" pitchFamily="49" charset="0"/>
              </a:rPr>
              <a:t>| Claws    | cat     | 1994-03-17 |</a:t>
            </a:r>
          </a:p>
          <a:p>
            <a:pPr marL="0" indent="0">
              <a:spcBef>
                <a:spcPts val="0"/>
              </a:spcBef>
              <a:buNone/>
            </a:pPr>
            <a:r>
              <a:rPr lang="en-US" sz="2400" b="1" dirty="0">
                <a:solidFill>
                  <a:srgbClr val="00B050"/>
                </a:solidFill>
                <a:latin typeface="Courier New" panose="02070309020205020404" pitchFamily="49" charset="0"/>
              </a:rPr>
              <a:t>| Fluffy   | cat     | 1993-02-04 |</a:t>
            </a:r>
          </a:p>
          <a:p>
            <a:pPr marL="0" indent="0">
              <a:spcBef>
                <a:spcPts val="0"/>
              </a:spcBef>
              <a:buNone/>
            </a:pPr>
            <a:r>
              <a:rPr lang="en-US" sz="2400" b="1" dirty="0">
                <a:solidFill>
                  <a:srgbClr val="00B050"/>
                </a:solidFill>
                <a:latin typeface="Courier New" panose="02070309020205020404" pitchFamily="49" charset="0"/>
              </a:rPr>
              <a:t>| Fang     | dog     | 1990-08-27 |</a:t>
            </a:r>
          </a:p>
          <a:p>
            <a:pPr marL="0" indent="0">
              <a:spcBef>
                <a:spcPts val="0"/>
              </a:spcBef>
              <a:buNone/>
            </a:pPr>
            <a:r>
              <a:rPr lang="en-US" sz="2400" b="1" dirty="0">
                <a:solidFill>
                  <a:srgbClr val="00B050"/>
                </a:solidFill>
                <a:latin typeface="Courier New" panose="02070309020205020404" pitchFamily="49" charset="0"/>
              </a:rPr>
              <a:t>| Buffy    | dog     | 1989-05-13 |</a:t>
            </a:r>
          </a:p>
          <a:p>
            <a:pPr marL="0" indent="0">
              <a:spcBef>
                <a:spcPts val="0"/>
              </a:spcBef>
              <a:buNone/>
            </a:pPr>
            <a:r>
              <a:rPr lang="en-US" sz="2400" b="1" dirty="0">
                <a:solidFill>
                  <a:srgbClr val="00B050"/>
                </a:solidFill>
                <a:latin typeface="Courier New" panose="02070309020205020404" pitchFamily="49" charset="0"/>
              </a:rPr>
              <a:t>| Bowser   | dog     | 1979-08-31 |</a:t>
            </a:r>
          </a:p>
          <a:p>
            <a:pPr marL="0" indent="0">
              <a:spcBef>
                <a:spcPts val="0"/>
              </a:spcBef>
              <a:buNone/>
            </a:pPr>
            <a:r>
              <a:rPr lang="en-US" sz="2400" b="1" dirty="0">
                <a:solidFill>
                  <a:srgbClr val="00B050"/>
                </a:solidFill>
                <a:latin typeface="Courier New" panose="02070309020205020404" pitchFamily="49" charset="0"/>
              </a:rPr>
              <a:t>| Slim     | snake   | 1996-04-29 |</a:t>
            </a:r>
          </a:p>
          <a:p>
            <a:pPr marL="0" indent="0">
              <a:spcBef>
                <a:spcPts val="0"/>
              </a:spcBef>
              <a:buNone/>
            </a:pPr>
            <a:r>
              <a:rPr lang="en-US" sz="2400" b="1" dirty="0">
                <a:solidFill>
                  <a:srgbClr val="00B050"/>
                </a:solidFill>
                <a:latin typeface="Courier New" panose="02070309020205020404" pitchFamily="49" charset="0"/>
              </a:rPr>
              <a:t>+----------+---------+------------+</a:t>
            </a:r>
            <a:endParaRPr lang="en-US" sz="2400" b="1" dirty="0">
              <a:solidFill>
                <a:srgbClr val="C00000"/>
              </a:solidFill>
              <a:latin typeface="Courier New" panose="02070309020205020404" pitchFamily="49" charset="0"/>
            </a:endParaRPr>
          </a:p>
        </p:txBody>
      </p:sp>
    </p:spTree>
    <p:extLst>
      <p:ext uri="{BB962C8B-B14F-4D97-AF65-F5344CB8AC3E}">
        <p14:creationId xmlns:p14="http://schemas.microsoft.com/office/powerpoint/2010/main" val="3278455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45</a:t>
            </a:fld>
            <a:endParaRPr lang="en-US"/>
          </a:p>
        </p:txBody>
      </p:sp>
      <p:sp>
        <p:nvSpPr>
          <p:cNvPr id="4" name="Title 3"/>
          <p:cNvSpPr>
            <a:spLocks noGrp="1"/>
          </p:cNvSpPr>
          <p:nvPr>
            <p:ph type="title"/>
          </p:nvPr>
        </p:nvSpPr>
        <p:spPr>
          <a:xfrm>
            <a:off x="1219200" y="114115"/>
            <a:ext cx="10134600" cy="716327"/>
          </a:xfrm>
        </p:spPr>
        <p:txBody>
          <a:bodyPr/>
          <a:lstStyle/>
          <a:p>
            <a:r>
              <a:rPr lang="en-US" dirty="0"/>
              <a:t>Date Calculations</a:t>
            </a:r>
          </a:p>
        </p:txBody>
      </p:sp>
      <p:sp>
        <p:nvSpPr>
          <p:cNvPr id="5" name="Content Placeholder 4"/>
          <p:cNvSpPr>
            <a:spLocks noGrp="1"/>
          </p:cNvSpPr>
          <p:nvPr>
            <p:ph idx="1"/>
          </p:nvPr>
        </p:nvSpPr>
        <p:spPr>
          <a:xfrm>
            <a:off x="636494" y="830442"/>
            <a:ext cx="11152094" cy="5816543"/>
          </a:xfrm>
        </p:spPr>
        <p:txBody>
          <a:bodyPr>
            <a:noAutofit/>
          </a:bodyPr>
          <a:lstStyle/>
          <a:p>
            <a:pPr marL="0" indent="0">
              <a:buNone/>
            </a:pPr>
            <a:r>
              <a:rPr lang="en-US" sz="2400" dirty="0">
                <a:solidFill>
                  <a:srgbClr val="00B050"/>
                </a:solidFill>
              </a:rPr>
              <a:t>mysql&gt;</a:t>
            </a:r>
            <a:r>
              <a:rPr lang="en-US" sz="2400" dirty="0"/>
              <a:t> </a:t>
            </a:r>
            <a:r>
              <a:rPr lang="en-US" sz="2400" dirty="0">
                <a:solidFill>
                  <a:srgbClr val="C00000"/>
                </a:solidFill>
              </a:rPr>
              <a:t>SELECT name, birth, CURDATE(), TIMESTAMPDIFF(YEAR, birth, CURDATE()) AS age FROM pet;</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birth      | CURDATE()  | age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Fluffy   | 1993-02-04 | 2019-09-01 |   26 |</a:t>
            </a:r>
          </a:p>
          <a:p>
            <a:pPr marL="0" indent="0">
              <a:spcBef>
                <a:spcPts val="0"/>
              </a:spcBef>
              <a:buNone/>
            </a:pPr>
            <a:r>
              <a:rPr lang="en-US" sz="2400" b="1" dirty="0">
                <a:solidFill>
                  <a:srgbClr val="00B050"/>
                </a:solidFill>
                <a:latin typeface="Courier New" panose="02070309020205020404" pitchFamily="49" charset="0"/>
              </a:rPr>
              <a:t>| Claws    | 1994-03-17 | 2019-09-01 |   25 |</a:t>
            </a:r>
          </a:p>
          <a:p>
            <a:pPr marL="0" indent="0">
              <a:spcBef>
                <a:spcPts val="0"/>
              </a:spcBef>
              <a:buNone/>
            </a:pPr>
            <a:r>
              <a:rPr lang="en-US" sz="2400" b="1" dirty="0">
                <a:solidFill>
                  <a:srgbClr val="00B050"/>
                </a:solidFill>
                <a:latin typeface="Courier New" panose="02070309020205020404" pitchFamily="49" charset="0"/>
              </a:rPr>
              <a:t>| Buffy    | 1989-05-13 | 2019-09-01 |   30 |</a:t>
            </a:r>
          </a:p>
          <a:p>
            <a:pPr marL="0" indent="0">
              <a:spcBef>
                <a:spcPts val="0"/>
              </a:spcBef>
              <a:buNone/>
            </a:pPr>
            <a:r>
              <a:rPr lang="en-US" sz="2400" b="1" dirty="0">
                <a:solidFill>
                  <a:srgbClr val="00B050"/>
                </a:solidFill>
                <a:latin typeface="Courier New" panose="02070309020205020404" pitchFamily="49" charset="0"/>
              </a:rPr>
              <a:t>| Fang     | 1990-08-27 | 2019-09-01 |   29 |</a:t>
            </a:r>
          </a:p>
          <a:p>
            <a:pPr marL="0" indent="0">
              <a:spcBef>
                <a:spcPts val="0"/>
              </a:spcBef>
              <a:buNone/>
            </a:pPr>
            <a:r>
              <a:rPr lang="en-US" sz="2400" b="1" dirty="0">
                <a:solidFill>
                  <a:srgbClr val="00B050"/>
                </a:solidFill>
                <a:latin typeface="Courier New" panose="02070309020205020404" pitchFamily="49" charset="0"/>
              </a:rPr>
              <a:t>| Bowser   | 1979-08-31 | 2019-09-01 |   40 |</a:t>
            </a:r>
          </a:p>
          <a:p>
            <a:pPr marL="0" indent="0">
              <a:spcBef>
                <a:spcPts val="0"/>
              </a:spcBef>
              <a:buNone/>
            </a:pPr>
            <a:r>
              <a:rPr lang="en-US" sz="2400" b="1" dirty="0">
                <a:solidFill>
                  <a:srgbClr val="00B050"/>
                </a:solidFill>
                <a:latin typeface="Courier New" panose="02070309020205020404" pitchFamily="49" charset="0"/>
              </a:rPr>
              <a:t>| Chirpy   | 1998-09-11 | 2019-09-01 |   20 |</a:t>
            </a:r>
          </a:p>
          <a:p>
            <a:pPr marL="0" indent="0">
              <a:spcBef>
                <a:spcPts val="0"/>
              </a:spcBef>
              <a:buNone/>
            </a:pPr>
            <a:r>
              <a:rPr lang="en-US" sz="2400" b="1" dirty="0">
                <a:solidFill>
                  <a:srgbClr val="00B050"/>
                </a:solidFill>
                <a:latin typeface="Courier New" panose="02070309020205020404" pitchFamily="49" charset="0"/>
              </a:rPr>
              <a:t>| Whistler | 1997-12-09 | 2019-09-01 |   21 |</a:t>
            </a:r>
          </a:p>
          <a:p>
            <a:pPr marL="0" indent="0">
              <a:spcBef>
                <a:spcPts val="0"/>
              </a:spcBef>
              <a:buNone/>
            </a:pPr>
            <a:r>
              <a:rPr lang="en-US" sz="2400" b="1" dirty="0">
                <a:solidFill>
                  <a:srgbClr val="00B050"/>
                </a:solidFill>
                <a:latin typeface="Courier New" panose="02070309020205020404" pitchFamily="49" charset="0"/>
              </a:rPr>
              <a:t>| Slim     | 1996-04-29 | 2019-09-01 |   23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dirty="0"/>
              <a:t>To determine how many years old each of your pets is, use the TIMESTAMPDIFF() function. Its arguments are the unit in which you want the result expressed, and the two dates for which to take the difference.</a:t>
            </a:r>
          </a:p>
        </p:txBody>
      </p:sp>
    </p:spTree>
    <p:extLst>
      <p:ext uri="{BB962C8B-B14F-4D97-AF65-F5344CB8AC3E}">
        <p14:creationId xmlns:p14="http://schemas.microsoft.com/office/powerpoint/2010/main" val="605580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46</a:t>
            </a:fld>
            <a:endParaRPr lang="en-US"/>
          </a:p>
        </p:txBody>
      </p:sp>
      <p:sp>
        <p:nvSpPr>
          <p:cNvPr id="5" name="Content Placeholder 4"/>
          <p:cNvSpPr>
            <a:spLocks noGrp="1"/>
          </p:cNvSpPr>
          <p:nvPr>
            <p:ph idx="1"/>
          </p:nvPr>
        </p:nvSpPr>
        <p:spPr>
          <a:xfrm>
            <a:off x="519953" y="493059"/>
            <a:ext cx="10833847" cy="5683904"/>
          </a:xfrm>
        </p:spPr>
        <p:txBody>
          <a:bodyPr>
            <a:noAutofit/>
          </a:bodyPr>
          <a:lstStyle/>
          <a:p>
            <a:r>
              <a:rPr lang="en-US" sz="2400" dirty="0"/>
              <a:t>To sort the output by age:</a:t>
            </a:r>
          </a:p>
          <a:p>
            <a:pPr marL="0" indent="0">
              <a:buNone/>
            </a:pPr>
            <a:r>
              <a:rPr lang="en-US" sz="2400" dirty="0">
                <a:solidFill>
                  <a:srgbClr val="00B050"/>
                </a:solidFill>
              </a:rPr>
              <a:t>mysql&gt;</a:t>
            </a:r>
            <a:r>
              <a:rPr lang="en-US" sz="2400" dirty="0"/>
              <a:t> </a:t>
            </a:r>
            <a:r>
              <a:rPr lang="en-US" sz="2400" dirty="0">
                <a:solidFill>
                  <a:srgbClr val="C00000"/>
                </a:solidFill>
              </a:rPr>
              <a:t>SELECT name, birth, CURDATE(), TIMESTAMPDIFF(YEAR, birth, CURDATE()) AS age FROM pet ORDER BY age;</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birth      | CURDATE()  | age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Chirpy   | 1998-09-11 | 2019-09-01 |   20 |</a:t>
            </a:r>
          </a:p>
          <a:p>
            <a:pPr marL="0" indent="0">
              <a:spcBef>
                <a:spcPts val="300"/>
              </a:spcBef>
              <a:buNone/>
            </a:pPr>
            <a:r>
              <a:rPr lang="en-US" sz="2400" b="1" dirty="0">
                <a:solidFill>
                  <a:srgbClr val="00B050"/>
                </a:solidFill>
                <a:latin typeface="Courier New" panose="02070309020205020404" pitchFamily="49" charset="0"/>
              </a:rPr>
              <a:t>| Whistler | 1997-12-09 | 2019-09-01 |   21 |</a:t>
            </a:r>
          </a:p>
          <a:p>
            <a:pPr marL="0" indent="0">
              <a:spcBef>
                <a:spcPts val="300"/>
              </a:spcBef>
              <a:buNone/>
            </a:pPr>
            <a:r>
              <a:rPr lang="en-US" sz="2400" b="1" dirty="0">
                <a:solidFill>
                  <a:srgbClr val="00B050"/>
                </a:solidFill>
                <a:latin typeface="Courier New" panose="02070309020205020404" pitchFamily="49" charset="0"/>
              </a:rPr>
              <a:t>| Slim     | 1996-04-29 | 2019-09-01 |   23 |</a:t>
            </a:r>
          </a:p>
          <a:p>
            <a:pPr marL="0" indent="0">
              <a:spcBef>
                <a:spcPts val="300"/>
              </a:spcBef>
              <a:buNone/>
            </a:pPr>
            <a:r>
              <a:rPr lang="en-US" sz="2400" b="1" dirty="0">
                <a:solidFill>
                  <a:srgbClr val="00B050"/>
                </a:solidFill>
                <a:latin typeface="Courier New" panose="02070309020205020404" pitchFamily="49" charset="0"/>
              </a:rPr>
              <a:t>| Claws    | 1994-03-17 | 2019-09-01 |   25 |</a:t>
            </a:r>
          </a:p>
          <a:p>
            <a:pPr marL="0" indent="0">
              <a:spcBef>
                <a:spcPts val="300"/>
              </a:spcBef>
              <a:buNone/>
            </a:pPr>
            <a:r>
              <a:rPr lang="en-US" sz="2400" b="1" dirty="0">
                <a:solidFill>
                  <a:srgbClr val="00B050"/>
                </a:solidFill>
                <a:latin typeface="Courier New" panose="02070309020205020404" pitchFamily="49" charset="0"/>
              </a:rPr>
              <a:t>| Fluffy   | 1993-02-04 | 2019-09-01 |   26 |</a:t>
            </a:r>
          </a:p>
          <a:p>
            <a:pPr marL="0" indent="0">
              <a:spcBef>
                <a:spcPts val="300"/>
              </a:spcBef>
              <a:buNone/>
            </a:pPr>
            <a:r>
              <a:rPr lang="en-US" sz="2400" b="1" dirty="0">
                <a:solidFill>
                  <a:srgbClr val="00B050"/>
                </a:solidFill>
                <a:latin typeface="Courier New" panose="02070309020205020404" pitchFamily="49" charset="0"/>
              </a:rPr>
              <a:t>| Fang     | 1990-08-27 | 2019-09-01 |   29 |</a:t>
            </a:r>
          </a:p>
          <a:p>
            <a:pPr marL="0" indent="0">
              <a:spcBef>
                <a:spcPts val="300"/>
              </a:spcBef>
              <a:buNone/>
            </a:pPr>
            <a:r>
              <a:rPr lang="en-US" sz="2400" b="1" dirty="0">
                <a:solidFill>
                  <a:srgbClr val="00B050"/>
                </a:solidFill>
                <a:latin typeface="Courier New" panose="02070309020205020404" pitchFamily="49" charset="0"/>
              </a:rPr>
              <a:t>| Buffy    | 1989-05-13 | 2019-09-01 |   30 |</a:t>
            </a:r>
          </a:p>
          <a:p>
            <a:pPr marL="0" indent="0">
              <a:spcBef>
                <a:spcPts val="300"/>
              </a:spcBef>
              <a:buNone/>
            </a:pPr>
            <a:r>
              <a:rPr lang="en-US" sz="2400" b="1" dirty="0">
                <a:solidFill>
                  <a:srgbClr val="00B050"/>
                </a:solidFill>
                <a:latin typeface="Courier New" panose="02070309020205020404" pitchFamily="49" charset="0"/>
              </a:rPr>
              <a:t>| Bowser   | 1979-08-31 | 2019-09-01 |   40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694087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47</a:t>
            </a:fld>
            <a:endParaRPr lang="en-US"/>
          </a:p>
        </p:txBody>
      </p:sp>
      <p:sp>
        <p:nvSpPr>
          <p:cNvPr id="5" name="Content Placeholder 4"/>
          <p:cNvSpPr>
            <a:spLocks noGrp="1"/>
          </p:cNvSpPr>
          <p:nvPr>
            <p:ph idx="1"/>
          </p:nvPr>
        </p:nvSpPr>
        <p:spPr>
          <a:xfrm>
            <a:off x="1219200" y="699247"/>
            <a:ext cx="10134600" cy="5477716"/>
          </a:xfrm>
        </p:spPr>
        <p:txBody>
          <a:bodyPr>
            <a:normAutofit/>
          </a:bodyPr>
          <a:lstStyle/>
          <a:p>
            <a:pPr marL="0" indent="0">
              <a:buNone/>
            </a:pPr>
            <a:r>
              <a:rPr lang="en-US" sz="2400" dirty="0"/>
              <a:t>To determine age at death for animals that have died. You determine which animals these are by checking whether the death value is NULL. Then, for those with non-NULL values, compute the difference between the death and birth values:</a:t>
            </a:r>
          </a:p>
          <a:p>
            <a:pPr marL="0" indent="0">
              <a:spcBef>
                <a:spcPts val="1800"/>
              </a:spcBef>
              <a:buNone/>
            </a:pPr>
            <a:r>
              <a:rPr lang="en-US" sz="2400" dirty="0">
                <a:solidFill>
                  <a:srgbClr val="00B050"/>
                </a:solidFill>
              </a:rPr>
              <a:t>mysql&gt; </a:t>
            </a:r>
            <a:r>
              <a:rPr lang="en-US" sz="2400" dirty="0">
                <a:solidFill>
                  <a:srgbClr val="C00000"/>
                </a:solidFill>
              </a:rPr>
              <a:t>SELECT name, birth, death,</a:t>
            </a:r>
          </a:p>
          <a:p>
            <a:pPr marL="0" indent="0">
              <a:buNone/>
            </a:pPr>
            <a:r>
              <a:rPr lang="en-US" sz="2400" dirty="0">
                <a:solidFill>
                  <a:srgbClr val="C00000"/>
                </a:solidFill>
              </a:rPr>
              <a:t>       TIMESTAMPDIFF(YEAR, birth, death) AS age</a:t>
            </a:r>
          </a:p>
          <a:p>
            <a:pPr marL="0" indent="0">
              <a:spcAft>
                <a:spcPts val="1800"/>
              </a:spcAft>
              <a:buNone/>
            </a:pPr>
            <a:r>
              <a:rPr lang="en-US" sz="2400" dirty="0">
                <a:solidFill>
                  <a:srgbClr val="C00000"/>
                </a:solidFill>
              </a:rPr>
              <a:t>       FROM pet WHERE death IS NOT NULL ORDER BY age;</a:t>
            </a:r>
          </a:p>
          <a:p>
            <a:pPr marL="0" indent="0">
              <a:buNone/>
            </a:pPr>
            <a:r>
              <a:rPr lang="en-US" sz="2400" b="1" dirty="0">
                <a:solidFill>
                  <a:srgbClr val="00B050"/>
                </a:solidFill>
                <a:latin typeface="Courier New" panose="02070309020205020404" pitchFamily="49" charset="0"/>
              </a:rPr>
              <a:t>+--------+------------+------------+------+</a:t>
            </a:r>
          </a:p>
          <a:p>
            <a:pPr marL="0" indent="0">
              <a:buNone/>
            </a:pPr>
            <a:r>
              <a:rPr lang="en-US" sz="2400" b="1" dirty="0">
                <a:solidFill>
                  <a:srgbClr val="00B050"/>
                </a:solidFill>
                <a:latin typeface="Courier New" panose="02070309020205020404" pitchFamily="49" charset="0"/>
              </a:rPr>
              <a:t>| name   | birth      | death      | age  |</a:t>
            </a:r>
          </a:p>
          <a:p>
            <a:pPr marL="0" indent="0">
              <a:buNone/>
            </a:pPr>
            <a:r>
              <a:rPr lang="en-US" sz="2400" b="1" dirty="0">
                <a:solidFill>
                  <a:srgbClr val="00B050"/>
                </a:solidFill>
                <a:latin typeface="Courier New" panose="02070309020205020404" pitchFamily="49" charset="0"/>
              </a:rPr>
              <a:t>+--------+------------+------------+------+</a:t>
            </a:r>
          </a:p>
          <a:p>
            <a:pPr marL="0" indent="0">
              <a:buNone/>
            </a:pPr>
            <a:r>
              <a:rPr lang="en-US" sz="2400" b="1" dirty="0">
                <a:solidFill>
                  <a:srgbClr val="00B050"/>
                </a:solidFill>
                <a:latin typeface="Courier New" panose="02070309020205020404" pitchFamily="49" charset="0"/>
              </a:rPr>
              <a:t>| Bowser | 1979-08-31 | 1995-07-29 |   15 |</a:t>
            </a:r>
          </a:p>
          <a:p>
            <a:pPr marL="0" indent="0">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4192135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48</a:t>
            </a:fld>
            <a:endParaRPr lang="en-US"/>
          </a:p>
        </p:txBody>
      </p:sp>
      <p:sp>
        <p:nvSpPr>
          <p:cNvPr id="5" name="Content Placeholder 4"/>
          <p:cNvSpPr>
            <a:spLocks noGrp="1"/>
          </p:cNvSpPr>
          <p:nvPr>
            <p:ph idx="1"/>
          </p:nvPr>
        </p:nvSpPr>
        <p:spPr>
          <a:xfrm>
            <a:off x="1219200" y="528918"/>
            <a:ext cx="10134600" cy="5648045"/>
          </a:xfrm>
        </p:spPr>
        <p:txBody>
          <a:bodyPr>
            <a:noAutofit/>
          </a:bodyPr>
          <a:lstStyle/>
          <a:p>
            <a:pPr marL="0" indent="0">
              <a:spcAft>
                <a:spcPts val="1800"/>
              </a:spcAft>
              <a:buNone/>
            </a:pPr>
            <a:r>
              <a:rPr lang="en-US" sz="2400" dirty="0"/>
              <a:t>The MONTH() function:</a:t>
            </a:r>
          </a:p>
          <a:p>
            <a:pPr marL="0" indent="0">
              <a:spcBef>
                <a:spcPts val="0"/>
              </a:spcBef>
              <a:spcAft>
                <a:spcPts val="1800"/>
              </a:spcAft>
              <a:buNone/>
            </a:pPr>
            <a:r>
              <a:rPr lang="en-US" sz="2400" dirty="0">
                <a:solidFill>
                  <a:srgbClr val="00B050"/>
                </a:solidFill>
              </a:rPr>
              <a:t>mysql&gt; </a:t>
            </a:r>
            <a:r>
              <a:rPr lang="en-US" sz="2400" dirty="0">
                <a:solidFill>
                  <a:srgbClr val="C00000"/>
                </a:solidFill>
              </a:rPr>
              <a:t>SELECT name, birth, MONTH(birth) FROM pet;</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birth      | MONTH(birth)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Fluffy   | 1993-02-04 |            2 |</a:t>
            </a:r>
          </a:p>
          <a:p>
            <a:pPr marL="0" indent="0">
              <a:spcBef>
                <a:spcPts val="300"/>
              </a:spcBef>
              <a:buNone/>
            </a:pPr>
            <a:r>
              <a:rPr lang="en-US" sz="2400" b="1" dirty="0">
                <a:solidFill>
                  <a:srgbClr val="00B050"/>
                </a:solidFill>
                <a:latin typeface="Courier New" panose="02070309020205020404" pitchFamily="49" charset="0"/>
              </a:rPr>
              <a:t>| Claws    | 1994-03-17 |            3 |</a:t>
            </a:r>
          </a:p>
          <a:p>
            <a:pPr marL="0" indent="0">
              <a:spcBef>
                <a:spcPts val="300"/>
              </a:spcBef>
              <a:buNone/>
            </a:pPr>
            <a:r>
              <a:rPr lang="en-US" sz="2400" b="1" dirty="0">
                <a:solidFill>
                  <a:srgbClr val="00B050"/>
                </a:solidFill>
                <a:latin typeface="Courier New" panose="02070309020205020404" pitchFamily="49" charset="0"/>
              </a:rPr>
              <a:t>| Buffy    | 1989-05-13 |            5 |</a:t>
            </a:r>
          </a:p>
          <a:p>
            <a:pPr marL="0" indent="0">
              <a:spcBef>
                <a:spcPts val="300"/>
              </a:spcBef>
              <a:buNone/>
            </a:pPr>
            <a:r>
              <a:rPr lang="en-US" sz="2400" b="1" dirty="0">
                <a:solidFill>
                  <a:srgbClr val="00B050"/>
                </a:solidFill>
                <a:latin typeface="Courier New" panose="02070309020205020404" pitchFamily="49" charset="0"/>
              </a:rPr>
              <a:t>| Fang     | 1990-08-27 |            8 |</a:t>
            </a:r>
          </a:p>
          <a:p>
            <a:pPr marL="0" indent="0">
              <a:spcBef>
                <a:spcPts val="300"/>
              </a:spcBef>
              <a:buNone/>
            </a:pPr>
            <a:r>
              <a:rPr lang="en-US" sz="2400" b="1" dirty="0">
                <a:solidFill>
                  <a:srgbClr val="00B050"/>
                </a:solidFill>
                <a:latin typeface="Courier New" panose="02070309020205020404" pitchFamily="49" charset="0"/>
              </a:rPr>
              <a:t>| Bowser   | 1979-08-31 |            8 |</a:t>
            </a:r>
          </a:p>
          <a:p>
            <a:pPr marL="0" indent="0">
              <a:spcBef>
                <a:spcPts val="300"/>
              </a:spcBef>
              <a:buNone/>
            </a:pPr>
            <a:r>
              <a:rPr lang="en-US" sz="2400" b="1" dirty="0">
                <a:solidFill>
                  <a:srgbClr val="00B050"/>
                </a:solidFill>
                <a:latin typeface="Courier New" panose="02070309020205020404" pitchFamily="49" charset="0"/>
              </a:rPr>
              <a:t>| Chirpy   | 1998-09-11 |            9 |</a:t>
            </a:r>
          </a:p>
          <a:p>
            <a:pPr marL="0" indent="0">
              <a:spcBef>
                <a:spcPts val="300"/>
              </a:spcBef>
              <a:buNone/>
            </a:pPr>
            <a:r>
              <a:rPr lang="en-US" sz="2400" b="1" dirty="0">
                <a:solidFill>
                  <a:srgbClr val="00B050"/>
                </a:solidFill>
                <a:latin typeface="Courier New" panose="02070309020205020404" pitchFamily="49" charset="0"/>
              </a:rPr>
              <a:t>| Whistler | 1997-12-09 |           12 |</a:t>
            </a:r>
          </a:p>
          <a:p>
            <a:pPr marL="0" indent="0">
              <a:spcBef>
                <a:spcPts val="300"/>
              </a:spcBef>
              <a:buNone/>
            </a:pPr>
            <a:r>
              <a:rPr lang="en-US" sz="2400" b="1" dirty="0">
                <a:solidFill>
                  <a:srgbClr val="00B050"/>
                </a:solidFill>
                <a:latin typeface="Courier New" panose="02070309020205020404" pitchFamily="49" charset="0"/>
              </a:rPr>
              <a:t>| Slim     | 1996-04-29 |            4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3538186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49</a:t>
            </a:fld>
            <a:endParaRPr lang="en-US"/>
          </a:p>
        </p:txBody>
      </p:sp>
      <p:sp>
        <p:nvSpPr>
          <p:cNvPr id="5" name="Content Placeholder 4"/>
          <p:cNvSpPr>
            <a:spLocks noGrp="1"/>
          </p:cNvSpPr>
          <p:nvPr>
            <p:ph idx="1"/>
          </p:nvPr>
        </p:nvSpPr>
        <p:spPr>
          <a:xfrm>
            <a:off x="735106" y="852255"/>
            <a:ext cx="10618694" cy="5324707"/>
          </a:xfrm>
        </p:spPr>
        <p:txBody>
          <a:bodyPr>
            <a:normAutofit/>
          </a:bodyPr>
          <a:lstStyle/>
          <a:p>
            <a:r>
              <a:rPr lang="en-US" sz="2400" dirty="0"/>
              <a:t>Finding animals with birthdays in the upcoming month:</a:t>
            </a:r>
          </a:p>
          <a:p>
            <a:pPr marL="0" indent="0">
              <a:spcAft>
                <a:spcPts val="1800"/>
              </a:spcAft>
              <a:buNone/>
            </a:pPr>
            <a:r>
              <a:rPr lang="en-US" sz="2400" dirty="0">
                <a:solidFill>
                  <a:srgbClr val="00B050"/>
                </a:solidFill>
              </a:rPr>
              <a:t>mysql&gt;</a:t>
            </a:r>
            <a:r>
              <a:rPr lang="en-US" sz="2400" dirty="0"/>
              <a:t> </a:t>
            </a:r>
            <a:r>
              <a:rPr lang="en-US" sz="2400" dirty="0">
                <a:solidFill>
                  <a:srgbClr val="C00000"/>
                </a:solidFill>
              </a:rPr>
              <a:t>SELECT name, birth FROM pet WHERE MONTH(birth) = 5;</a:t>
            </a:r>
          </a:p>
          <a:p>
            <a:pPr marL="0" indent="0">
              <a:buNone/>
            </a:pPr>
            <a:r>
              <a:rPr lang="en-US" sz="2400" b="1" dirty="0">
                <a:solidFill>
                  <a:srgbClr val="00B050"/>
                </a:solidFill>
                <a:latin typeface="Courier New" panose="02070309020205020404" pitchFamily="49" charset="0"/>
              </a:rPr>
              <a:t>+-------+------------+</a:t>
            </a:r>
          </a:p>
          <a:p>
            <a:pPr marL="0" indent="0">
              <a:buNone/>
            </a:pPr>
            <a:r>
              <a:rPr lang="en-US" sz="2400" b="1" dirty="0">
                <a:solidFill>
                  <a:srgbClr val="00B050"/>
                </a:solidFill>
                <a:latin typeface="Courier New" panose="02070309020205020404" pitchFamily="49" charset="0"/>
              </a:rPr>
              <a:t>| name  | birth      |</a:t>
            </a:r>
          </a:p>
          <a:p>
            <a:pPr marL="0" indent="0">
              <a:buNone/>
            </a:pPr>
            <a:r>
              <a:rPr lang="en-US" sz="2400" b="1" dirty="0">
                <a:solidFill>
                  <a:srgbClr val="00B050"/>
                </a:solidFill>
                <a:latin typeface="Courier New" panose="02070309020205020404" pitchFamily="49" charset="0"/>
              </a:rPr>
              <a:t>+-------+------------+</a:t>
            </a:r>
          </a:p>
          <a:p>
            <a:pPr marL="0" indent="0">
              <a:buNone/>
            </a:pPr>
            <a:r>
              <a:rPr lang="en-US" sz="2400" b="1" dirty="0">
                <a:solidFill>
                  <a:srgbClr val="00B050"/>
                </a:solidFill>
                <a:latin typeface="Courier New" panose="02070309020205020404" pitchFamily="49" charset="0"/>
              </a:rPr>
              <a:t>| Buffy | 1989-05-13 |</a:t>
            </a:r>
          </a:p>
          <a:p>
            <a:pPr marL="0" indent="0">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136712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Uninstalling MySQL</a:t>
            </a:r>
          </a:p>
        </p:txBody>
      </p:sp>
      <p:sp>
        <p:nvSpPr>
          <p:cNvPr id="3" name="Content Placeholder 2"/>
          <p:cNvSpPr>
            <a:spLocks noGrp="1"/>
          </p:cNvSpPr>
          <p:nvPr>
            <p:ph idx="1"/>
          </p:nvPr>
        </p:nvSpPr>
        <p:spPr>
          <a:xfrm>
            <a:off x="838200" y="1825625"/>
            <a:ext cx="10291120" cy="4351338"/>
          </a:xfrm>
        </p:spPr>
        <p:txBody>
          <a:bodyPr>
            <a:normAutofit/>
          </a:bodyPr>
          <a:lstStyle/>
          <a:p>
            <a:r>
              <a:rPr lang="en-US" sz="2400" dirty="0"/>
              <a:t>Be sure to back up databases, if needed.</a:t>
            </a:r>
          </a:p>
          <a:p>
            <a:r>
              <a:rPr lang="en-US" sz="2400" dirty="0"/>
              <a:t>To uninstall MySQL:</a:t>
            </a:r>
          </a:p>
          <a:p>
            <a:pPr marL="0" indent="0">
              <a:buNone/>
            </a:pPr>
            <a:r>
              <a:rPr lang="en-US" sz="2400" dirty="0"/>
              <a:t>	</a:t>
            </a:r>
            <a:r>
              <a:rPr lang="en-US" sz="2400" dirty="0">
                <a:solidFill>
                  <a:srgbClr val="00B050"/>
                </a:solidFill>
              </a:rPr>
              <a:t>$</a:t>
            </a:r>
            <a:r>
              <a:rPr lang="en-US" sz="2400" dirty="0"/>
              <a:t> </a:t>
            </a:r>
            <a:r>
              <a:rPr lang="en-US" sz="2400" dirty="0">
                <a:solidFill>
                  <a:srgbClr val="C00000"/>
                </a:solidFill>
              </a:rPr>
              <a:t>sudo apt purge mysql*</a:t>
            </a:r>
          </a:p>
          <a:p>
            <a:r>
              <a:rPr lang="en-US" sz="2400" dirty="0"/>
              <a:t>To clean up dependencies:</a:t>
            </a:r>
          </a:p>
          <a:p>
            <a:pPr marL="0" indent="0">
              <a:buNone/>
            </a:pPr>
            <a:r>
              <a:rPr lang="en-US" sz="2400" dirty="0"/>
              <a:t>	</a:t>
            </a:r>
            <a:r>
              <a:rPr lang="en-US" sz="2400" dirty="0">
                <a:solidFill>
                  <a:srgbClr val="00B050"/>
                </a:solidFill>
              </a:rPr>
              <a:t>$</a:t>
            </a:r>
            <a:r>
              <a:rPr lang="en-US" sz="2400" dirty="0"/>
              <a:t> </a:t>
            </a:r>
            <a:r>
              <a:rPr lang="en-US" sz="2400" dirty="0">
                <a:solidFill>
                  <a:srgbClr val="C00000"/>
                </a:solidFill>
              </a:rPr>
              <a:t>sudo apt autoremove</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E10DA142-0A5E-4B96-B4C1-3D667E2BB74E}" type="slidenum">
              <a:rPr lang="en-US" smtClean="0"/>
              <a:t>5</a:t>
            </a:fld>
            <a:endParaRPr lang="en-US"/>
          </a:p>
        </p:txBody>
      </p:sp>
    </p:spTree>
    <p:extLst>
      <p:ext uri="{BB962C8B-B14F-4D97-AF65-F5344CB8AC3E}">
        <p14:creationId xmlns:p14="http://schemas.microsoft.com/office/powerpoint/2010/main" val="3387381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50</a:t>
            </a:fld>
            <a:endParaRPr lang="en-US"/>
          </a:p>
        </p:txBody>
      </p:sp>
      <p:sp>
        <p:nvSpPr>
          <p:cNvPr id="4" name="Title 3"/>
          <p:cNvSpPr>
            <a:spLocks noGrp="1"/>
          </p:cNvSpPr>
          <p:nvPr>
            <p:ph type="title"/>
          </p:nvPr>
        </p:nvSpPr>
        <p:spPr>
          <a:xfrm>
            <a:off x="1219200" y="365127"/>
            <a:ext cx="10134600" cy="576167"/>
          </a:xfrm>
        </p:spPr>
        <p:txBody>
          <a:bodyPr>
            <a:normAutofit fontScale="90000"/>
          </a:bodyPr>
          <a:lstStyle/>
          <a:p>
            <a:r>
              <a:rPr lang="en-US" dirty="0"/>
              <a:t>Pattern Matching</a:t>
            </a:r>
          </a:p>
        </p:txBody>
      </p:sp>
      <p:sp>
        <p:nvSpPr>
          <p:cNvPr id="5" name="Content Placeholder 4"/>
          <p:cNvSpPr>
            <a:spLocks noGrp="1"/>
          </p:cNvSpPr>
          <p:nvPr>
            <p:ph idx="1"/>
          </p:nvPr>
        </p:nvSpPr>
        <p:spPr>
          <a:xfrm>
            <a:off x="612559" y="1021976"/>
            <a:ext cx="11203620" cy="5486400"/>
          </a:xfrm>
        </p:spPr>
        <p:txBody>
          <a:bodyPr>
            <a:normAutofit fontScale="92500" lnSpcReduction="10000"/>
          </a:bodyPr>
          <a:lstStyle/>
          <a:p>
            <a:r>
              <a:rPr lang="en-US" sz="2400" dirty="0"/>
              <a:t>To find names beginning with b:</a:t>
            </a:r>
          </a:p>
          <a:p>
            <a:pPr marL="0" indent="0">
              <a:buNone/>
            </a:pPr>
            <a:r>
              <a:rPr lang="en-US" sz="2400" dirty="0">
                <a:solidFill>
                  <a:srgbClr val="00B050"/>
                </a:solidFill>
              </a:rPr>
              <a:t>mysql&gt;</a:t>
            </a:r>
            <a:r>
              <a:rPr lang="en-US" sz="2400" dirty="0"/>
              <a:t> </a:t>
            </a:r>
            <a:r>
              <a:rPr lang="en-US" sz="2400" dirty="0">
                <a:solidFill>
                  <a:srgbClr val="C00000"/>
                </a:solidFill>
              </a:rPr>
              <a:t>SELECT * FROM pet WHERE name LIKE 'b%';</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Buffy  | Harold | dog     | f    | 1989-05-13 | NULL       |</a:t>
            </a:r>
          </a:p>
          <a:p>
            <a:pPr marL="0" indent="0">
              <a:spcBef>
                <a:spcPts val="300"/>
              </a:spcBef>
              <a:buNone/>
            </a:pPr>
            <a:r>
              <a:rPr lang="en-US" sz="2400" b="1" dirty="0">
                <a:solidFill>
                  <a:srgbClr val="00B050"/>
                </a:solidFill>
                <a:latin typeface="Courier New" panose="02070309020205020404" pitchFamily="49" charset="0"/>
              </a:rPr>
              <a:t>| Bowser | Diane  | dog     | m    | 1979-08-31 | 1995-07-29 |</a:t>
            </a:r>
          </a:p>
          <a:p>
            <a:pPr marL="0" indent="0">
              <a:spcBef>
                <a:spcPts val="300"/>
              </a:spcBef>
              <a:buNone/>
            </a:pPr>
            <a:r>
              <a:rPr lang="en-US" sz="2400" b="1" dirty="0">
                <a:solidFill>
                  <a:srgbClr val="00B050"/>
                </a:solidFill>
                <a:latin typeface="Courier New" panose="02070309020205020404" pitchFamily="49" charset="0"/>
              </a:rPr>
              <a:t>+--------+--------+---------+------+------------+------------+</a:t>
            </a:r>
          </a:p>
          <a:p>
            <a:pPr>
              <a:spcBef>
                <a:spcPts val="1800"/>
              </a:spcBef>
            </a:pPr>
            <a:r>
              <a:rPr lang="en-US" sz="2400" dirty="0"/>
              <a:t>To find names ending with fy:</a:t>
            </a:r>
          </a:p>
          <a:p>
            <a:pPr marL="0" indent="0">
              <a:spcBef>
                <a:spcPts val="0"/>
              </a:spcBef>
              <a:spcAft>
                <a:spcPts val="1200"/>
              </a:spcAft>
              <a:buNone/>
            </a:pPr>
            <a:r>
              <a:rPr lang="en-US" sz="2400" dirty="0">
                <a:solidFill>
                  <a:srgbClr val="00B050"/>
                </a:solidFill>
              </a:rPr>
              <a:t>mysql&gt; </a:t>
            </a:r>
            <a:r>
              <a:rPr lang="en-US" sz="2400" dirty="0">
                <a:solidFill>
                  <a:srgbClr val="C00000"/>
                </a:solidFill>
              </a:rPr>
              <a:t>SELECT * FROM pet WHERE name LIKE '%fy';</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Fluffy | Harold | cat     | f    | 1993-02-04 | NULL  |</a:t>
            </a:r>
          </a:p>
          <a:p>
            <a:pPr marL="0" indent="0">
              <a:spcBef>
                <a:spcPts val="300"/>
              </a:spcBef>
              <a:buNone/>
            </a:pPr>
            <a:r>
              <a:rPr lang="en-US" sz="2400" b="1" dirty="0">
                <a:solidFill>
                  <a:srgbClr val="00B050"/>
                </a:solidFill>
                <a:latin typeface="Courier New" panose="02070309020205020404" pitchFamily="49" charset="0"/>
              </a:rPr>
              <a:t>| Buffy  | Harold | dog     | f    | 1989-05-13 | NULL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2536564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51</a:t>
            </a:fld>
            <a:endParaRPr lang="en-US"/>
          </a:p>
        </p:txBody>
      </p:sp>
      <p:sp>
        <p:nvSpPr>
          <p:cNvPr id="5" name="Content Placeholder 4"/>
          <p:cNvSpPr>
            <a:spLocks noGrp="1"/>
          </p:cNvSpPr>
          <p:nvPr>
            <p:ph idx="1"/>
          </p:nvPr>
        </p:nvSpPr>
        <p:spPr>
          <a:xfrm>
            <a:off x="301841" y="206188"/>
            <a:ext cx="11683013" cy="6515289"/>
          </a:xfrm>
        </p:spPr>
        <p:txBody>
          <a:bodyPr>
            <a:normAutofit fontScale="92500"/>
          </a:bodyPr>
          <a:lstStyle/>
          <a:p>
            <a:r>
              <a:rPr lang="en-US" sz="2400" dirty="0"/>
              <a:t>To find names containing a w:</a:t>
            </a:r>
          </a:p>
          <a:p>
            <a:pPr marL="0" indent="0">
              <a:buNone/>
            </a:pPr>
            <a:r>
              <a:rPr lang="en-US" sz="2400" dirty="0">
                <a:solidFill>
                  <a:srgbClr val="00B050"/>
                </a:solidFill>
              </a:rPr>
              <a:t>mysql&gt;</a:t>
            </a:r>
            <a:r>
              <a:rPr lang="en-US" sz="2400" dirty="0"/>
              <a:t> </a:t>
            </a:r>
            <a:r>
              <a:rPr lang="en-US" sz="2400" dirty="0">
                <a:solidFill>
                  <a:srgbClr val="C00000"/>
                </a:solidFill>
              </a:rPr>
              <a:t>SELECT * FROM pet WHERE name LIKE '%w%';</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Claws    | Gwen  | cat     | m    | 1994-03-17 | NULL       |</a:t>
            </a:r>
          </a:p>
          <a:p>
            <a:pPr marL="0" indent="0">
              <a:spcBef>
                <a:spcPts val="300"/>
              </a:spcBef>
              <a:buNone/>
            </a:pPr>
            <a:r>
              <a:rPr lang="en-US" sz="2400" b="1" dirty="0">
                <a:solidFill>
                  <a:srgbClr val="00B050"/>
                </a:solidFill>
                <a:latin typeface="Courier New" panose="02070309020205020404" pitchFamily="49" charset="0"/>
              </a:rPr>
              <a:t>| Bowser   | Diane | dog     | m    | 1979-08-31 | 1995-07-29 |</a:t>
            </a:r>
          </a:p>
          <a:p>
            <a:pPr marL="0" indent="0">
              <a:spcBef>
                <a:spcPts val="300"/>
              </a:spcBef>
              <a:buNone/>
            </a:pPr>
            <a:r>
              <a:rPr lang="en-US" sz="2400" b="1" dirty="0">
                <a:solidFill>
                  <a:srgbClr val="00B050"/>
                </a:solidFill>
                <a:latin typeface="Courier New" panose="02070309020205020404" pitchFamily="49" charset="0"/>
              </a:rPr>
              <a:t>| Whistler | Gwen  | bird    | NULL | 1997-12-09 | NULL       |</a:t>
            </a:r>
          </a:p>
          <a:p>
            <a:pPr marL="0" indent="0">
              <a:spcBef>
                <a:spcPts val="300"/>
              </a:spcBef>
              <a:buNone/>
            </a:pPr>
            <a:r>
              <a:rPr lang="en-US" sz="2400" b="1" dirty="0">
                <a:solidFill>
                  <a:srgbClr val="00B050"/>
                </a:solidFill>
                <a:latin typeface="Courier New" panose="02070309020205020404" pitchFamily="49" charset="0"/>
              </a:rPr>
              <a:t>+----------+-------+---------+------+------------+------------+</a:t>
            </a:r>
          </a:p>
          <a:p>
            <a:pPr>
              <a:spcBef>
                <a:spcPts val="1800"/>
              </a:spcBef>
            </a:pPr>
            <a:r>
              <a:rPr lang="en-US" sz="2400" dirty="0"/>
              <a:t>To find names containing exactly five characters, use five instances of the _ pattern character:</a:t>
            </a:r>
            <a:endParaRPr lang="en-US" sz="2400" dirty="0">
              <a:solidFill>
                <a:srgbClr val="00B050"/>
              </a:solidFill>
            </a:endParaRPr>
          </a:p>
          <a:p>
            <a:pPr marL="0" indent="0">
              <a:lnSpc>
                <a:spcPct val="100000"/>
              </a:lnSpc>
              <a:spcBef>
                <a:spcPts val="600"/>
              </a:spcBef>
              <a:spcAft>
                <a:spcPts val="600"/>
              </a:spcAft>
              <a:buNone/>
            </a:pPr>
            <a:r>
              <a:rPr lang="en-US" sz="2400" dirty="0">
                <a:solidFill>
                  <a:srgbClr val="00B050"/>
                </a:solidFill>
              </a:rPr>
              <a:t>mysql&gt; </a:t>
            </a:r>
            <a:r>
              <a:rPr lang="en-US" sz="2400" dirty="0">
                <a:solidFill>
                  <a:srgbClr val="C00000"/>
                </a:solidFill>
              </a:rPr>
              <a:t>SELECT * FROM pet WHERE name LIKE '_____';</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Claws | Gwen   | cat     | m    | 1994-03-17 | NULL  |</a:t>
            </a:r>
          </a:p>
          <a:p>
            <a:pPr marL="0" indent="0">
              <a:spcBef>
                <a:spcPts val="300"/>
              </a:spcBef>
              <a:buNone/>
            </a:pPr>
            <a:r>
              <a:rPr lang="en-US" sz="2400" b="1" dirty="0">
                <a:solidFill>
                  <a:srgbClr val="00B050"/>
                </a:solidFill>
                <a:latin typeface="Courier New" panose="02070309020205020404" pitchFamily="49" charset="0"/>
              </a:rPr>
              <a:t>| Buffy | Harold | dog     | f    | 1989-05-13 | NULL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123592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52</a:t>
            </a:fld>
            <a:endParaRPr lang="en-US"/>
          </a:p>
        </p:txBody>
      </p:sp>
      <p:sp>
        <p:nvSpPr>
          <p:cNvPr id="5" name="Content Placeholder 4"/>
          <p:cNvSpPr>
            <a:spLocks noGrp="1"/>
          </p:cNvSpPr>
          <p:nvPr>
            <p:ph idx="1"/>
          </p:nvPr>
        </p:nvSpPr>
        <p:spPr>
          <a:xfrm>
            <a:off x="887505" y="645459"/>
            <a:ext cx="10219766" cy="5602941"/>
          </a:xfrm>
        </p:spPr>
        <p:txBody>
          <a:bodyPr>
            <a:normAutofit/>
          </a:bodyPr>
          <a:lstStyle/>
          <a:p>
            <a:pPr marL="0" indent="0">
              <a:buNone/>
            </a:pPr>
            <a:r>
              <a:rPr lang="en-US" sz="2400" dirty="0"/>
              <a:t>The following list describes some characteristics of extended regular expressions:</a:t>
            </a:r>
          </a:p>
          <a:p>
            <a:r>
              <a:rPr lang="en-US" sz="2400" dirty="0"/>
              <a:t>The character </a:t>
            </a:r>
            <a:r>
              <a:rPr lang="en-US" sz="3600" dirty="0">
                <a:solidFill>
                  <a:srgbClr val="C00000"/>
                </a:solidFill>
              </a:rPr>
              <a:t>.</a:t>
            </a:r>
            <a:r>
              <a:rPr lang="en-US" sz="2400" dirty="0">
                <a:solidFill>
                  <a:srgbClr val="C00000"/>
                </a:solidFill>
              </a:rPr>
              <a:t> </a:t>
            </a:r>
            <a:r>
              <a:rPr lang="en-US" sz="2400" dirty="0"/>
              <a:t>matches any single character.</a:t>
            </a:r>
          </a:p>
          <a:p>
            <a:r>
              <a:rPr lang="en-US" sz="2400" dirty="0"/>
              <a:t>A character class </a:t>
            </a:r>
            <a:r>
              <a:rPr lang="en-US" sz="2400" dirty="0">
                <a:solidFill>
                  <a:srgbClr val="C00000"/>
                </a:solidFill>
              </a:rPr>
              <a:t>[...]</a:t>
            </a:r>
            <a:r>
              <a:rPr lang="en-US" sz="2400" dirty="0"/>
              <a:t> matches any character within the brackets. For example, [abc] matches a, b, or c. To name a range of characters, use a dash. [a-z] matches any letter, whereas [0-9] matches any digit.</a:t>
            </a:r>
          </a:p>
          <a:p>
            <a:r>
              <a:rPr lang="en-US" sz="2400" dirty="0">
                <a:solidFill>
                  <a:srgbClr val="C00000"/>
                </a:solidFill>
              </a:rPr>
              <a:t>*</a:t>
            </a:r>
            <a:r>
              <a:rPr lang="en-US" sz="2400" dirty="0"/>
              <a:t> matches zero or more instances of the thing preceding it. For example, x* matches any number of x characters, [0-9]* matches any number of digits, and .* matches any number of anything.</a:t>
            </a:r>
          </a:p>
          <a:p>
            <a:r>
              <a:rPr lang="en-US" sz="2400" dirty="0"/>
              <a:t>A regular expression pattern match succeeds if the pattern matches anywhere in the value being tested. (This differs from a LIKE pattern match, which succeeds only if the pattern matches the entire value.)</a:t>
            </a:r>
          </a:p>
          <a:p>
            <a:r>
              <a:rPr lang="en-US" sz="2400" dirty="0"/>
              <a:t>To anchor a pattern so that it must match the beginning or end of the value being tested, use </a:t>
            </a:r>
            <a:r>
              <a:rPr lang="en-US" sz="2400" dirty="0">
                <a:solidFill>
                  <a:srgbClr val="C00000"/>
                </a:solidFill>
              </a:rPr>
              <a:t>^ </a:t>
            </a:r>
            <a:r>
              <a:rPr lang="en-US" sz="2400" dirty="0"/>
              <a:t>at the beginning or </a:t>
            </a:r>
            <a:r>
              <a:rPr lang="en-US" sz="2400" dirty="0">
                <a:solidFill>
                  <a:srgbClr val="C00000"/>
                </a:solidFill>
              </a:rPr>
              <a:t>$</a:t>
            </a:r>
            <a:r>
              <a:rPr lang="en-US" sz="2400" dirty="0"/>
              <a:t> at the end of the pattern.</a:t>
            </a:r>
          </a:p>
        </p:txBody>
      </p:sp>
    </p:spTree>
    <p:extLst>
      <p:ext uri="{BB962C8B-B14F-4D97-AF65-F5344CB8AC3E}">
        <p14:creationId xmlns:p14="http://schemas.microsoft.com/office/powerpoint/2010/main" val="639790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53</a:t>
            </a:fld>
            <a:endParaRPr lang="en-US"/>
          </a:p>
        </p:txBody>
      </p:sp>
      <p:sp>
        <p:nvSpPr>
          <p:cNvPr id="5" name="Content Placeholder 4"/>
          <p:cNvSpPr>
            <a:spLocks noGrp="1"/>
          </p:cNvSpPr>
          <p:nvPr>
            <p:ph idx="1"/>
          </p:nvPr>
        </p:nvSpPr>
        <p:spPr>
          <a:xfrm>
            <a:off x="461639" y="466164"/>
            <a:ext cx="11576481" cy="6131859"/>
          </a:xfrm>
        </p:spPr>
        <p:txBody>
          <a:bodyPr>
            <a:normAutofit fontScale="92500" lnSpcReduction="10000"/>
          </a:bodyPr>
          <a:lstStyle/>
          <a:p>
            <a:r>
              <a:rPr lang="en-US" sz="2400" dirty="0"/>
              <a:t>To find names ending with fy, use $ to match the end of the name:</a:t>
            </a:r>
          </a:p>
          <a:p>
            <a:pPr marL="0" indent="0">
              <a:buNone/>
            </a:pPr>
            <a:r>
              <a:rPr lang="en-US" sz="2400" dirty="0">
                <a:solidFill>
                  <a:srgbClr val="00B050"/>
                </a:solidFill>
              </a:rPr>
              <a:t>mysql&gt; </a:t>
            </a:r>
            <a:r>
              <a:rPr lang="en-US" sz="2400" dirty="0">
                <a:solidFill>
                  <a:srgbClr val="C00000"/>
                </a:solidFill>
              </a:rPr>
              <a:t>SELECT * FROM pet WHERE name REGEXP 'fy$';</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Fluffy | Harold | cat     | f    | 1993-02-04 | NULL  |</a:t>
            </a:r>
          </a:p>
          <a:p>
            <a:pPr marL="0" indent="0">
              <a:spcBef>
                <a:spcPts val="300"/>
              </a:spcBef>
              <a:buNone/>
            </a:pPr>
            <a:r>
              <a:rPr lang="en-US" sz="2400" b="1" dirty="0">
                <a:solidFill>
                  <a:srgbClr val="00B050"/>
                </a:solidFill>
                <a:latin typeface="Courier New" panose="02070309020205020404" pitchFamily="49" charset="0"/>
              </a:rPr>
              <a:t>| Buffy  | Harold | dog     | f    | 1989-05-13 | NULL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1800"/>
              </a:spcBef>
              <a:buNone/>
            </a:pPr>
            <a:r>
              <a:rPr lang="en-US" sz="2400" dirty="0"/>
              <a:t>To find names containing w:</a:t>
            </a:r>
          </a:p>
          <a:p>
            <a:pPr marL="0" indent="0">
              <a:spcBef>
                <a:spcPts val="0"/>
              </a:spcBef>
              <a:buNone/>
            </a:pPr>
            <a:endParaRPr lang="en-US" sz="2400" dirty="0">
              <a:solidFill>
                <a:srgbClr val="00B050"/>
              </a:solidFill>
            </a:endParaRPr>
          </a:p>
          <a:p>
            <a:pPr marL="0" indent="0">
              <a:spcBef>
                <a:spcPts val="0"/>
              </a:spcBef>
              <a:spcAft>
                <a:spcPts val="600"/>
              </a:spcAft>
              <a:buNone/>
            </a:pPr>
            <a:r>
              <a:rPr lang="en-US" sz="2400" dirty="0">
                <a:solidFill>
                  <a:srgbClr val="00B050"/>
                </a:solidFill>
              </a:rPr>
              <a:t>mysql&gt; </a:t>
            </a:r>
            <a:r>
              <a:rPr lang="en-US" sz="2400" dirty="0">
                <a:solidFill>
                  <a:srgbClr val="C00000"/>
                </a:solidFill>
              </a:rPr>
              <a:t>SELECT * FROM pet WHERE name REGEXP 'w';</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Claws    | Gwen  | cat     | m    | 1994-03-17 | NULL       |</a:t>
            </a:r>
          </a:p>
          <a:p>
            <a:pPr marL="0" indent="0">
              <a:spcBef>
                <a:spcPts val="300"/>
              </a:spcBef>
              <a:buNone/>
            </a:pPr>
            <a:r>
              <a:rPr lang="en-US" sz="2400" b="1" dirty="0">
                <a:solidFill>
                  <a:srgbClr val="00B050"/>
                </a:solidFill>
                <a:latin typeface="Courier New" panose="02070309020205020404" pitchFamily="49" charset="0"/>
              </a:rPr>
              <a:t>| Bowser   | Diane | dog     | m    | 1979-08-31 | 1995-07-29 |</a:t>
            </a:r>
          </a:p>
          <a:p>
            <a:pPr marL="0" indent="0">
              <a:spcBef>
                <a:spcPts val="300"/>
              </a:spcBef>
              <a:buNone/>
            </a:pPr>
            <a:r>
              <a:rPr lang="en-US" sz="2400" b="1" dirty="0">
                <a:solidFill>
                  <a:srgbClr val="00B050"/>
                </a:solidFill>
                <a:latin typeface="Courier New" panose="02070309020205020404" pitchFamily="49" charset="0"/>
              </a:rPr>
              <a:t>| Whistler | Gwen  | bird    | NULL | 1997-12-09 | NULL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4261386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54</a:t>
            </a:fld>
            <a:endParaRPr lang="en-US"/>
          </a:p>
        </p:txBody>
      </p:sp>
      <p:sp>
        <p:nvSpPr>
          <p:cNvPr id="5" name="Content Placeholder 4"/>
          <p:cNvSpPr>
            <a:spLocks noGrp="1"/>
          </p:cNvSpPr>
          <p:nvPr>
            <p:ph idx="1"/>
          </p:nvPr>
        </p:nvSpPr>
        <p:spPr>
          <a:xfrm>
            <a:off x="654423" y="475128"/>
            <a:ext cx="11215021" cy="6176683"/>
          </a:xfrm>
        </p:spPr>
        <p:txBody>
          <a:bodyPr>
            <a:normAutofit fontScale="92500" lnSpcReduction="10000"/>
          </a:bodyPr>
          <a:lstStyle/>
          <a:p>
            <a:pPr marL="0" indent="0">
              <a:buNone/>
            </a:pPr>
            <a:r>
              <a:rPr lang="en-US" sz="2400" dirty="0"/>
              <a:t>To find names containing exactly five characters, use ^ and $ to match the beginning and end of the name, and five instances of . in between:</a:t>
            </a:r>
          </a:p>
          <a:p>
            <a:pPr marL="0" indent="0">
              <a:buNone/>
            </a:pPr>
            <a:r>
              <a:rPr lang="en-US" sz="2400" dirty="0">
                <a:solidFill>
                  <a:srgbClr val="00B050"/>
                </a:solidFill>
              </a:rPr>
              <a:t>mysql&gt;</a:t>
            </a:r>
            <a:r>
              <a:rPr lang="en-US" sz="2400" dirty="0"/>
              <a:t> </a:t>
            </a:r>
            <a:r>
              <a:rPr lang="en-US" sz="2400" dirty="0">
                <a:solidFill>
                  <a:srgbClr val="C00000"/>
                </a:solidFill>
              </a:rPr>
              <a:t>SELECT * FROM pet WHERE name REGEXP '^.....$';</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Claws | Gwen   | cat     | m    | 1994-03-17 | NULL  |</a:t>
            </a:r>
          </a:p>
          <a:p>
            <a:pPr marL="0" indent="0">
              <a:spcBef>
                <a:spcPts val="300"/>
              </a:spcBef>
              <a:buNone/>
            </a:pPr>
            <a:r>
              <a:rPr lang="en-US" sz="2400" b="1" dirty="0">
                <a:solidFill>
                  <a:srgbClr val="00B050"/>
                </a:solidFill>
                <a:latin typeface="Courier New" panose="02070309020205020404" pitchFamily="49" charset="0"/>
              </a:rPr>
              <a:t>| Buffy | Harold | dog     | f    | 1989-05-13 | NULL  |</a:t>
            </a:r>
          </a:p>
          <a:p>
            <a:pPr marL="0" indent="0">
              <a:spcBef>
                <a:spcPts val="300"/>
              </a:spcBef>
              <a:buNone/>
            </a:pPr>
            <a:r>
              <a:rPr lang="en-US" sz="2400" b="1" dirty="0">
                <a:solidFill>
                  <a:srgbClr val="00B050"/>
                </a:solidFill>
                <a:latin typeface="Courier New" panose="02070309020205020404" pitchFamily="49" charset="0"/>
              </a:rPr>
              <a:t>+-------+--------+---------+------+------------+-------+</a:t>
            </a:r>
          </a:p>
          <a:p>
            <a:pPr>
              <a:spcBef>
                <a:spcPts val="1800"/>
              </a:spcBef>
            </a:pPr>
            <a:r>
              <a:rPr lang="en-US" sz="2400" dirty="0"/>
              <a:t>You could also write the previous query using the {n} (“repeat-n-times”) operator:</a:t>
            </a:r>
          </a:p>
          <a:p>
            <a:pPr marL="0" indent="0">
              <a:spcBef>
                <a:spcPts val="0"/>
              </a:spcBef>
              <a:buNone/>
            </a:pPr>
            <a:endParaRPr lang="en-US" sz="2400" dirty="0">
              <a:solidFill>
                <a:srgbClr val="00B050"/>
              </a:solidFill>
            </a:endParaRPr>
          </a:p>
          <a:p>
            <a:pPr marL="0" indent="0">
              <a:spcBef>
                <a:spcPts val="0"/>
              </a:spcBef>
              <a:buNone/>
            </a:pPr>
            <a:r>
              <a:rPr lang="en-US" sz="2400" dirty="0">
                <a:solidFill>
                  <a:srgbClr val="00B050"/>
                </a:solidFill>
              </a:rPr>
              <a:t>mysql&gt; </a:t>
            </a:r>
            <a:r>
              <a:rPr lang="en-US" sz="2400" dirty="0">
                <a:solidFill>
                  <a:srgbClr val="C00000"/>
                </a:solidFill>
              </a:rPr>
              <a:t>SELECT * FROM pet WHERE name REGEXP '^.{5}$';</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name  | owner  | species | sex  | birth      | death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Claws | Gwen   | cat     | m    | 1994-03-17 | NULL  |</a:t>
            </a:r>
          </a:p>
          <a:p>
            <a:pPr marL="0" indent="0">
              <a:spcBef>
                <a:spcPts val="300"/>
              </a:spcBef>
              <a:buNone/>
            </a:pPr>
            <a:r>
              <a:rPr lang="en-US" sz="2400" b="1" dirty="0">
                <a:solidFill>
                  <a:srgbClr val="00B050"/>
                </a:solidFill>
                <a:latin typeface="Courier New" panose="02070309020205020404" pitchFamily="49" charset="0"/>
              </a:rPr>
              <a:t>| Buffy | Harold | dog     | f    | 1989-05-13 | NULL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377617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55</a:t>
            </a:fld>
            <a:endParaRPr lang="en-US"/>
          </a:p>
        </p:txBody>
      </p:sp>
      <p:sp>
        <p:nvSpPr>
          <p:cNvPr id="4" name="Title 3"/>
          <p:cNvSpPr>
            <a:spLocks noGrp="1"/>
          </p:cNvSpPr>
          <p:nvPr>
            <p:ph type="title"/>
          </p:nvPr>
        </p:nvSpPr>
        <p:spPr>
          <a:xfrm>
            <a:off x="1219200" y="365127"/>
            <a:ext cx="10134600" cy="728567"/>
          </a:xfrm>
        </p:spPr>
        <p:txBody>
          <a:bodyPr/>
          <a:lstStyle/>
          <a:p>
            <a:r>
              <a:rPr lang="en-US" dirty="0"/>
              <a:t>Counting Rows</a:t>
            </a:r>
          </a:p>
        </p:txBody>
      </p:sp>
      <p:sp>
        <p:nvSpPr>
          <p:cNvPr id="5" name="Content Placeholder 4"/>
          <p:cNvSpPr>
            <a:spLocks noGrp="1"/>
          </p:cNvSpPr>
          <p:nvPr>
            <p:ph idx="1"/>
          </p:nvPr>
        </p:nvSpPr>
        <p:spPr>
          <a:xfrm>
            <a:off x="1219200" y="1165411"/>
            <a:ext cx="10134600" cy="5423647"/>
          </a:xfrm>
        </p:spPr>
        <p:txBody>
          <a:bodyPr>
            <a:normAutofit fontScale="92500" lnSpcReduction="10000"/>
          </a:bodyPr>
          <a:lstStyle/>
          <a:p>
            <a:r>
              <a:rPr lang="en-US" sz="2400" dirty="0">
                <a:solidFill>
                  <a:srgbClr val="00B050"/>
                </a:solidFill>
              </a:rPr>
              <a:t>mysql&gt;</a:t>
            </a:r>
            <a:r>
              <a:rPr lang="en-US" sz="2400" dirty="0"/>
              <a:t> </a:t>
            </a:r>
            <a:r>
              <a:rPr lang="en-US" sz="2400" dirty="0">
                <a:solidFill>
                  <a:srgbClr val="C00000"/>
                </a:solidFill>
              </a:rPr>
              <a:t>SELECT COUNT(*) FROM pet;</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COUNT(*)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8 |</a:t>
            </a:r>
          </a:p>
          <a:p>
            <a:pPr marL="0" indent="0">
              <a:spcBef>
                <a:spcPts val="300"/>
              </a:spcBef>
              <a:buNone/>
            </a:pPr>
            <a:r>
              <a:rPr lang="en-US" sz="2400" b="1" dirty="0">
                <a:solidFill>
                  <a:srgbClr val="00B050"/>
                </a:solidFill>
                <a:latin typeface="Courier New" panose="02070309020205020404" pitchFamily="49" charset="0"/>
              </a:rPr>
              <a:t>+----------+</a:t>
            </a:r>
          </a:p>
          <a:p>
            <a:r>
              <a:rPr lang="en-US" sz="2400" dirty="0"/>
              <a:t>How many pets each owner has:</a:t>
            </a:r>
          </a:p>
          <a:p>
            <a:pPr marL="0" indent="0">
              <a:spcBef>
                <a:spcPts val="600"/>
              </a:spcBef>
              <a:buNone/>
            </a:pPr>
            <a:r>
              <a:rPr lang="en-US" sz="2400" dirty="0">
                <a:solidFill>
                  <a:srgbClr val="00B050"/>
                </a:solidFill>
              </a:rPr>
              <a:t>mysql&gt; </a:t>
            </a:r>
            <a:r>
              <a:rPr lang="en-US" sz="2400" dirty="0">
                <a:solidFill>
                  <a:srgbClr val="C00000"/>
                </a:solidFill>
              </a:rPr>
              <a:t>SELECT owner, COUNT(*) FROM pet GROUP BY owner;</a:t>
            </a:r>
          </a:p>
          <a:p>
            <a:pPr marL="0" indent="0">
              <a:spcBef>
                <a:spcPts val="6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owner  | COUNT(*)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Benny  |        2 |</a:t>
            </a:r>
          </a:p>
          <a:p>
            <a:pPr marL="0" indent="0">
              <a:spcBef>
                <a:spcPts val="300"/>
              </a:spcBef>
              <a:buNone/>
            </a:pPr>
            <a:r>
              <a:rPr lang="en-US" sz="2400" b="1" dirty="0">
                <a:solidFill>
                  <a:srgbClr val="00B050"/>
                </a:solidFill>
                <a:latin typeface="Courier New" panose="02070309020205020404" pitchFamily="49" charset="0"/>
              </a:rPr>
              <a:t>| Diane  |        1 |</a:t>
            </a:r>
          </a:p>
          <a:p>
            <a:pPr marL="0" indent="0">
              <a:spcBef>
                <a:spcPts val="300"/>
              </a:spcBef>
              <a:buNone/>
            </a:pPr>
            <a:r>
              <a:rPr lang="en-US" sz="2400" b="1" dirty="0">
                <a:solidFill>
                  <a:srgbClr val="00B050"/>
                </a:solidFill>
                <a:latin typeface="Courier New" panose="02070309020205020404" pitchFamily="49" charset="0"/>
              </a:rPr>
              <a:t>| Gwen   |        3 |</a:t>
            </a:r>
          </a:p>
          <a:p>
            <a:pPr marL="0" indent="0">
              <a:spcBef>
                <a:spcPts val="300"/>
              </a:spcBef>
              <a:buNone/>
            </a:pPr>
            <a:r>
              <a:rPr lang="en-US" sz="2400" b="1" dirty="0">
                <a:solidFill>
                  <a:srgbClr val="00B050"/>
                </a:solidFill>
                <a:latin typeface="Courier New" panose="02070309020205020404" pitchFamily="49" charset="0"/>
              </a:rPr>
              <a:t>| Harold |        2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433283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56</a:t>
            </a:fld>
            <a:endParaRPr lang="en-US"/>
          </a:p>
        </p:txBody>
      </p:sp>
      <p:sp>
        <p:nvSpPr>
          <p:cNvPr id="5" name="Content Placeholder 4"/>
          <p:cNvSpPr>
            <a:spLocks noGrp="1"/>
          </p:cNvSpPr>
          <p:nvPr>
            <p:ph idx="1"/>
          </p:nvPr>
        </p:nvSpPr>
        <p:spPr>
          <a:xfrm>
            <a:off x="735106" y="408372"/>
            <a:ext cx="11026588" cy="6313105"/>
          </a:xfrm>
        </p:spPr>
        <p:txBody>
          <a:bodyPr>
            <a:normAutofit fontScale="92500" lnSpcReduction="20000"/>
          </a:bodyPr>
          <a:lstStyle/>
          <a:p>
            <a:pPr marL="0" indent="0">
              <a:buNone/>
            </a:pPr>
            <a:r>
              <a:rPr lang="en-US" sz="2400" dirty="0"/>
              <a:t>Number of animals per species:</a:t>
            </a:r>
          </a:p>
          <a:p>
            <a:pPr marL="0" indent="0">
              <a:buNone/>
            </a:pPr>
            <a:r>
              <a:rPr lang="en-US" sz="2400" dirty="0">
                <a:solidFill>
                  <a:srgbClr val="00B050"/>
                </a:solidFill>
              </a:rPr>
              <a:t>mysql&gt; </a:t>
            </a:r>
            <a:r>
              <a:rPr lang="en-US" sz="2400" dirty="0">
                <a:solidFill>
                  <a:srgbClr val="C00000"/>
                </a:solidFill>
              </a:rPr>
              <a:t>SELECT species, COUNT(*) FROM pet GROUP BY species;</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species | COUNT(*)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bird    |        2 |</a:t>
            </a:r>
          </a:p>
          <a:p>
            <a:pPr marL="0" indent="0">
              <a:spcBef>
                <a:spcPts val="300"/>
              </a:spcBef>
              <a:buNone/>
            </a:pPr>
            <a:r>
              <a:rPr lang="en-US" sz="2400" b="1" dirty="0">
                <a:solidFill>
                  <a:srgbClr val="00B050"/>
                </a:solidFill>
                <a:latin typeface="Courier New" panose="02070309020205020404" pitchFamily="49" charset="0"/>
              </a:rPr>
              <a:t>| cat     |        2 |</a:t>
            </a:r>
          </a:p>
          <a:p>
            <a:pPr marL="0" indent="0">
              <a:spcBef>
                <a:spcPts val="300"/>
              </a:spcBef>
              <a:buNone/>
            </a:pPr>
            <a:r>
              <a:rPr lang="en-US" sz="2400" b="1" dirty="0">
                <a:solidFill>
                  <a:srgbClr val="00B050"/>
                </a:solidFill>
                <a:latin typeface="Courier New" panose="02070309020205020404" pitchFamily="49" charset="0"/>
              </a:rPr>
              <a:t>| dog     |        3 |</a:t>
            </a:r>
          </a:p>
          <a:p>
            <a:pPr marL="0" indent="0">
              <a:spcBef>
                <a:spcPts val="300"/>
              </a:spcBef>
              <a:buNone/>
            </a:pPr>
            <a:r>
              <a:rPr lang="en-US" sz="2400" b="1" dirty="0">
                <a:solidFill>
                  <a:srgbClr val="00B050"/>
                </a:solidFill>
                <a:latin typeface="Courier New" panose="02070309020205020404" pitchFamily="49" charset="0"/>
              </a:rPr>
              <a:t>| snake   |        1 |</a:t>
            </a:r>
          </a:p>
          <a:p>
            <a:pPr marL="0" indent="0">
              <a:spcBef>
                <a:spcPts val="300"/>
              </a:spcBef>
              <a:buNone/>
            </a:pPr>
            <a:r>
              <a:rPr lang="en-US" sz="2400" b="1" dirty="0">
                <a:solidFill>
                  <a:srgbClr val="00B050"/>
                </a:solidFill>
                <a:latin typeface="Courier New" panose="02070309020205020404" pitchFamily="49" charset="0"/>
              </a:rPr>
              <a:t>+---------+----------+</a:t>
            </a:r>
          </a:p>
          <a:p>
            <a:pPr>
              <a:spcBef>
                <a:spcPts val="1200"/>
              </a:spcBef>
            </a:pPr>
            <a:r>
              <a:rPr lang="en-US" sz="2400" dirty="0"/>
              <a:t>Number of animals per sex:</a:t>
            </a:r>
          </a:p>
          <a:p>
            <a:pPr marL="0" indent="0">
              <a:spcBef>
                <a:spcPts val="0"/>
              </a:spcBef>
              <a:buNone/>
            </a:pPr>
            <a:endParaRPr lang="en-US" sz="2400" dirty="0">
              <a:solidFill>
                <a:srgbClr val="00B050"/>
              </a:solidFill>
            </a:endParaRPr>
          </a:p>
          <a:p>
            <a:pPr marL="0" indent="0">
              <a:spcBef>
                <a:spcPts val="0"/>
              </a:spcBef>
              <a:buNone/>
            </a:pPr>
            <a:r>
              <a:rPr lang="en-US" sz="2400" dirty="0">
                <a:solidFill>
                  <a:srgbClr val="00B050"/>
                </a:solidFill>
              </a:rPr>
              <a:t>mysql&gt; </a:t>
            </a:r>
            <a:r>
              <a:rPr lang="en-US" sz="2400" dirty="0">
                <a:solidFill>
                  <a:srgbClr val="C00000"/>
                </a:solidFill>
              </a:rPr>
              <a:t>SELECT sex, COUNT(*) FROM pet GROUP BY sex;</a:t>
            </a:r>
          </a:p>
          <a:p>
            <a:pPr marL="0" indent="0">
              <a:spcBef>
                <a:spcPts val="600"/>
              </a:spcBef>
              <a:buNone/>
            </a:pPr>
            <a:r>
              <a:rPr lang="en-US" sz="2400" dirty="0"/>
              <a:t>(In this output, NULL indicates that the sex is unknown.)</a:t>
            </a:r>
          </a:p>
          <a:p>
            <a:pPr marL="0" indent="0">
              <a:spcBef>
                <a:spcPts val="0"/>
              </a:spcBef>
              <a:buNone/>
            </a:pPr>
            <a:endParaRPr lang="en-US" sz="2400" dirty="0">
              <a:solidFill>
                <a:srgbClr val="C00000"/>
              </a:solidFill>
            </a:endParaRPr>
          </a:p>
          <a:p>
            <a:pPr marL="0" indent="0">
              <a:spcBef>
                <a:spcPts val="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sex  | COUNT(*)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NULL |        1 |</a:t>
            </a:r>
          </a:p>
          <a:p>
            <a:pPr marL="0" indent="0">
              <a:spcBef>
                <a:spcPts val="300"/>
              </a:spcBef>
              <a:buNone/>
            </a:pPr>
            <a:r>
              <a:rPr lang="en-US" sz="2400" b="1" dirty="0">
                <a:solidFill>
                  <a:srgbClr val="00B050"/>
                </a:solidFill>
                <a:latin typeface="Courier New" panose="02070309020205020404" pitchFamily="49" charset="0"/>
              </a:rPr>
              <a:t>| f    |        3 |</a:t>
            </a:r>
          </a:p>
          <a:p>
            <a:pPr marL="0" indent="0">
              <a:spcBef>
                <a:spcPts val="300"/>
              </a:spcBef>
              <a:buNone/>
            </a:pPr>
            <a:r>
              <a:rPr lang="en-US" sz="2400" b="1" dirty="0">
                <a:solidFill>
                  <a:srgbClr val="00B050"/>
                </a:solidFill>
                <a:latin typeface="Courier New" panose="02070309020205020404" pitchFamily="49" charset="0"/>
              </a:rPr>
              <a:t>| m    |        4 |</a:t>
            </a:r>
          </a:p>
          <a:p>
            <a:pPr marL="0" indent="0">
              <a:spcBef>
                <a:spcPts val="300"/>
              </a:spcBef>
              <a:buNone/>
            </a:pPr>
            <a:r>
              <a:rPr lang="en-US" sz="2400" b="1" dirty="0">
                <a:solidFill>
                  <a:srgbClr val="00B050"/>
                </a:solidFill>
                <a:latin typeface="Courier New" panose="02070309020205020404" pitchFamily="49" charset="0"/>
              </a:rPr>
              <a:t>+------+----------+</a:t>
            </a:r>
            <a:endParaRPr lang="en-US" sz="2400" b="1" dirty="0">
              <a:latin typeface="Courier New" panose="02070309020205020404" pitchFamily="49" charset="0"/>
            </a:endParaRPr>
          </a:p>
        </p:txBody>
      </p:sp>
    </p:spTree>
    <p:extLst>
      <p:ext uri="{BB962C8B-B14F-4D97-AF65-F5344CB8AC3E}">
        <p14:creationId xmlns:p14="http://schemas.microsoft.com/office/powerpoint/2010/main" val="1590458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57</a:t>
            </a:fld>
            <a:endParaRPr lang="en-US"/>
          </a:p>
        </p:txBody>
      </p:sp>
      <p:sp>
        <p:nvSpPr>
          <p:cNvPr id="5" name="Content Placeholder 4"/>
          <p:cNvSpPr>
            <a:spLocks noGrp="1"/>
          </p:cNvSpPr>
          <p:nvPr>
            <p:ph idx="1"/>
          </p:nvPr>
        </p:nvSpPr>
        <p:spPr>
          <a:xfrm>
            <a:off x="1219200" y="367553"/>
            <a:ext cx="10134600" cy="5809410"/>
          </a:xfrm>
        </p:spPr>
        <p:txBody>
          <a:bodyPr>
            <a:normAutofit fontScale="92500" lnSpcReduction="10000"/>
          </a:bodyPr>
          <a:lstStyle/>
          <a:p>
            <a:pPr marL="0" indent="0">
              <a:buNone/>
            </a:pPr>
            <a:r>
              <a:rPr lang="en-US" dirty="0"/>
              <a:t>Number of animals per combination of species and sex:</a:t>
            </a:r>
          </a:p>
          <a:p>
            <a:pPr marL="0" indent="0">
              <a:buNone/>
            </a:pPr>
            <a:endParaRPr lang="en-US" dirty="0"/>
          </a:p>
          <a:p>
            <a:pPr marL="0" indent="0">
              <a:spcAft>
                <a:spcPts val="1800"/>
              </a:spcAft>
              <a:buNone/>
            </a:pPr>
            <a:r>
              <a:rPr lang="en-US" dirty="0">
                <a:solidFill>
                  <a:srgbClr val="00B050"/>
                </a:solidFill>
              </a:rPr>
              <a:t>mysql&gt; </a:t>
            </a:r>
            <a:r>
              <a:rPr lang="en-US" dirty="0">
                <a:solidFill>
                  <a:srgbClr val="C00000"/>
                </a:solidFill>
              </a:rPr>
              <a:t>SELECT species, sex, COUNT(*) FROM pet GROUP BY species, sex;</a:t>
            </a:r>
          </a:p>
          <a:p>
            <a:pPr marL="0" indent="0">
              <a:buNone/>
            </a:pPr>
            <a:r>
              <a:rPr lang="en-US" b="1" dirty="0">
                <a:solidFill>
                  <a:srgbClr val="00B050"/>
                </a:solidFill>
                <a:latin typeface="Courier New" panose="02070309020205020404" pitchFamily="49" charset="0"/>
              </a:rPr>
              <a:t>+---------+------+----------+</a:t>
            </a:r>
          </a:p>
          <a:p>
            <a:pPr marL="0" indent="0">
              <a:spcBef>
                <a:spcPts val="300"/>
              </a:spcBef>
              <a:buNone/>
            </a:pPr>
            <a:r>
              <a:rPr lang="en-US" b="1" dirty="0">
                <a:solidFill>
                  <a:srgbClr val="00B050"/>
                </a:solidFill>
                <a:latin typeface="Courier New" panose="02070309020205020404" pitchFamily="49" charset="0"/>
              </a:rPr>
              <a:t>| species | sex  | COUNT(*) |</a:t>
            </a:r>
          </a:p>
          <a:p>
            <a:pPr marL="0" indent="0">
              <a:spcBef>
                <a:spcPts val="300"/>
              </a:spcBef>
              <a:buNone/>
            </a:pPr>
            <a:r>
              <a:rPr lang="en-US" b="1" dirty="0">
                <a:solidFill>
                  <a:srgbClr val="00B050"/>
                </a:solidFill>
                <a:latin typeface="Courier New" panose="02070309020205020404" pitchFamily="49" charset="0"/>
              </a:rPr>
              <a:t>+---------+------+----------+</a:t>
            </a:r>
          </a:p>
          <a:p>
            <a:pPr marL="0" indent="0">
              <a:spcBef>
                <a:spcPts val="300"/>
              </a:spcBef>
              <a:buNone/>
            </a:pPr>
            <a:r>
              <a:rPr lang="en-US" b="1" dirty="0">
                <a:solidFill>
                  <a:srgbClr val="00B050"/>
                </a:solidFill>
                <a:latin typeface="Courier New" panose="02070309020205020404" pitchFamily="49" charset="0"/>
              </a:rPr>
              <a:t>| bird    | NULL |        1 |</a:t>
            </a:r>
          </a:p>
          <a:p>
            <a:pPr marL="0" indent="0">
              <a:spcBef>
                <a:spcPts val="300"/>
              </a:spcBef>
              <a:buNone/>
            </a:pPr>
            <a:r>
              <a:rPr lang="en-US" b="1" dirty="0">
                <a:solidFill>
                  <a:srgbClr val="00B050"/>
                </a:solidFill>
                <a:latin typeface="Courier New" panose="02070309020205020404" pitchFamily="49" charset="0"/>
              </a:rPr>
              <a:t>| bird    | f    |        1 |</a:t>
            </a:r>
          </a:p>
          <a:p>
            <a:pPr marL="0" indent="0">
              <a:spcBef>
                <a:spcPts val="300"/>
              </a:spcBef>
              <a:buNone/>
            </a:pPr>
            <a:r>
              <a:rPr lang="en-US" b="1" dirty="0">
                <a:solidFill>
                  <a:srgbClr val="00B050"/>
                </a:solidFill>
                <a:latin typeface="Courier New" panose="02070309020205020404" pitchFamily="49" charset="0"/>
              </a:rPr>
              <a:t>| cat     | f    |        1 |</a:t>
            </a:r>
          </a:p>
          <a:p>
            <a:pPr marL="0" indent="0">
              <a:spcBef>
                <a:spcPts val="300"/>
              </a:spcBef>
              <a:buNone/>
            </a:pPr>
            <a:r>
              <a:rPr lang="en-US" b="1" dirty="0">
                <a:solidFill>
                  <a:srgbClr val="00B050"/>
                </a:solidFill>
                <a:latin typeface="Courier New" panose="02070309020205020404" pitchFamily="49" charset="0"/>
              </a:rPr>
              <a:t>| cat     | m    |        1 |</a:t>
            </a:r>
          </a:p>
          <a:p>
            <a:pPr marL="0" indent="0">
              <a:spcBef>
                <a:spcPts val="300"/>
              </a:spcBef>
              <a:buNone/>
            </a:pPr>
            <a:r>
              <a:rPr lang="en-US" b="1" dirty="0">
                <a:solidFill>
                  <a:srgbClr val="00B050"/>
                </a:solidFill>
                <a:latin typeface="Courier New" panose="02070309020205020404" pitchFamily="49" charset="0"/>
              </a:rPr>
              <a:t>| dog     | f    |        1 |</a:t>
            </a:r>
          </a:p>
          <a:p>
            <a:pPr marL="0" indent="0">
              <a:spcBef>
                <a:spcPts val="300"/>
              </a:spcBef>
              <a:buNone/>
            </a:pPr>
            <a:r>
              <a:rPr lang="en-US" b="1" dirty="0">
                <a:solidFill>
                  <a:srgbClr val="00B050"/>
                </a:solidFill>
                <a:latin typeface="Courier New" panose="02070309020205020404" pitchFamily="49" charset="0"/>
              </a:rPr>
              <a:t>| dog     | m    |        2 |</a:t>
            </a:r>
          </a:p>
          <a:p>
            <a:pPr marL="0" indent="0">
              <a:spcBef>
                <a:spcPts val="300"/>
              </a:spcBef>
              <a:buNone/>
            </a:pPr>
            <a:r>
              <a:rPr lang="en-US" b="1" dirty="0">
                <a:solidFill>
                  <a:srgbClr val="00B050"/>
                </a:solidFill>
                <a:latin typeface="Courier New" panose="02070309020205020404" pitchFamily="49" charset="0"/>
              </a:rPr>
              <a:t>| snake   | m    |        1 |</a:t>
            </a:r>
          </a:p>
          <a:p>
            <a:pPr marL="0" indent="0">
              <a:spcBef>
                <a:spcPts val="300"/>
              </a:spcBef>
              <a:buNone/>
            </a:pPr>
            <a:r>
              <a:rPr lang="en-US"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1382640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58</a:t>
            </a:fld>
            <a:endParaRPr lang="en-US"/>
          </a:p>
        </p:txBody>
      </p:sp>
      <p:sp>
        <p:nvSpPr>
          <p:cNvPr id="5" name="Content Placeholder 4"/>
          <p:cNvSpPr>
            <a:spLocks noGrp="1"/>
          </p:cNvSpPr>
          <p:nvPr>
            <p:ph idx="1"/>
          </p:nvPr>
        </p:nvSpPr>
        <p:spPr>
          <a:xfrm>
            <a:off x="1219200" y="824753"/>
            <a:ext cx="10134600" cy="5352210"/>
          </a:xfrm>
        </p:spPr>
        <p:txBody>
          <a:bodyPr>
            <a:normAutofit/>
          </a:bodyPr>
          <a:lstStyle/>
          <a:p>
            <a:r>
              <a:rPr lang="en-US" sz="2400" dirty="0"/>
              <a:t>You need not retrieve an entire table when you use COUNT(). For example, the previous query, when performed just on dogs and cats, looks like this:</a:t>
            </a:r>
          </a:p>
          <a:p>
            <a:pPr marL="0" indent="0">
              <a:spcBef>
                <a:spcPts val="1800"/>
              </a:spcBef>
              <a:buNone/>
            </a:pPr>
            <a:r>
              <a:rPr lang="en-US" sz="2400" dirty="0">
                <a:solidFill>
                  <a:srgbClr val="00B050"/>
                </a:solidFill>
              </a:rPr>
              <a:t>mysql&gt; </a:t>
            </a:r>
            <a:r>
              <a:rPr lang="en-US" sz="2400" dirty="0">
                <a:solidFill>
                  <a:srgbClr val="C00000"/>
                </a:solidFill>
              </a:rPr>
              <a:t>SELECT species, sex, COUNT(*) FROM pet</a:t>
            </a:r>
          </a:p>
          <a:p>
            <a:pPr marL="0" indent="0">
              <a:buNone/>
            </a:pPr>
            <a:r>
              <a:rPr lang="en-US" sz="2400" dirty="0">
                <a:solidFill>
                  <a:srgbClr val="C00000"/>
                </a:solidFill>
              </a:rPr>
              <a:t>       WHERE species = 'dog' OR species = 'cat'</a:t>
            </a:r>
          </a:p>
          <a:p>
            <a:pPr marL="0" indent="0">
              <a:buNone/>
            </a:pPr>
            <a:r>
              <a:rPr lang="en-US" sz="2400" dirty="0">
                <a:solidFill>
                  <a:srgbClr val="C00000"/>
                </a:solidFill>
              </a:rPr>
              <a:t>       GROUP BY species, sex;</a:t>
            </a:r>
          </a:p>
          <a:p>
            <a:pPr marL="0" indent="0">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species | sex | COUNT(*) |</a:t>
            </a:r>
          </a:p>
          <a:p>
            <a:pPr marL="0" indent="0">
              <a:spcBef>
                <a:spcPts val="300"/>
              </a:spcBef>
              <a:buNone/>
            </a:pPr>
            <a:r>
              <a:rPr lang="en-US" sz="2400" b="1" dirty="0">
                <a:solidFill>
                  <a:srgbClr val="00B050"/>
                </a:solidFill>
                <a:latin typeface="Courier New" panose="02070309020205020404" pitchFamily="49" charset="0"/>
              </a:rPr>
              <a:t>+---------+-----+----------+</a:t>
            </a:r>
          </a:p>
          <a:p>
            <a:pPr marL="0" indent="0">
              <a:spcBef>
                <a:spcPts val="300"/>
              </a:spcBef>
              <a:buNone/>
            </a:pPr>
            <a:r>
              <a:rPr lang="en-US" sz="2400" b="1" dirty="0">
                <a:solidFill>
                  <a:srgbClr val="00B050"/>
                </a:solidFill>
                <a:latin typeface="Courier New" panose="02070309020205020404" pitchFamily="49" charset="0"/>
              </a:rPr>
              <a:t>| cat     | f   |        1 |</a:t>
            </a:r>
          </a:p>
          <a:p>
            <a:pPr marL="0" indent="0">
              <a:spcBef>
                <a:spcPts val="300"/>
              </a:spcBef>
              <a:buNone/>
            </a:pPr>
            <a:r>
              <a:rPr lang="en-US" sz="2400" b="1" dirty="0">
                <a:solidFill>
                  <a:srgbClr val="00B050"/>
                </a:solidFill>
                <a:latin typeface="Courier New" panose="02070309020205020404" pitchFamily="49" charset="0"/>
              </a:rPr>
              <a:t>| cat     | m   |        1 |</a:t>
            </a:r>
          </a:p>
          <a:p>
            <a:pPr marL="0" indent="0">
              <a:spcBef>
                <a:spcPts val="300"/>
              </a:spcBef>
              <a:buNone/>
            </a:pPr>
            <a:r>
              <a:rPr lang="en-US" sz="2400" b="1" dirty="0">
                <a:solidFill>
                  <a:srgbClr val="00B050"/>
                </a:solidFill>
                <a:latin typeface="Courier New" panose="02070309020205020404" pitchFamily="49" charset="0"/>
              </a:rPr>
              <a:t>| dog     | f   |        1 |</a:t>
            </a:r>
          </a:p>
          <a:p>
            <a:pPr marL="0" indent="0">
              <a:spcBef>
                <a:spcPts val="300"/>
              </a:spcBef>
              <a:buNone/>
            </a:pPr>
            <a:r>
              <a:rPr lang="en-US" sz="2400" b="1" dirty="0">
                <a:solidFill>
                  <a:srgbClr val="00B050"/>
                </a:solidFill>
                <a:latin typeface="Courier New" panose="02070309020205020404" pitchFamily="49" charset="0"/>
              </a:rPr>
              <a:t>| dog     | m   |        2 |</a:t>
            </a:r>
          </a:p>
          <a:p>
            <a:pPr marL="0" indent="0">
              <a:spcBef>
                <a:spcPts val="30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1036214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59</a:t>
            </a:fld>
            <a:endParaRPr lang="en-US"/>
          </a:p>
        </p:txBody>
      </p:sp>
      <p:sp>
        <p:nvSpPr>
          <p:cNvPr id="5" name="Content Placeholder 4"/>
          <p:cNvSpPr>
            <a:spLocks noGrp="1"/>
          </p:cNvSpPr>
          <p:nvPr>
            <p:ph idx="1"/>
          </p:nvPr>
        </p:nvSpPr>
        <p:spPr>
          <a:xfrm>
            <a:off x="788894" y="215153"/>
            <a:ext cx="11071412" cy="6373906"/>
          </a:xfrm>
        </p:spPr>
        <p:txBody>
          <a:bodyPr>
            <a:noAutofit/>
          </a:bodyPr>
          <a:lstStyle/>
          <a:p>
            <a:r>
              <a:rPr lang="en-US" sz="2400" dirty="0"/>
              <a:t>if we want the number of animals per sex only for animals whose sex is known:</a:t>
            </a:r>
          </a:p>
          <a:p>
            <a:pPr marL="0" indent="0">
              <a:spcBef>
                <a:spcPts val="1800"/>
              </a:spcBef>
              <a:buNone/>
            </a:pPr>
            <a:r>
              <a:rPr lang="en-US" sz="2400" dirty="0">
                <a:solidFill>
                  <a:srgbClr val="00B050"/>
                </a:solidFill>
              </a:rPr>
              <a:t>mysql&gt;</a:t>
            </a:r>
            <a:r>
              <a:rPr lang="en-US" sz="2400" dirty="0"/>
              <a:t> </a:t>
            </a:r>
            <a:r>
              <a:rPr lang="en-US" sz="2400" dirty="0">
                <a:solidFill>
                  <a:srgbClr val="C00000"/>
                </a:solidFill>
              </a:rPr>
              <a:t>SELECT species, sex, COUNT(*) FROM pet WHERE sex IS NOT NULL</a:t>
            </a:r>
          </a:p>
          <a:p>
            <a:pPr marL="0" indent="0">
              <a:buNone/>
            </a:pPr>
            <a:r>
              <a:rPr lang="en-US" sz="2400" dirty="0">
                <a:solidFill>
                  <a:srgbClr val="C00000"/>
                </a:solidFill>
              </a:rPr>
              <a:t>       GROUP BY species, sex;</a:t>
            </a:r>
          </a:p>
          <a:p>
            <a:pPr marL="0" indent="0">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species | sex | COUNT(*)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bird    | f   |        1 |</a:t>
            </a:r>
          </a:p>
          <a:p>
            <a:pPr marL="0" indent="0">
              <a:spcBef>
                <a:spcPts val="0"/>
              </a:spcBef>
              <a:buNone/>
            </a:pPr>
            <a:r>
              <a:rPr lang="en-US" sz="2400" b="1" dirty="0">
                <a:solidFill>
                  <a:srgbClr val="00B050"/>
                </a:solidFill>
                <a:latin typeface="Courier New" panose="02070309020205020404" pitchFamily="49" charset="0"/>
              </a:rPr>
              <a:t>| cat     | f   |        1 |</a:t>
            </a:r>
          </a:p>
          <a:p>
            <a:pPr marL="0" indent="0">
              <a:spcBef>
                <a:spcPts val="0"/>
              </a:spcBef>
              <a:buNone/>
            </a:pPr>
            <a:r>
              <a:rPr lang="en-US" sz="2400" b="1" dirty="0">
                <a:solidFill>
                  <a:srgbClr val="00B050"/>
                </a:solidFill>
                <a:latin typeface="Courier New" panose="02070309020205020404" pitchFamily="49" charset="0"/>
              </a:rPr>
              <a:t>| cat     | m   |        1 |</a:t>
            </a:r>
          </a:p>
          <a:p>
            <a:pPr marL="0" indent="0">
              <a:spcBef>
                <a:spcPts val="0"/>
              </a:spcBef>
              <a:buNone/>
            </a:pPr>
            <a:r>
              <a:rPr lang="en-US" sz="2400" b="1" dirty="0">
                <a:solidFill>
                  <a:srgbClr val="00B050"/>
                </a:solidFill>
                <a:latin typeface="Courier New" panose="02070309020205020404" pitchFamily="49" charset="0"/>
              </a:rPr>
              <a:t>| dog     | f   |        1 |</a:t>
            </a:r>
          </a:p>
          <a:p>
            <a:pPr marL="0" indent="0">
              <a:spcBef>
                <a:spcPts val="0"/>
              </a:spcBef>
              <a:buNone/>
            </a:pPr>
            <a:r>
              <a:rPr lang="en-US" sz="2400" b="1" dirty="0">
                <a:solidFill>
                  <a:srgbClr val="00B050"/>
                </a:solidFill>
                <a:latin typeface="Courier New" panose="02070309020205020404" pitchFamily="49" charset="0"/>
              </a:rPr>
              <a:t>| dog     | m   |        2 |</a:t>
            </a:r>
          </a:p>
          <a:p>
            <a:pPr marL="0" indent="0">
              <a:spcBef>
                <a:spcPts val="0"/>
              </a:spcBef>
              <a:buNone/>
            </a:pPr>
            <a:r>
              <a:rPr lang="en-US" sz="2400" b="1" dirty="0">
                <a:solidFill>
                  <a:srgbClr val="00B050"/>
                </a:solidFill>
                <a:latin typeface="Courier New" panose="02070309020205020404" pitchFamily="49" charset="0"/>
              </a:rPr>
              <a:t>| hamster | f   |        1 |  </a:t>
            </a:r>
          </a:p>
          <a:p>
            <a:pPr marL="0" indent="0">
              <a:spcBef>
                <a:spcPts val="0"/>
              </a:spcBef>
              <a:buNone/>
            </a:pPr>
            <a:r>
              <a:rPr lang="en-US" sz="2400" b="1" dirty="0">
                <a:solidFill>
                  <a:srgbClr val="00B050"/>
                </a:solidFill>
                <a:latin typeface="Courier New" panose="02070309020205020404" pitchFamily="49" charset="0"/>
              </a:rPr>
              <a:t>| snake   | m   |        1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2400"/>
              </a:spcBef>
              <a:buNone/>
            </a:pPr>
            <a:r>
              <a:rPr lang="en-US" sz="2400" dirty="0"/>
              <a:t>If we name columns to select in addition to the COUNT() value, a GROUP BY clause should be present that names those same columns.</a:t>
            </a:r>
          </a:p>
        </p:txBody>
      </p:sp>
    </p:spTree>
    <p:extLst>
      <p:ext uri="{BB962C8B-B14F-4D97-AF65-F5344CB8AC3E}">
        <p14:creationId xmlns:p14="http://schemas.microsoft.com/office/powerpoint/2010/main" val="331852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3E89-1234-9528-A168-702D8B96FEDA}"/>
              </a:ext>
            </a:extLst>
          </p:cNvPr>
          <p:cNvSpPr>
            <a:spLocks noGrp="1"/>
          </p:cNvSpPr>
          <p:nvPr>
            <p:ph type="title"/>
          </p:nvPr>
        </p:nvSpPr>
        <p:spPr/>
        <p:txBody>
          <a:bodyPr/>
          <a:lstStyle/>
          <a:p>
            <a:r>
              <a:rPr lang="en-US" dirty="0"/>
              <a:t>SQL Commands</a:t>
            </a:r>
          </a:p>
        </p:txBody>
      </p:sp>
      <p:sp>
        <p:nvSpPr>
          <p:cNvPr id="3" name="Content Placeholder 2">
            <a:extLst>
              <a:ext uri="{FF2B5EF4-FFF2-40B4-BE49-F238E27FC236}">
                <a16:creationId xmlns:a16="http://schemas.microsoft.com/office/drawing/2014/main" id="{62C26445-3664-A978-B408-7BA177476C98}"/>
              </a:ext>
            </a:extLst>
          </p:cNvPr>
          <p:cNvSpPr>
            <a:spLocks noGrp="1"/>
          </p:cNvSpPr>
          <p:nvPr>
            <p:ph idx="1"/>
          </p:nvPr>
        </p:nvSpPr>
        <p:spPr>
          <a:xfrm>
            <a:off x="838200" y="2053243"/>
            <a:ext cx="3600796" cy="3442076"/>
          </a:xfrm>
        </p:spPr>
        <p:txBody>
          <a:bodyPr>
            <a:normAutofit/>
          </a:bodyPr>
          <a:lstStyle/>
          <a:p>
            <a:pPr marL="0" indent="0">
              <a:buNone/>
            </a:pPr>
            <a:r>
              <a:rPr lang="en-US" sz="2400" dirty="0"/>
              <a:t>Databases:</a:t>
            </a:r>
          </a:p>
          <a:p>
            <a:r>
              <a:rPr lang="en-US" sz="2400" dirty="0"/>
              <a:t>CREATE DATABASE</a:t>
            </a:r>
          </a:p>
          <a:p>
            <a:r>
              <a:rPr lang="en-US" sz="2400" dirty="0"/>
              <a:t>DROP DATABASE</a:t>
            </a:r>
          </a:p>
          <a:p>
            <a:r>
              <a:rPr lang="en-US" sz="2400" dirty="0"/>
              <a:t>SHOW DATABASES</a:t>
            </a:r>
          </a:p>
          <a:p>
            <a:r>
              <a:rPr lang="en-US" sz="2400" dirty="0"/>
              <a:t>USE</a:t>
            </a:r>
          </a:p>
          <a:p>
            <a:r>
              <a:rPr lang="en-US" sz="2400" dirty="0"/>
              <a:t>SELECT DATABASE()</a:t>
            </a:r>
          </a:p>
        </p:txBody>
      </p:sp>
      <p:sp>
        <p:nvSpPr>
          <p:cNvPr id="4" name="Footer Placeholder 3">
            <a:extLst>
              <a:ext uri="{FF2B5EF4-FFF2-40B4-BE49-F238E27FC236}">
                <a16:creationId xmlns:a16="http://schemas.microsoft.com/office/drawing/2014/main" id="{814F1D2E-442C-FC60-ECE7-BCF4836EB5D2}"/>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83E88F96-8546-89FD-8D5C-6EC085C94FC1}"/>
              </a:ext>
            </a:extLst>
          </p:cNvPr>
          <p:cNvSpPr>
            <a:spLocks noGrp="1"/>
          </p:cNvSpPr>
          <p:nvPr>
            <p:ph type="sldNum" sz="quarter" idx="12"/>
          </p:nvPr>
        </p:nvSpPr>
        <p:spPr/>
        <p:txBody>
          <a:bodyPr/>
          <a:lstStyle/>
          <a:p>
            <a:fld id="{E10DA142-0A5E-4B96-B4C1-3D667E2BB74E}" type="slidenum">
              <a:rPr lang="en-US" smtClean="0"/>
              <a:t>6</a:t>
            </a:fld>
            <a:endParaRPr lang="en-US"/>
          </a:p>
        </p:txBody>
      </p:sp>
      <p:sp>
        <p:nvSpPr>
          <p:cNvPr id="6" name="Content Placeholder 2">
            <a:extLst>
              <a:ext uri="{FF2B5EF4-FFF2-40B4-BE49-F238E27FC236}">
                <a16:creationId xmlns:a16="http://schemas.microsoft.com/office/drawing/2014/main" id="{047D52C7-97C4-6E24-D020-9F381C340022}"/>
              </a:ext>
            </a:extLst>
          </p:cNvPr>
          <p:cNvSpPr txBox="1">
            <a:spLocks/>
          </p:cNvSpPr>
          <p:nvPr/>
        </p:nvSpPr>
        <p:spPr>
          <a:xfrm>
            <a:off x="4581006" y="2052434"/>
            <a:ext cx="3600796" cy="34420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Tables:</a:t>
            </a:r>
          </a:p>
          <a:p>
            <a:r>
              <a:rPr lang="en-US" sz="2400" dirty="0"/>
              <a:t>CREATE TABLE</a:t>
            </a:r>
          </a:p>
          <a:p>
            <a:r>
              <a:rPr lang="en-US" sz="2400" dirty="0"/>
              <a:t>DESCRIBE</a:t>
            </a:r>
          </a:p>
          <a:p>
            <a:r>
              <a:rPr lang="en-US" sz="2400" dirty="0"/>
              <a:t>SHOW TABLES</a:t>
            </a:r>
          </a:p>
          <a:p>
            <a:r>
              <a:rPr lang="en-US" sz="2400" dirty="0"/>
              <a:t>DROP TABLE</a:t>
            </a:r>
          </a:p>
          <a:p>
            <a:r>
              <a:rPr lang="en-US" sz="2400" dirty="0"/>
              <a:t>ALTER TABLE</a:t>
            </a:r>
          </a:p>
          <a:p>
            <a:r>
              <a:rPr lang="en-US" sz="2400" dirty="0"/>
              <a:t>JOIN (inner, left, right, full)</a:t>
            </a:r>
          </a:p>
        </p:txBody>
      </p:sp>
      <p:sp>
        <p:nvSpPr>
          <p:cNvPr id="7" name="Content Placeholder 2">
            <a:extLst>
              <a:ext uri="{FF2B5EF4-FFF2-40B4-BE49-F238E27FC236}">
                <a16:creationId xmlns:a16="http://schemas.microsoft.com/office/drawing/2014/main" id="{5391B71E-A8C5-CB1E-DB7F-0DA46EEDC1A3}"/>
              </a:ext>
            </a:extLst>
          </p:cNvPr>
          <p:cNvSpPr txBox="1">
            <a:spLocks/>
          </p:cNvSpPr>
          <p:nvPr/>
        </p:nvSpPr>
        <p:spPr>
          <a:xfrm>
            <a:off x="8181802" y="2052434"/>
            <a:ext cx="3600796" cy="3442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CRUD </a:t>
            </a:r>
          </a:p>
          <a:p>
            <a:r>
              <a:rPr lang="en-US" sz="2400" dirty="0"/>
              <a:t>SELECT</a:t>
            </a:r>
          </a:p>
          <a:p>
            <a:r>
              <a:rPr lang="en-US" sz="2400" dirty="0"/>
              <a:t>INSERT</a:t>
            </a:r>
          </a:p>
          <a:p>
            <a:r>
              <a:rPr lang="en-US" sz="2400" dirty="0"/>
              <a:t>UPDATE</a:t>
            </a:r>
          </a:p>
          <a:p>
            <a:r>
              <a:rPr lang="en-US" sz="2400" dirty="0"/>
              <a:t>DELETE</a:t>
            </a:r>
          </a:p>
        </p:txBody>
      </p:sp>
      <p:sp>
        <p:nvSpPr>
          <p:cNvPr id="9" name="TextBox 8">
            <a:extLst>
              <a:ext uri="{FF2B5EF4-FFF2-40B4-BE49-F238E27FC236}">
                <a16:creationId xmlns:a16="http://schemas.microsoft.com/office/drawing/2014/main" id="{AC652273-FCC7-CF4C-2BAF-BDF62BBC4C14}"/>
              </a:ext>
            </a:extLst>
          </p:cNvPr>
          <p:cNvSpPr txBox="1"/>
          <p:nvPr/>
        </p:nvSpPr>
        <p:spPr>
          <a:xfrm>
            <a:off x="838200" y="5740359"/>
            <a:ext cx="6097508" cy="369332"/>
          </a:xfrm>
          <a:prstGeom prst="rect">
            <a:avLst/>
          </a:prstGeom>
          <a:noFill/>
        </p:spPr>
        <p:txBody>
          <a:bodyPr wrap="square">
            <a:spAutoFit/>
          </a:bodyPr>
          <a:lstStyle/>
          <a:p>
            <a:r>
              <a:rPr lang="en-US" dirty="0"/>
              <a:t>Tutorial: </a:t>
            </a:r>
            <a:r>
              <a:rPr lang="en-US" dirty="0">
                <a:hlinkClick r:id="rId2"/>
              </a:rPr>
              <a:t>https://www.w3schools.com/mysql/</a:t>
            </a:r>
            <a:r>
              <a:rPr lang="en-US" dirty="0"/>
              <a:t> </a:t>
            </a:r>
          </a:p>
        </p:txBody>
      </p:sp>
    </p:spTree>
    <p:extLst>
      <p:ext uri="{BB962C8B-B14F-4D97-AF65-F5344CB8AC3E}">
        <p14:creationId xmlns:p14="http://schemas.microsoft.com/office/powerpoint/2010/main" val="526643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60</a:t>
            </a:fld>
            <a:endParaRPr lang="en-US"/>
          </a:p>
        </p:txBody>
      </p:sp>
      <p:sp>
        <p:nvSpPr>
          <p:cNvPr id="4" name="Title 3"/>
          <p:cNvSpPr>
            <a:spLocks noGrp="1"/>
          </p:cNvSpPr>
          <p:nvPr>
            <p:ph type="title"/>
          </p:nvPr>
        </p:nvSpPr>
        <p:spPr/>
        <p:txBody>
          <a:bodyPr/>
          <a:lstStyle/>
          <a:p>
            <a:r>
              <a:rPr lang="en-US" dirty="0"/>
              <a:t>Using More than One Table</a:t>
            </a:r>
          </a:p>
        </p:txBody>
      </p:sp>
      <p:sp>
        <p:nvSpPr>
          <p:cNvPr id="5" name="Content Placeholder 4"/>
          <p:cNvSpPr>
            <a:spLocks noGrp="1"/>
          </p:cNvSpPr>
          <p:nvPr>
            <p:ph idx="1"/>
          </p:nvPr>
        </p:nvSpPr>
        <p:spPr/>
        <p:txBody>
          <a:bodyPr>
            <a:normAutofit/>
          </a:bodyPr>
          <a:lstStyle/>
          <a:p>
            <a:r>
              <a:rPr lang="en-US" sz="2400" dirty="0"/>
              <a:t>Creating a second table:</a:t>
            </a:r>
          </a:p>
          <a:p>
            <a:pPr marL="0" indent="0">
              <a:buNone/>
            </a:pPr>
            <a:r>
              <a:rPr lang="en-US" sz="2400" dirty="0">
                <a:solidFill>
                  <a:srgbClr val="00B050"/>
                </a:solidFill>
              </a:rPr>
              <a:t>mysql&gt;</a:t>
            </a:r>
            <a:r>
              <a:rPr lang="en-US" sz="2400" dirty="0"/>
              <a:t> </a:t>
            </a:r>
            <a:r>
              <a:rPr lang="en-US" sz="2400" dirty="0">
                <a:solidFill>
                  <a:srgbClr val="C00000"/>
                </a:solidFill>
              </a:rPr>
              <a:t>CREATE TABLE event (name VARCHAR(20), date DATE,</a:t>
            </a:r>
          </a:p>
          <a:p>
            <a:pPr marL="0" indent="0">
              <a:buNone/>
            </a:pPr>
            <a:r>
              <a:rPr lang="en-US" sz="2400" dirty="0">
                <a:solidFill>
                  <a:srgbClr val="C00000"/>
                </a:solidFill>
              </a:rPr>
              <a:t>       type VARCHAR(15), remark VARCHAR(255));</a:t>
            </a:r>
          </a:p>
          <a:p>
            <a:r>
              <a:rPr lang="en-US" sz="2400" b="1" dirty="0">
                <a:solidFill>
                  <a:srgbClr val="00B0F0"/>
                </a:solidFill>
              </a:rPr>
              <a:t>name</a:t>
            </a:r>
            <a:r>
              <a:rPr lang="en-US" sz="2400" dirty="0"/>
              <a:t>: The pet name so that you know which animal each event pertains to.</a:t>
            </a:r>
          </a:p>
          <a:p>
            <a:pPr>
              <a:spcBef>
                <a:spcPts val="0"/>
              </a:spcBef>
            </a:pPr>
            <a:r>
              <a:rPr lang="en-US" sz="2400" b="1" dirty="0">
                <a:solidFill>
                  <a:srgbClr val="00B0F0"/>
                </a:solidFill>
              </a:rPr>
              <a:t>date</a:t>
            </a:r>
            <a:r>
              <a:rPr lang="en-US" sz="2400" dirty="0"/>
              <a:t>: A date so that you know when the event occurred.</a:t>
            </a:r>
          </a:p>
          <a:p>
            <a:pPr>
              <a:spcBef>
                <a:spcPts val="0"/>
              </a:spcBef>
            </a:pPr>
            <a:r>
              <a:rPr lang="en-US" sz="2400" b="1" dirty="0">
                <a:solidFill>
                  <a:srgbClr val="00B0F0"/>
                </a:solidFill>
              </a:rPr>
              <a:t>type</a:t>
            </a:r>
            <a:r>
              <a:rPr lang="en-US" sz="2400" dirty="0"/>
              <a:t>: An event type field, if you want to be able to categorize events.</a:t>
            </a:r>
          </a:p>
          <a:p>
            <a:pPr>
              <a:spcBef>
                <a:spcPts val="0"/>
              </a:spcBef>
            </a:pPr>
            <a:r>
              <a:rPr lang="en-US" sz="2400" b="1" dirty="0">
                <a:solidFill>
                  <a:srgbClr val="00B0F0"/>
                </a:solidFill>
              </a:rPr>
              <a:t>remark</a:t>
            </a:r>
            <a:r>
              <a:rPr lang="en-US" sz="2400" dirty="0"/>
              <a:t>: A field to describe the event.</a:t>
            </a:r>
          </a:p>
          <a:p>
            <a:pPr marL="0" indent="0">
              <a:spcBef>
                <a:spcPts val="0"/>
              </a:spcBef>
              <a:buNone/>
            </a:pPr>
            <a:endParaRPr lang="en-US" sz="2400" dirty="0"/>
          </a:p>
          <a:p>
            <a:pPr>
              <a:spcBef>
                <a:spcPts val="0"/>
              </a:spcBef>
            </a:pPr>
            <a:r>
              <a:rPr lang="en-US" sz="2400" dirty="0"/>
              <a:t>It is easiest to load the initial records by creating a tab-delimited text file containing the following information.</a:t>
            </a:r>
          </a:p>
        </p:txBody>
      </p:sp>
    </p:spTree>
    <p:extLst>
      <p:ext uri="{BB962C8B-B14F-4D97-AF65-F5344CB8AC3E}">
        <p14:creationId xmlns:p14="http://schemas.microsoft.com/office/powerpoint/2010/main" val="729545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61</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2220354"/>
              </p:ext>
            </p:extLst>
          </p:nvPr>
        </p:nvGraphicFramePr>
        <p:xfrm>
          <a:off x="606711" y="394447"/>
          <a:ext cx="10617100" cy="5172647"/>
        </p:xfrm>
        <a:graphic>
          <a:graphicData uri="http://schemas.openxmlformats.org/drawingml/2006/table">
            <a:tbl>
              <a:tblPr/>
              <a:tblGrid>
                <a:gridCol w="1921335">
                  <a:extLst>
                    <a:ext uri="{9D8B030D-6E8A-4147-A177-3AD203B41FA5}">
                      <a16:colId xmlns:a16="http://schemas.microsoft.com/office/drawing/2014/main" val="4158443781"/>
                    </a:ext>
                  </a:extLst>
                </a:gridCol>
                <a:gridCol w="2357718">
                  <a:extLst>
                    <a:ext uri="{9D8B030D-6E8A-4147-A177-3AD203B41FA5}">
                      <a16:colId xmlns:a16="http://schemas.microsoft.com/office/drawing/2014/main" val="3070997506"/>
                    </a:ext>
                  </a:extLst>
                </a:gridCol>
                <a:gridCol w="1801906">
                  <a:extLst>
                    <a:ext uri="{9D8B030D-6E8A-4147-A177-3AD203B41FA5}">
                      <a16:colId xmlns:a16="http://schemas.microsoft.com/office/drawing/2014/main" val="3129912820"/>
                    </a:ext>
                  </a:extLst>
                </a:gridCol>
                <a:gridCol w="4536141">
                  <a:extLst>
                    <a:ext uri="{9D8B030D-6E8A-4147-A177-3AD203B41FA5}">
                      <a16:colId xmlns:a16="http://schemas.microsoft.com/office/drawing/2014/main" val="3418011442"/>
                    </a:ext>
                  </a:extLst>
                </a:gridCol>
              </a:tblGrid>
              <a:tr h="447810">
                <a:tc>
                  <a:txBody>
                    <a:bodyPr/>
                    <a:lstStyle/>
                    <a:p>
                      <a:pPr fontAlgn="base"/>
                      <a:r>
                        <a:rPr lang="en-US" sz="2800" b="1" i="0">
                          <a:effectLst/>
                        </a:rPr>
                        <a:t>name</a:t>
                      </a:r>
                    </a:p>
                  </a:txBody>
                  <a:tcPr marL="22032" marR="22032" marT="22032" marB="22032">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800" b="1" i="0">
                          <a:effectLst/>
                        </a:rPr>
                        <a:t>date</a:t>
                      </a:r>
                    </a:p>
                  </a:txBody>
                  <a:tcPr marL="22032" marR="22032" marT="22032" marB="22032">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800" b="1" i="0" dirty="0">
                          <a:effectLst/>
                        </a:rPr>
                        <a:t>type</a:t>
                      </a:r>
                    </a:p>
                  </a:txBody>
                  <a:tcPr marL="22032" marR="22032" marT="22032" marB="22032">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800" b="1" i="0">
                          <a:effectLst/>
                        </a:rPr>
                        <a:t>remark</a:t>
                      </a:r>
                    </a:p>
                  </a:txBody>
                  <a:tcPr marL="22032" marR="22032" marT="22032" marB="22032">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42247096"/>
                  </a:ext>
                </a:extLst>
              </a:tr>
              <a:tr h="352508">
                <a:tc>
                  <a:txBody>
                    <a:bodyPr/>
                    <a:lstStyle/>
                    <a:p>
                      <a:pPr fontAlgn="base"/>
                      <a:r>
                        <a:rPr lang="en-US" sz="2400" dirty="0">
                          <a:effectLst/>
                        </a:rPr>
                        <a:t>Fluffy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1995-05-15</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litter</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4 kittens, 3 female, 1 male</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89320302"/>
                  </a:ext>
                </a:extLst>
              </a:tr>
              <a:tr h="616889">
                <a:tc>
                  <a:txBody>
                    <a:bodyPr/>
                    <a:lstStyle/>
                    <a:p>
                      <a:pPr fontAlgn="base"/>
                      <a:r>
                        <a:rPr lang="en-US" sz="2400" dirty="0">
                          <a:effectLst/>
                        </a:rPr>
                        <a:t>Buffy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1993-06-23</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litter</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5 puppies, 2 female, 3 male</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40075546"/>
                  </a:ext>
                </a:extLst>
              </a:tr>
              <a:tr h="352508">
                <a:tc>
                  <a:txBody>
                    <a:bodyPr/>
                    <a:lstStyle/>
                    <a:p>
                      <a:pPr fontAlgn="base"/>
                      <a:r>
                        <a:rPr lang="en-US" sz="2400" dirty="0">
                          <a:effectLst/>
                        </a:rPr>
                        <a:t>Buffy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1994-06-19</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litter</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3 puppies, 3 female</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45975300"/>
                  </a:ext>
                </a:extLst>
              </a:tr>
              <a:tr h="352508">
                <a:tc>
                  <a:txBody>
                    <a:bodyPr/>
                    <a:lstStyle/>
                    <a:p>
                      <a:pPr fontAlgn="base"/>
                      <a:r>
                        <a:rPr lang="en-US" sz="2400">
                          <a:effectLst/>
                        </a:rPr>
                        <a:t>Chirpy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1999-03-21</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vet</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needed beak straightened</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833005636"/>
                  </a:ext>
                </a:extLst>
              </a:tr>
              <a:tr h="352508">
                <a:tc>
                  <a:txBody>
                    <a:bodyPr/>
                    <a:lstStyle/>
                    <a:p>
                      <a:pPr fontAlgn="base"/>
                      <a:r>
                        <a:rPr lang="en-US" sz="2400" dirty="0">
                          <a:effectLst/>
                        </a:rPr>
                        <a:t>Slim</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1997-08-03</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vet</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broken rib</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5426544"/>
                  </a:ext>
                </a:extLst>
              </a:tr>
              <a:tr h="352508">
                <a:tc>
                  <a:txBody>
                    <a:bodyPr/>
                    <a:lstStyle/>
                    <a:p>
                      <a:pPr fontAlgn="base"/>
                      <a:r>
                        <a:rPr lang="en-US" sz="2400">
                          <a:effectLst/>
                        </a:rPr>
                        <a:t>Bowser</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1991-10-12</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kennel</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endParaRPr lang="en-US" sz="2400" dirty="0">
                        <a:effectLst/>
                      </a:endParaRP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57998688"/>
                  </a:ext>
                </a:extLst>
              </a:tr>
              <a:tr h="352508">
                <a:tc>
                  <a:txBody>
                    <a:bodyPr/>
                    <a:lstStyle/>
                    <a:p>
                      <a:pPr fontAlgn="base"/>
                      <a:r>
                        <a:rPr lang="en-US" sz="2400" dirty="0">
                          <a:effectLst/>
                        </a:rPr>
                        <a:t>Fang</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1991-10-12</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kennel</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endParaRPr lang="en-US" sz="2400">
                        <a:effectLst/>
                      </a:endParaRP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909692529"/>
                  </a:ext>
                </a:extLst>
              </a:tr>
              <a:tr h="352508">
                <a:tc>
                  <a:txBody>
                    <a:bodyPr/>
                    <a:lstStyle/>
                    <a:p>
                      <a:pPr fontAlgn="base"/>
                      <a:r>
                        <a:rPr lang="en-US" sz="2400">
                          <a:effectLst/>
                        </a:rPr>
                        <a:t>Fang</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1998-08-28</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birthday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Gave him a new chew toy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21530709"/>
                  </a:ext>
                </a:extLst>
              </a:tr>
              <a:tr h="352508">
                <a:tc>
                  <a:txBody>
                    <a:bodyPr/>
                    <a:lstStyle/>
                    <a:p>
                      <a:pPr fontAlgn="base"/>
                      <a:r>
                        <a:rPr lang="en-US" sz="2400">
                          <a:effectLst/>
                        </a:rPr>
                        <a:t>Claws</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1998-03-17</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birthday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Gave him a new flea collar</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54416678"/>
                  </a:ext>
                </a:extLst>
              </a:tr>
              <a:tr h="352508">
                <a:tc>
                  <a:txBody>
                    <a:bodyPr/>
                    <a:lstStyle/>
                    <a:p>
                      <a:pPr fontAlgn="base"/>
                      <a:r>
                        <a:rPr lang="en-US" sz="2400">
                          <a:effectLst/>
                        </a:rPr>
                        <a:t>Whistler</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1998-12-09</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a:effectLst/>
                        </a:rPr>
                        <a:t>birthday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2400" dirty="0">
                          <a:effectLst/>
                        </a:rPr>
                        <a:t>First birthday</a:t>
                      </a:r>
                    </a:p>
                  </a:txBody>
                  <a:tcPr marL="36720" marR="36720" marT="44063" marB="4406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712627551"/>
                  </a:ext>
                </a:extLst>
              </a:tr>
            </a:tbl>
          </a:graphicData>
        </a:graphic>
      </p:graphicFrame>
      <p:sp>
        <p:nvSpPr>
          <p:cNvPr id="7" name="Rectangle 6"/>
          <p:cNvSpPr/>
          <p:nvPr/>
        </p:nvSpPr>
        <p:spPr>
          <a:xfrm>
            <a:off x="614082" y="5844099"/>
            <a:ext cx="7932108" cy="461665"/>
          </a:xfrm>
          <a:prstGeom prst="rect">
            <a:avLst/>
          </a:prstGeom>
        </p:spPr>
        <p:txBody>
          <a:bodyPr wrap="none">
            <a:spAutoFit/>
          </a:bodyPr>
          <a:lstStyle/>
          <a:p>
            <a:r>
              <a:rPr lang="en-US" sz="2400" dirty="0">
                <a:solidFill>
                  <a:srgbClr val="00B050"/>
                </a:solidFill>
              </a:rPr>
              <a:t>mysql&gt; </a:t>
            </a:r>
            <a:r>
              <a:rPr lang="en-US" sz="2400" dirty="0">
                <a:solidFill>
                  <a:srgbClr val="C00000"/>
                </a:solidFill>
              </a:rPr>
              <a:t>LOAD DATA LOCAL INFILE 'event.txt' INTO TABLE event;</a:t>
            </a:r>
          </a:p>
        </p:txBody>
      </p:sp>
    </p:spTree>
    <p:extLst>
      <p:ext uri="{BB962C8B-B14F-4D97-AF65-F5344CB8AC3E}">
        <p14:creationId xmlns:p14="http://schemas.microsoft.com/office/powerpoint/2010/main" val="142945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62</a:t>
            </a:fld>
            <a:endParaRPr lang="en-US"/>
          </a:p>
        </p:txBody>
      </p:sp>
      <p:sp>
        <p:nvSpPr>
          <p:cNvPr id="5" name="Content Placeholder 4"/>
          <p:cNvSpPr>
            <a:spLocks noGrp="1"/>
          </p:cNvSpPr>
          <p:nvPr>
            <p:ph idx="1"/>
          </p:nvPr>
        </p:nvSpPr>
        <p:spPr>
          <a:xfrm>
            <a:off x="1028700" y="902346"/>
            <a:ext cx="10134600" cy="4743851"/>
          </a:xfrm>
        </p:spPr>
        <p:txBody>
          <a:bodyPr>
            <a:normAutofit lnSpcReduction="10000"/>
          </a:bodyPr>
          <a:lstStyle/>
          <a:p>
            <a:pPr marL="0" indent="0">
              <a:buNone/>
            </a:pPr>
            <a:r>
              <a:rPr lang="en-US" sz="2400" dirty="0">
                <a:solidFill>
                  <a:srgbClr val="00B050"/>
                </a:solidFill>
              </a:rPr>
              <a:t>mysql&gt; </a:t>
            </a:r>
            <a:r>
              <a:rPr lang="en-US" sz="2400" dirty="0">
                <a:solidFill>
                  <a:srgbClr val="C00000"/>
                </a:solidFill>
              </a:rPr>
              <a:t>SELECT pet.name, TIMESTAMPDIFF(YEAR, birth, date) AS age, remark</a:t>
            </a:r>
          </a:p>
          <a:p>
            <a:pPr marL="0" indent="0">
              <a:buNone/>
            </a:pPr>
            <a:r>
              <a:rPr lang="en-US" sz="2400" dirty="0">
                <a:solidFill>
                  <a:srgbClr val="C00000"/>
                </a:solidFill>
              </a:rPr>
              <a:t>       FROM pet INNER JOIN event ON pet.name = event.name</a:t>
            </a:r>
          </a:p>
          <a:p>
            <a:pPr marL="0" indent="0">
              <a:spcAft>
                <a:spcPts val="1800"/>
              </a:spcAft>
              <a:buNone/>
            </a:pPr>
            <a:r>
              <a:rPr lang="en-US" sz="2400" dirty="0">
                <a:solidFill>
                  <a:srgbClr val="C00000"/>
                </a:solidFill>
              </a:rPr>
              <a:t>       WHERE event.type = 'litter';</a:t>
            </a:r>
          </a:p>
          <a:p>
            <a:pPr marL="0" indent="0">
              <a:buNone/>
            </a:pPr>
            <a:r>
              <a:rPr lang="en-US" sz="2400" b="1" dirty="0">
                <a:solidFill>
                  <a:srgbClr val="00B050"/>
                </a:solidFill>
                <a:latin typeface="Courier New" panose="02070309020205020404" pitchFamily="49" charset="0"/>
              </a:rPr>
              <a:t>+--------+------+-----------------------------+</a:t>
            </a:r>
          </a:p>
          <a:p>
            <a:pPr marL="0" indent="0">
              <a:buNone/>
            </a:pPr>
            <a:r>
              <a:rPr lang="en-US" sz="2400" b="1" dirty="0">
                <a:solidFill>
                  <a:srgbClr val="00B050"/>
                </a:solidFill>
                <a:latin typeface="Courier New" panose="02070309020205020404" pitchFamily="49" charset="0"/>
              </a:rPr>
              <a:t>| name   | age  | remark                      |</a:t>
            </a:r>
          </a:p>
          <a:p>
            <a:pPr marL="0" indent="0">
              <a:buNone/>
            </a:pPr>
            <a:r>
              <a:rPr lang="en-US" sz="2400" b="1" dirty="0">
                <a:solidFill>
                  <a:srgbClr val="00B050"/>
                </a:solidFill>
                <a:latin typeface="Courier New" panose="02070309020205020404" pitchFamily="49" charset="0"/>
              </a:rPr>
              <a:t>+--------+------+-----------------------------+</a:t>
            </a:r>
          </a:p>
          <a:p>
            <a:pPr marL="0" indent="0">
              <a:buNone/>
            </a:pPr>
            <a:r>
              <a:rPr lang="en-US" sz="2400" b="1" dirty="0">
                <a:solidFill>
                  <a:srgbClr val="00B050"/>
                </a:solidFill>
                <a:latin typeface="Courier New" panose="02070309020205020404" pitchFamily="49" charset="0"/>
              </a:rPr>
              <a:t>| Fluffy |    2 | 4 kittens, 3 female, 1 male |</a:t>
            </a:r>
          </a:p>
          <a:p>
            <a:pPr marL="0" indent="0">
              <a:buNone/>
            </a:pPr>
            <a:r>
              <a:rPr lang="en-US" sz="2400" b="1" dirty="0">
                <a:solidFill>
                  <a:srgbClr val="00B050"/>
                </a:solidFill>
                <a:latin typeface="Courier New" panose="02070309020205020404" pitchFamily="49" charset="0"/>
              </a:rPr>
              <a:t>| Buffy  |    4 | 5 puppies, 2 female, 3 male |</a:t>
            </a:r>
          </a:p>
          <a:p>
            <a:pPr marL="0" indent="0">
              <a:buNone/>
            </a:pPr>
            <a:r>
              <a:rPr lang="en-US" sz="2400" b="1" dirty="0">
                <a:solidFill>
                  <a:srgbClr val="00B050"/>
                </a:solidFill>
                <a:latin typeface="Courier New" panose="02070309020205020404" pitchFamily="49" charset="0"/>
              </a:rPr>
              <a:t>| Buffy  |    5 | 3 puppies, 3 female         |</a:t>
            </a:r>
          </a:p>
          <a:p>
            <a:pPr marL="0" indent="0">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3873250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63</a:t>
            </a:fld>
            <a:endParaRPr lang="en-US"/>
          </a:p>
        </p:txBody>
      </p:sp>
      <p:sp>
        <p:nvSpPr>
          <p:cNvPr id="5" name="Content Placeholder 4"/>
          <p:cNvSpPr>
            <a:spLocks noGrp="1"/>
          </p:cNvSpPr>
          <p:nvPr>
            <p:ph idx="1"/>
          </p:nvPr>
        </p:nvSpPr>
        <p:spPr>
          <a:xfrm>
            <a:off x="730293" y="168676"/>
            <a:ext cx="10623507" cy="6365289"/>
          </a:xfrm>
        </p:spPr>
        <p:txBody>
          <a:bodyPr>
            <a:normAutofit fontScale="92500" lnSpcReduction="10000"/>
          </a:bodyPr>
          <a:lstStyle/>
          <a:p>
            <a:pPr marL="0" indent="0">
              <a:buNone/>
            </a:pPr>
            <a:r>
              <a:rPr lang="en-US" dirty="0"/>
              <a:t>There are several things to note about this query:</a:t>
            </a:r>
          </a:p>
          <a:p>
            <a:r>
              <a:rPr lang="en-US" dirty="0"/>
              <a:t>The FROM clause joins two tables because the query needs to pull information from both of them.</a:t>
            </a:r>
          </a:p>
          <a:p>
            <a:r>
              <a:rPr lang="en-US" dirty="0"/>
              <a:t>When combining (joining) information from multiple tables, you need to specify how records in one table can be matched to records in the other (both have a </a:t>
            </a:r>
            <a:r>
              <a:rPr lang="en-US" u="sng" dirty="0"/>
              <a:t>name</a:t>
            </a:r>
            <a:r>
              <a:rPr lang="en-US" dirty="0"/>
              <a:t> column). The query uses an ON clause to match up records in the two tables based on the name values.</a:t>
            </a:r>
          </a:p>
          <a:p>
            <a:r>
              <a:rPr lang="en-US" dirty="0"/>
              <a:t>The query uses an INNER JOIN to combine the tables. An INNER JOIN permits rows from either table to appear in the result if and only if both tables meet the conditions specified in the ON clause. In this example, the ON clause specifies that the name column in the pet table must match the name column in the event table. If a name appears in one table but not the other, the row will not appear in the result because the condition in the ON clause fails.</a:t>
            </a:r>
          </a:p>
          <a:p>
            <a:r>
              <a:rPr lang="en-US" dirty="0"/>
              <a:t>Because the name column occurs in both tables, you must be specific about which table you mean when referring to the column. This is done by prepending the table name to the column name.</a:t>
            </a:r>
          </a:p>
        </p:txBody>
      </p:sp>
    </p:spTree>
    <p:extLst>
      <p:ext uri="{BB962C8B-B14F-4D97-AF65-F5344CB8AC3E}">
        <p14:creationId xmlns:p14="http://schemas.microsoft.com/office/powerpoint/2010/main" val="978773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64</a:t>
            </a:fld>
            <a:endParaRPr lang="en-US"/>
          </a:p>
        </p:txBody>
      </p:sp>
      <p:sp>
        <p:nvSpPr>
          <p:cNvPr id="5" name="Content Placeholder 4"/>
          <p:cNvSpPr>
            <a:spLocks noGrp="1"/>
          </p:cNvSpPr>
          <p:nvPr>
            <p:ph idx="1"/>
          </p:nvPr>
        </p:nvSpPr>
        <p:spPr>
          <a:xfrm>
            <a:off x="760977" y="337350"/>
            <a:ext cx="10592823" cy="6232125"/>
          </a:xfrm>
        </p:spPr>
        <p:txBody>
          <a:bodyPr>
            <a:normAutofit/>
          </a:bodyPr>
          <a:lstStyle/>
          <a:p>
            <a:pPr marL="0" indent="0">
              <a:buNone/>
            </a:pPr>
            <a:r>
              <a:rPr lang="en-US" sz="2400" dirty="0"/>
              <a:t>You need not have two different tables to perform a join. Sometimes it is useful to join a table to itself, if you want to compare records in a table to other records in that same table. </a:t>
            </a:r>
          </a:p>
          <a:p>
            <a:pPr marL="0" indent="0">
              <a:buNone/>
            </a:pPr>
            <a:r>
              <a:rPr lang="en-US" sz="2400" dirty="0"/>
              <a:t>For example, to find breeding pairs among your pets, you can join the pet table with itself to produce candidate pairs of live males and females of like species:</a:t>
            </a:r>
          </a:p>
          <a:p>
            <a:pPr marL="0" indent="0">
              <a:buNone/>
            </a:pPr>
            <a:r>
              <a:rPr lang="en-US" sz="2400" dirty="0">
                <a:solidFill>
                  <a:srgbClr val="00B050"/>
                </a:solidFill>
              </a:rPr>
              <a:t>mysql&gt;</a:t>
            </a:r>
            <a:r>
              <a:rPr lang="en-US" sz="2400" dirty="0"/>
              <a:t> </a:t>
            </a:r>
            <a:r>
              <a:rPr lang="en-US" sz="2400" dirty="0">
                <a:solidFill>
                  <a:srgbClr val="C00000"/>
                </a:solidFill>
              </a:rPr>
              <a:t>SELECT p1.name, p1.sex, p2.name, p2.sex, p1.species</a:t>
            </a:r>
          </a:p>
          <a:p>
            <a:pPr marL="0" indent="0">
              <a:buNone/>
            </a:pPr>
            <a:r>
              <a:rPr lang="en-US" sz="2400" dirty="0">
                <a:solidFill>
                  <a:srgbClr val="C00000"/>
                </a:solidFill>
              </a:rPr>
              <a:t>       FROM pet AS p1 INNER JOIN pet AS p2</a:t>
            </a:r>
          </a:p>
          <a:p>
            <a:pPr marL="0" indent="0">
              <a:buNone/>
            </a:pPr>
            <a:r>
              <a:rPr lang="en-US" sz="2400" dirty="0">
                <a:solidFill>
                  <a:srgbClr val="C00000"/>
                </a:solidFill>
              </a:rPr>
              <a:t>         ON p1.species = p2.species</a:t>
            </a:r>
          </a:p>
          <a:p>
            <a:pPr marL="0" indent="0">
              <a:buNone/>
            </a:pPr>
            <a:r>
              <a:rPr lang="en-US" sz="2400" dirty="0">
                <a:solidFill>
                  <a:srgbClr val="C00000"/>
                </a:solidFill>
              </a:rPr>
              <a:t>         AND p1.sex = 'f' AND p1.death IS NULL</a:t>
            </a:r>
          </a:p>
          <a:p>
            <a:pPr marL="0" indent="0">
              <a:buNone/>
            </a:pPr>
            <a:r>
              <a:rPr lang="en-US" sz="2400" dirty="0">
                <a:solidFill>
                  <a:srgbClr val="C00000"/>
                </a:solidFill>
              </a:rPr>
              <a:t>         AND p2.sex = 'm' AND p2.death IS NULL;</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name   | sex  | name  | sex  | species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Fluffy | f    | Claws | m    | cat     |</a:t>
            </a:r>
          </a:p>
          <a:p>
            <a:pPr marL="0" indent="0">
              <a:spcBef>
                <a:spcPts val="0"/>
              </a:spcBef>
              <a:buNone/>
            </a:pPr>
            <a:r>
              <a:rPr lang="en-US" sz="2400" b="1" dirty="0">
                <a:solidFill>
                  <a:srgbClr val="00B050"/>
                </a:solidFill>
                <a:latin typeface="Courier New" panose="02070309020205020404" pitchFamily="49" charset="0"/>
              </a:rPr>
              <a:t>| Buffy  | f    | Fang  | m    | dog     |</a:t>
            </a:r>
          </a:p>
          <a:p>
            <a:pPr marL="0" indent="0">
              <a:spcBef>
                <a:spcPts val="0"/>
              </a:spcBef>
              <a:buNone/>
            </a:pPr>
            <a:r>
              <a:rPr lang="en-US" sz="2400" b="1" dirty="0">
                <a:solidFill>
                  <a:srgbClr val="00B050"/>
                </a:solidFill>
                <a:latin typeface="Courier New" panose="02070309020205020404" pitchFamily="49" charset="0"/>
              </a:rPr>
              <a:t>+--------+------+-------+------+---------+</a:t>
            </a:r>
          </a:p>
        </p:txBody>
      </p:sp>
    </p:spTree>
    <p:extLst>
      <p:ext uri="{BB962C8B-B14F-4D97-AF65-F5344CB8AC3E}">
        <p14:creationId xmlns:p14="http://schemas.microsoft.com/office/powerpoint/2010/main" val="24191465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4F5EF5-3D7F-4564-ACED-160604C7FA93}"/>
              </a:ext>
            </a:extLst>
          </p:cNvPr>
          <p:cNvSpPr>
            <a:spLocks noGrp="1"/>
          </p:cNvSpPr>
          <p:nvPr>
            <p:ph type="ftr" sz="quarter" idx="11"/>
          </p:nvPr>
        </p:nvSpPr>
        <p:spPr/>
        <p:txBody>
          <a:bodyPr/>
          <a:lstStyle/>
          <a:p>
            <a:r>
              <a:rPr lang="en-US"/>
              <a:t>© Dr. Leon Jololian</a:t>
            </a:r>
          </a:p>
        </p:txBody>
      </p:sp>
      <p:sp>
        <p:nvSpPr>
          <p:cNvPr id="3" name="Slide Number Placeholder 2">
            <a:extLst>
              <a:ext uri="{FF2B5EF4-FFF2-40B4-BE49-F238E27FC236}">
                <a16:creationId xmlns:a16="http://schemas.microsoft.com/office/drawing/2014/main" id="{1ADFEDE4-C255-45C7-AA79-22ABC5A619E5}"/>
              </a:ext>
            </a:extLst>
          </p:cNvPr>
          <p:cNvSpPr>
            <a:spLocks noGrp="1"/>
          </p:cNvSpPr>
          <p:nvPr>
            <p:ph type="sldNum" sz="quarter" idx="12"/>
          </p:nvPr>
        </p:nvSpPr>
        <p:spPr/>
        <p:txBody>
          <a:bodyPr/>
          <a:lstStyle/>
          <a:p>
            <a:fld id="{43F50F59-8855-47B7-96E1-4F6F890B0EF1}" type="slidenum">
              <a:rPr lang="en-US" smtClean="0"/>
              <a:t>65</a:t>
            </a:fld>
            <a:endParaRPr lang="en-US"/>
          </a:p>
        </p:txBody>
      </p:sp>
      <p:sp>
        <p:nvSpPr>
          <p:cNvPr id="4" name="Title 3">
            <a:extLst>
              <a:ext uri="{FF2B5EF4-FFF2-40B4-BE49-F238E27FC236}">
                <a16:creationId xmlns:a16="http://schemas.microsoft.com/office/drawing/2014/main" id="{8FAFEC46-F96C-47B0-AFD8-E5EBF9E48F67}"/>
              </a:ext>
            </a:extLst>
          </p:cNvPr>
          <p:cNvSpPr>
            <a:spLocks noGrp="1"/>
          </p:cNvSpPr>
          <p:nvPr>
            <p:ph type="title"/>
          </p:nvPr>
        </p:nvSpPr>
        <p:spPr>
          <a:xfrm>
            <a:off x="1219200" y="365128"/>
            <a:ext cx="10134600" cy="774920"/>
          </a:xfrm>
        </p:spPr>
        <p:txBody>
          <a:bodyPr/>
          <a:lstStyle/>
          <a:p>
            <a:r>
              <a:rPr lang="en-US" dirty="0"/>
              <a:t>The CREATE VIEW Statement</a:t>
            </a:r>
          </a:p>
        </p:txBody>
      </p:sp>
      <p:sp>
        <p:nvSpPr>
          <p:cNvPr id="5" name="Content Placeholder 4">
            <a:extLst>
              <a:ext uri="{FF2B5EF4-FFF2-40B4-BE49-F238E27FC236}">
                <a16:creationId xmlns:a16="http://schemas.microsoft.com/office/drawing/2014/main" id="{644DE9D7-C325-4226-860B-CF28974EBEF2}"/>
              </a:ext>
            </a:extLst>
          </p:cNvPr>
          <p:cNvSpPr>
            <a:spLocks noGrp="1"/>
          </p:cNvSpPr>
          <p:nvPr>
            <p:ph idx="1"/>
          </p:nvPr>
        </p:nvSpPr>
        <p:spPr>
          <a:xfrm>
            <a:off x="718019" y="1319436"/>
            <a:ext cx="10635781" cy="4857527"/>
          </a:xfrm>
        </p:spPr>
        <p:txBody>
          <a:bodyPr>
            <a:normAutofit/>
          </a:bodyPr>
          <a:lstStyle/>
          <a:p>
            <a:r>
              <a:rPr lang="en-US" sz="2400" dirty="0">
                <a:solidFill>
                  <a:srgbClr val="333333"/>
                </a:solidFill>
                <a:latin typeface="Arial" panose="020B0604020202020204" pitchFamily="34" charset="0"/>
                <a:cs typeface="Arial" panose="020B0604020202020204" pitchFamily="34" charset="0"/>
              </a:rPr>
              <a:t>A</a:t>
            </a:r>
            <a:r>
              <a:rPr lang="en-US" sz="2400" i="0" dirty="0">
                <a:solidFill>
                  <a:srgbClr val="333333"/>
                </a:solidFill>
                <a:effectLst/>
                <a:latin typeface="Arial" panose="020B0604020202020204" pitchFamily="34" charset="0"/>
                <a:cs typeface="Arial" panose="020B0604020202020204" pitchFamily="34" charset="0"/>
              </a:rPr>
              <a:t> view is a virtual table based on the result-set of an SQL statement.</a:t>
            </a:r>
          </a:p>
          <a:p>
            <a:r>
              <a:rPr lang="en-US" sz="2400" i="0" dirty="0">
                <a:solidFill>
                  <a:srgbClr val="333333"/>
                </a:solidFill>
                <a:effectLst/>
                <a:latin typeface="Arial" panose="020B0604020202020204" pitchFamily="34" charset="0"/>
                <a:cs typeface="Arial" panose="020B0604020202020204" pitchFamily="34" charset="0"/>
              </a:rPr>
              <a:t>A view contains rows and columns, just like a real table. The fields in a view are fields from one or more real tables in the database.</a:t>
            </a:r>
          </a:p>
          <a:p>
            <a:r>
              <a:rPr lang="en-US" sz="2400" dirty="0">
                <a:solidFill>
                  <a:srgbClr val="333333"/>
                </a:solidFill>
                <a:latin typeface="Arial" panose="020B0604020202020204" pitchFamily="34" charset="0"/>
                <a:cs typeface="Arial" panose="020B0604020202020204" pitchFamily="34" charset="0"/>
              </a:rPr>
              <a:t>Syntax:</a:t>
            </a:r>
            <a:endParaRPr lang="en-US" sz="2400" i="0" dirty="0">
              <a:solidFill>
                <a:srgbClr val="333333"/>
              </a:solidFill>
              <a:effectLst/>
              <a:latin typeface="Arial" panose="020B0604020202020204" pitchFamily="34" charset="0"/>
              <a:cs typeface="Arial" panose="020B0604020202020204" pitchFamily="34" charset="0"/>
            </a:endParaRPr>
          </a:p>
          <a:p>
            <a:pPr marL="0" indent="0">
              <a:buNone/>
            </a:pPr>
            <a:r>
              <a:rPr lang="en-US" sz="2400" i="0" dirty="0">
                <a:solidFill>
                  <a:srgbClr val="C00000"/>
                </a:solidFill>
                <a:effectLst/>
                <a:latin typeface="Arial" panose="020B0604020202020204" pitchFamily="34" charset="0"/>
                <a:cs typeface="Arial" panose="020B0604020202020204" pitchFamily="34" charset="0"/>
              </a:rPr>
              <a:t>CREATE [OR REPLACE] VIEW view_name </a:t>
            </a:r>
          </a:p>
          <a:p>
            <a:pPr marL="0" indent="0">
              <a:buNone/>
            </a:pPr>
            <a:r>
              <a:rPr lang="en-US" sz="2400" i="0" dirty="0">
                <a:solidFill>
                  <a:srgbClr val="C00000"/>
                </a:solidFill>
                <a:effectLst/>
                <a:latin typeface="Arial" panose="020B0604020202020204" pitchFamily="34" charset="0"/>
                <a:cs typeface="Arial" panose="020B0604020202020204" pitchFamily="34" charset="0"/>
              </a:rPr>
              <a:t>[(column_list)]  AS </a:t>
            </a:r>
          </a:p>
          <a:p>
            <a:pPr marL="0" indent="0">
              <a:buNone/>
            </a:pPr>
            <a:r>
              <a:rPr lang="en-US" sz="2400" i="0" dirty="0">
                <a:solidFill>
                  <a:srgbClr val="C00000"/>
                </a:solidFill>
                <a:effectLst/>
                <a:latin typeface="Arial" panose="020B0604020202020204" pitchFamily="34" charset="0"/>
                <a:cs typeface="Arial" panose="020B0604020202020204" pitchFamily="34" charset="0"/>
              </a:rPr>
              <a:t>SELECT column1, column2, ...</a:t>
            </a:r>
          </a:p>
          <a:p>
            <a:pPr marL="0" indent="0">
              <a:buNone/>
            </a:pPr>
            <a:r>
              <a:rPr lang="en-US" sz="2400" i="0" dirty="0">
                <a:solidFill>
                  <a:srgbClr val="C00000"/>
                </a:solidFill>
                <a:effectLst/>
                <a:latin typeface="Arial" panose="020B0604020202020204" pitchFamily="34" charset="0"/>
                <a:cs typeface="Arial" panose="020B0604020202020204" pitchFamily="34" charset="0"/>
              </a:rPr>
              <a:t>FROM table_name</a:t>
            </a:r>
          </a:p>
          <a:p>
            <a:pPr marL="0" indent="0">
              <a:buNone/>
            </a:pPr>
            <a:r>
              <a:rPr lang="en-US" sz="2400" i="0" dirty="0">
                <a:solidFill>
                  <a:srgbClr val="C00000"/>
                </a:solidFill>
                <a:effectLst/>
                <a:latin typeface="Arial" panose="020B0604020202020204" pitchFamily="34" charset="0"/>
                <a:cs typeface="Arial" panose="020B0604020202020204" pitchFamily="34" charset="0"/>
              </a:rPr>
              <a:t>WHERE condition;</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753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66</a:t>
            </a:fld>
            <a:endParaRPr lang="en-US"/>
          </a:p>
        </p:txBody>
      </p:sp>
      <p:sp>
        <p:nvSpPr>
          <p:cNvPr id="4" name="Title 3"/>
          <p:cNvSpPr>
            <a:spLocks noGrp="1"/>
          </p:cNvSpPr>
          <p:nvPr>
            <p:ph type="title"/>
          </p:nvPr>
        </p:nvSpPr>
        <p:spPr/>
        <p:txBody>
          <a:bodyPr/>
          <a:lstStyle/>
          <a:p>
            <a:r>
              <a:rPr lang="en-US" dirty="0"/>
              <a:t>Using mysql in Batch Mode</a:t>
            </a:r>
          </a:p>
        </p:txBody>
      </p:sp>
      <p:sp>
        <p:nvSpPr>
          <p:cNvPr id="5" name="Content Placeholder 4"/>
          <p:cNvSpPr>
            <a:spLocks noGrp="1"/>
          </p:cNvSpPr>
          <p:nvPr>
            <p:ph idx="1"/>
          </p:nvPr>
        </p:nvSpPr>
        <p:spPr/>
        <p:txBody>
          <a:bodyPr>
            <a:normAutofit/>
          </a:bodyPr>
          <a:lstStyle/>
          <a:p>
            <a:r>
              <a:rPr lang="en-US" dirty="0"/>
              <a:t>To run mysql in batch mode, put the statements you want to run in a file, then tell mysql to read its input from the file:</a:t>
            </a:r>
          </a:p>
          <a:p>
            <a:pPr marL="0" indent="0">
              <a:buNone/>
            </a:pPr>
            <a:r>
              <a:rPr lang="en-US" dirty="0"/>
              <a:t>	</a:t>
            </a:r>
            <a:r>
              <a:rPr lang="en-US" dirty="0">
                <a:solidFill>
                  <a:srgbClr val="C00000"/>
                </a:solidFill>
              </a:rPr>
              <a:t>shell&gt; mysql &lt; batch-file</a:t>
            </a:r>
          </a:p>
          <a:p>
            <a:r>
              <a:rPr lang="en-US" dirty="0"/>
              <a:t>If you need to specify connection parameters on the command line, the command might look like this:</a:t>
            </a:r>
          </a:p>
          <a:p>
            <a:pPr marL="0" indent="0">
              <a:buNone/>
            </a:pPr>
            <a:r>
              <a:rPr lang="en-US" dirty="0"/>
              <a:t>	</a:t>
            </a:r>
            <a:r>
              <a:rPr lang="en-US" dirty="0">
                <a:solidFill>
                  <a:srgbClr val="00B050"/>
                </a:solidFill>
              </a:rPr>
              <a:t>shell&gt;</a:t>
            </a:r>
            <a:r>
              <a:rPr lang="en-US" dirty="0"/>
              <a:t> </a:t>
            </a:r>
            <a:r>
              <a:rPr lang="en-US" dirty="0">
                <a:solidFill>
                  <a:srgbClr val="C00000"/>
                </a:solidFill>
              </a:rPr>
              <a:t>mysql -h host -u user -p &lt; batch-file</a:t>
            </a:r>
          </a:p>
          <a:p>
            <a:pPr marL="0" indent="0">
              <a:buNone/>
            </a:pPr>
            <a:r>
              <a:rPr lang="en-US" dirty="0"/>
              <a:t>	</a:t>
            </a:r>
            <a:r>
              <a:rPr lang="en-US" dirty="0">
                <a:solidFill>
                  <a:srgbClr val="00B050"/>
                </a:solidFill>
              </a:rPr>
              <a:t>Enter password: ********</a:t>
            </a:r>
          </a:p>
        </p:txBody>
      </p:sp>
    </p:spTree>
    <p:extLst>
      <p:ext uri="{BB962C8B-B14F-4D97-AF65-F5344CB8AC3E}">
        <p14:creationId xmlns:p14="http://schemas.microsoft.com/office/powerpoint/2010/main" val="2045127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67</a:t>
            </a:fld>
            <a:endParaRPr lang="en-US"/>
          </a:p>
        </p:txBody>
      </p:sp>
      <p:sp>
        <p:nvSpPr>
          <p:cNvPr id="5" name="Content Placeholder 4"/>
          <p:cNvSpPr>
            <a:spLocks noGrp="1"/>
          </p:cNvSpPr>
          <p:nvPr>
            <p:ph idx="1"/>
          </p:nvPr>
        </p:nvSpPr>
        <p:spPr>
          <a:xfrm>
            <a:off x="1219200" y="559293"/>
            <a:ext cx="10134600" cy="5868140"/>
          </a:xfrm>
        </p:spPr>
        <p:txBody>
          <a:bodyPr>
            <a:normAutofit lnSpcReduction="10000"/>
          </a:bodyPr>
          <a:lstStyle/>
          <a:p>
            <a:r>
              <a:rPr lang="en-US" dirty="0"/>
              <a:t>For a query that produces a lot of output, you can run the output through a pager rather than watching it scroll off the top of your screen:</a:t>
            </a:r>
          </a:p>
          <a:p>
            <a:pPr marL="0" indent="0">
              <a:buNone/>
            </a:pPr>
            <a:r>
              <a:rPr lang="en-US" dirty="0"/>
              <a:t>	</a:t>
            </a:r>
            <a:r>
              <a:rPr lang="en-US" dirty="0">
                <a:solidFill>
                  <a:srgbClr val="00B050"/>
                </a:solidFill>
              </a:rPr>
              <a:t>shell&gt; </a:t>
            </a:r>
            <a:r>
              <a:rPr lang="en-US" dirty="0">
                <a:solidFill>
                  <a:srgbClr val="C00000"/>
                </a:solidFill>
              </a:rPr>
              <a:t>mysql &lt; batch-file | more</a:t>
            </a:r>
          </a:p>
          <a:p>
            <a:r>
              <a:rPr lang="en-US" dirty="0"/>
              <a:t>You can catch the output in a file for further processing:</a:t>
            </a:r>
          </a:p>
          <a:p>
            <a:pPr marL="0" indent="0">
              <a:buNone/>
            </a:pPr>
            <a:r>
              <a:rPr lang="en-US" dirty="0"/>
              <a:t>	</a:t>
            </a:r>
            <a:r>
              <a:rPr lang="en-US" dirty="0">
                <a:solidFill>
                  <a:srgbClr val="00B050"/>
                </a:solidFill>
              </a:rPr>
              <a:t>shell&gt; </a:t>
            </a:r>
            <a:r>
              <a:rPr lang="en-US" dirty="0">
                <a:solidFill>
                  <a:srgbClr val="C00000"/>
                </a:solidFill>
              </a:rPr>
              <a:t>mysql &lt; batch-file &gt; </a:t>
            </a:r>
            <a:r>
              <a:rPr lang="en-US" dirty="0" err="1">
                <a:solidFill>
                  <a:srgbClr val="C00000"/>
                </a:solidFill>
              </a:rPr>
              <a:t>mysql.out</a:t>
            </a:r>
            <a:endParaRPr lang="en-US" dirty="0">
              <a:solidFill>
                <a:srgbClr val="C00000"/>
              </a:solidFill>
            </a:endParaRPr>
          </a:p>
          <a:p>
            <a:pPr>
              <a:spcBef>
                <a:spcPts val="1800"/>
              </a:spcBef>
            </a:pPr>
            <a:r>
              <a:rPr lang="en-US" dirty="0"/>
              <a:t>In batch mode, the output looks like this instead:</a:t>
            </a:r>
          </a:p>
          <a:p>
            <a:pPr marL="0" indent="0">
              <a:spcBef>
                <a:spcPts val="300"/>
              </a:spcBef>
              <a:buNone/>
            </a:pPr>
            <a:r>
              <a:rPr lang="en-US" dirty="0">
                <a:solidFill>
                  <a:srgbClr val="00B050"/>
                </a:solidFill>
              </a:rPr>
              <a:t>species</a:t>
            </a:r>
          </a:p>
          <a:p>
            <a:pPr marL="0" indent="0">
              <a:spcBef>
                <a:spcPts val="300"/>
              </a:spcBef>
              <a:buNone/>
            </a:pPr>
            <a:r>
              <a:rPr lang="en-US" dirty="0">
                <a:solidFill>
                  <a:srgbClr val="00B050"/>
                </a:solidFill>
              </a:rPr>
              <a:t>bird</a:t>
            </a:r>
          </a:p>
          <a:p>
            <a:pPr marL="0" indent="0">
              <a:spcBef>
                <a:spcPts val="300"/>
              </a:spcBef>
              <a:buNone/>
            </a:pPr>
            <a:r>
              <a:rPr lang="en-US" dirty="0">
                <a:solidFill>
                  <a:srgbClr val="00B050"/>
                </a:solidFill>
              </a:rPr>
              <a:t>cat</a:t>
            </a:r>
          </a:p>
          <a:p>
            <a:pPr marL="0" indent="0">
              <a:spcBef>
                <a:spcPts val="300"/>
              </a:spcBef>
              <a:buNone/>
            </a:pPr>
            <a:r>
              <a:rPr lang="en-US" dirty="0">
                <a:solidFill>
                  <a:srgbClr val="00B050"/>
                </a:solidFill>
              </a:rPr>
              <a:t>dog</a:t>
            </a:r>
          </a:p>
          <a:p>
            <a:pPr marL="0" indent="0">
              <a:spcBef>
                <a:spcPts val="300"/>
              </a:spcBef>
              <a:buNone/>
            </a:pPr>
            <a:r>
              <a:rPr lang="en-US" dirty="0">
                <a:solidFill>
                  <a:srgbClr val="00B050"/>
                </a:solidFill>
              </a:rPr>
              <a:t>hamster</a:t>
            </a:r>
          </a:p>
          <a:p>
            <a:pPr marL="0" indent="0">
              <a:spcBef>
                <a:spcPts val="300"/>
              </a:spcBef>
              <a:buNone/>
            </a:pPr>
            <a:r>
              <a:rPr lang="en-US" dirty="0">
                <a:solidFill>
                  <a:srgbClr val="00B050"/>
                </a:solidFill>
              </a:rPr>
              <a:t>snake</a:t>
            </a:r>
          </a:p>
        </p:txBody>
      </p:sp>
    </p:spTree>
    <p:extLst>
      <p:ext uri="{BB962C8B-B14F-4D97-AF65-F5344CB8AC3E}">
        <p14:creationId xmlns:p14="http://schemas.microsoft.com/office/powerpoint/2010/main" val="3047041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68</a:t>
            </a:fld>
            <a:endParaRPr lang="en-US"/>
          </a:p>
        </p:txBody>
      </p:sp>
      <p:sp>
        <p:nvSpPr>
          <p:cNvPr id="5" name="Content Placeholder 4"/>
          <p:cNvSpPr>
            <a:spLocks noGrp="1"/>
          </p:cNvSpPr>
          <p:nvPr>
            <p:ph idx="1"/>
          </p:nvPr>
        </p:nvSpPr>
        <p:spPr>
          <a:xfrm>
            <a:off x="1219200" y="452761"/>
            <a:ext cx="10134600" cy="5724202"/>
          </a:xfrm>
        </p:spPr>
        <p:txBody>
          <a:bodyPr/>
          <a:lstStyle/>
          <a:p>
            <a:r>
              <a:rPr lang="en-US" dirty="0"/>
              <a:t>You can also use scripts from the mysql prompt by using the source command or \. command:</a:t>
            </a:r>
          </a:p>
          <a:p>
            <a:pPr marL="0" indent="0">
              <a:buNone/>
            </a:pPr>
            <a:r>
              <a:rPr lang="en-US" dirty="0"/>
              <a:t>	</a:t>
            </a:r>
            <a:r>
              <a:rPr lang="en-US" dirty="0">
                <a:solidFill>
                  <a:srgbClr val="00B050"/>
                </a:solidFill>
              </a:rPr>
              <a:t>mysql&gt;</a:t>
            </a:r>
            <a:r>
              <a:rPr lang="en-US" dirty="0"/>
              <a:t> </a:t>
            </a:r>
            <a:r>
              <a:rPr lang="en-US" dirty="0">
                <a:solidFill>
                  <a:srgbClr val="C00000"/>
                </a:solidFill>
              </a:rPr>
              <a:t>source filename;</a:t>
            </a:r>
          </a:p>
          <a:p>
            <a:pPr marL="0" indent="0">
              <a:buNone/>
            </a:pPr>
            <a:r>
              <a:rPr lang="en-US" dirty="0"/>
              <a:t>	</a:t>
            </a:r>
            <a:r>
              <a:rPr lang="en-US" dirty="0">
                <a:solidFill>
                  <a:srgbClr val="00B050"/>
                </a:solidFill>
              </a:rPr>
              <a:t>mysql&gt;</a:t>
            </a:r>
            <a:r>
              <a:rPr lang="en-US" dirty="0"/>
              <a:t> </a:t>
            </a:r>
            <a:r>
              <a:rPr lang="en-US" dirty="0">
                <a:solidFill>
                  <a:srgbClr val="C00000"/>
                </a:solidFill>
              </a:rPr>
              <a:t>\. filename</a:t>
            </a:r>
          </a:p>
          <a:p>
            <a:pPr>
              <a:spcBef>
                <a:spcPts val="1200"/>
              </a:spcBef>
            </a:pPr>
            <a:r>
              <a:rPr lang="en-US" dirty="0"/>
              <a:t>To echo to the output the statements that are executed, use mysql -v.</a:t>
            </a:r>
          </a:p>
        </p:txBody>
      </p:sp>
    </p:spTree>
    <p:extLst>
      <p:ext uri="{BB962C8B-B14F-4D97-AF65-F5344CB8AC3E}">
        <p14:creationId xmlns:p14="http://schemas.microsoft.com/office/powerpoint/2010/main" val="2325459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69</a:t>
            </a:fld>
            <a:endParaRPr lang="en-US"/>
          </a:p>
        </p:txBody>
      </p:sp>
      <p:sp>
        <p:nvSpPr>
          <p:cNvPr id="4" name="Title 3"/>
          <p:cNvSpPr>
            <a:spLocks noGrp="1"/>
          </p:cNvSpPr>
          <p:nvPr>
            <p:ph type="title"/>
          </p:nvPr>
        </p:nvSpPr>
        <p:spPr/>
        <p:txBody>
          <a:bodyPr/>
          <a:lstStyle/>
          <a:p>
            <a:r>
              <a:rPr lang="en-US" dirty="0"/>
              <a:t>Connecting Remotely to MySQL</a:t>
            </a:r>
          </a:p>
        </p:txBody>
      </p:sp>
      <p:sp>
        <p:nvSpPr>
          <p:cNvPr id="5" name="Content Placeholder 4"/>
          <p:cNvSpPr>
            <a:spLocks noGrp="1"/>
          </p:cNvSpPr>
          <p:nvPr>
            <p:ph idx="1"/>
          </p:nvPr>
        </p:nvSpPr>
        <p:spPr/>
        <p:txBody>
          <a:bodyPr>
            <a:normAutofit/>
          </a:bodyPr>
          <a:lstStyle/>
          <a:p>
            <a:r>
              <a:rPr lang="en-US" sz="2400" dirty="0"/>
              <a:t>Netstat is a TCP/IP networking utility that provides information and statistics about protocols in use and current TCP/IP network connections:</a:t>
            </a:r>
          </a:p>
          <a:p>
            <a:pPr marL="0" indent="0">
              <a:buNone/>
            </a:pPr>
            <a:r>
              <a:rPr lang="en-US" sz="2400" dirty="0"/>
              <a:t>	</a:t>
            </a:r>
            <a:r>
              <a:rPr lang="en-US" sz="2400" dirty="0">
                <a:solidFill>
                  <a:srgbClr val="C00000"/>
                </a:solidFill>
              </a:rPr>
              <a:t>netstat –an | more</a:t>
            </a:r>
            <a:endParaRPr lang="en-US" sz="2400" dirty="0"/>
          </a:p>
          <a:p>
            <a:r>
              <a:rPr lang="en-US" sz="2400" dirty="0"/>
              <a:t>To connect to MySQL server from a MySQL client running on Windows, we need to open access to MySQL:</a:t>
            </a:r>
          </a:p>
          <a:p>
            <a:pPr marL="914400" lvl="1" indent="-457200">
              <a:buFont typeface="+mj-lt"/>
              <a:buAutoNum type="arabicPeriod"/>
            </a:pPr>
            <a:r>
              <a:rPr lang="en-US" dirty="0"/>
              <a:t>On the server machine, edit the file </a:t>
            </a:r>
            <a:r>
              <a:rPr lang="en-US" dirty="0">
                <a:solidFill>
                  <a:srgbClr val="00B0F0"/>
                </a:solidFill>
              </a:rPr>
              <a:t>/etc/mysql/</a:t>
            </a:r>
            <a:r>
              <a:rPr lang="en-US" dirty="0" err="1">
                <a:solidFill>
                  <a:srgbClr val="00B0F0"/>
                </a:solidFill>
              </a:rPr>
              <a:t>mysql.conf.d</a:t>
            </a:r>
            <a:r>
              <a:rPr lang="en-US" dirty="0">
                <a:solidFill>
                  <a:srgbClr val="00B0F0"/>
                </a:solidFill>
              </a:rPr>
              <a:t>/mysqld.cnf</a:t>
            </a:r>
            <a:r>
              <a:rPr lang="en-US" dirty="0"/>
              <a:t>:</a:t>
            </a:r>
          </a:p>
          <a:p>
            <a:pPr lvl="2"/>
            <a:r>
              <a:rPr lang="en-US" sz="2400" dirty="0"/>
              <a:t>Comment the line: </a:t>
            </a:r>
            <a:r>
              <a:rPr lang="en-US" sz="2400" dirty="0">
                <a:solidFill>
                  <a:srgbClr val="00B0F0"/>
                </a:solidFill>
              </a:rPr>
              <a:t>bind-address = 127.0.0.1</a:t>
            </a:r>
          </a:p>
          <a:p>
            <a:pPr marL="914400" lvl="1" indent="-457200">
              <a:buFont typeface="+mj-lt"/>
              <a:buAutoNum type="arabicPeriod"/>
            </a:pPr>
            <a:r>
              <a:rPr lang="en-US" dirty="0"/>
              <a:t>Restart the MySQL service for changes to take effect:</a:t>
            </a:r>
          </a:p>
          <a:p>
            <a:pPr marL="914400" lvl="2" indent="0">
              <a:buNone/>
            </a:pPr>
            <a:r>
              <a:rPr lang="en-US" sz="2400" dirty="0">
                <a:solidFill>
                  <a:srgbClr val="C00000"/>
                </a:solidFill>
              </a:rPr>
              <a:t>sudo service mysql restart</a:t>
            </a:r>
          </a:p>
          <a:p>
            <a:pPr marL="971550" lvl="1" indent="-514350">
              <a:buFont typeface="+mj-lt"/>
              <a:buAutoNum type="arabicPeriod"/>
            </a:pPr>
            <a:r>
              <a:rPr lang="en-US" dirty="0"/>
              <a:t>Try to connect to MySQL remotely again.</a:t>
            </a:r>
          </a:p>
        </p:txBody>
      </p:sp>
    </p:spTree>
    <p:extLst>
      <p:ext uri="{BB962C8B-B14F-4D97-AF65-F5344CB8AC3E}">
        <p14:creationId xmlns:p14="http://schemas.microsoft.com/office/powerpoint/2010/main" val="582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BC48-B175-FF97-BE9C-E9B647C1C811}"/>
              </a:ext>
            </a:extLst>
          </p:cNvPr>
          <p:cNvSpPr>
            <a:spLocks noGrp="1"/>
          </p:cNvSpPr>
          <p:nvPr>
            <p:ph type="title"/>
          </p:nvPr>
        </p:nvSpPr>
        <p:spPr/>
        <p:txBody>
          <a:bodyPr/>
          <a:lstStyle/>
          <a:p>
            <a:r>
              <a:rPr lang="en-US" dirty="0"/>
              <a:t>Database SQL Commands</a:t>
            </a:r>
          </a:p>
        </p:txBody>
      </p:sp>
      <p:sp>
        <p:nvSpPr>
          <p:cNvPr id="3" name="Content Placeholder 2">
            <a:extLst>
              <a:ext uri="{FF2B5EF4-FFF2-40B4-BE49-F238E27FC236}">
                <a16:creationId xmlns:a16="http://schemas.microsoft.com/office/drawing/2014/main" id="{B3F4C665-9C8D-79E2-C8EA-5BF0C81CDF0D}"/>
              </a:ext>
            </a:extLst>
          </p:cNvPr>
          <p:cNvSpPr>
            <a:spLocks noGrp="1"/>
          </p:cNvSpPr>
          <p:nvPr>
            <p:ph idx="1"/>
          </p:nvPr>
        </p:nvSpPr>
        <p:spPr/>
        <p:txBody>
          <a:bodyPr/>
          <a:lstStyle/>
          <a:p>
            <a:r>
              <a:rPr lang="en-US" dirty="0"/>
              <a:t>CREATE DATABASE</a:t>
            </a:r>
          </a:p>
          <a:p>
            <a:r>
              <a:rPr lang="en-US" dirty="0"/>
              <a:t>DROP DATABASE</a:t>
            </a:r>
          </a:p>
          <a:p>
            <a:r>
              <a:rPr lang="en-US" dirty="0"/>
              <a:t>SHOW DATABASES</a:t>
            </a:r>
          </a:p>
          <a:p>
            <a:r>
              <a:rPr lang="en-US" dirty="0"/>
              <a:t>USE</a:t>
            </a:r>
          </a:p>
          <a:p>
            <a:r>
              <a:rPr lang="en-US" dirty="0"/>
              <a:t>SELECT DATABASE()</a:t>
            </a:r>
          </a:p>
          <a:p>
            <a:endParaRPr lang="en-US" dirty="0"/>
          </a:p>
        </p:txBody>
      </p:sp>
      <p:sp>
        <p:nvSpPr>
          <p:cNvPr id="4" name="Footer Placeholder 3">
            <a:extLst>
              <a:ext uri="{FF2B5EF4-FFF2-40B4-BE49-F238E27FC236}">
                <a16:creationId xmlns:a16="http://schemas.microsoft.com/office/drawing/2014/main" id="{B3C713E2-B088-06C7-C4B6-C5FF745739B3}"/>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94742DFA-FE53-F624-7BA3-E76B12EFF5FB}"/>
              </a:ext>
            </a:extLst>
          </p:cNvPr>
          <p:cNvSpPr>
            <a:spLocks noGrp="1"/>
          </p:cNvSpPr>
          <p:nvPr>
            <p:ph type="sldNum" sz="quarter" idx="12"/>
          </p:nvPr>
        </p:nvSpPr>
        <p:spPr/>
        <p:txBody>
          <a:bodyPr/>
          <a:lstStyle/>
          <a:p>
            <a:fld id="{E10DA142-0A5E-4B96-B4C1-3D667E2BB74E}" type="slidenum">
              <a:rPr lang="en-US" smtClean="0"/>
              <a:t>7</a:t>
            </a:fld>
            <a:endParaRPr lang="en-US"/>
          </a:p>
        </p:txBody>
      </p:sp>
    </p:spTree>
    <p:extLst>
      <p:ext uri="{BB962C8B-B14F-4D97-AF65-F5344CB8AC3E}">
        <p14:creationId xmlns:p14="http://schemas.microsoft.com/office/powerpoint/2010/main" val="18278111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70</a:t>
            </a:fld>
            <a:endParaRPr lang="en-US"/>
          </a:p>
        </p:txBody>
      </p:sp>
      <p:sp>
        <p:nvSpPr>
          <p:cNvPr id="4" name="Title 3"/>
          <p:cNvSpPr>
            <a:spLocks noGrp="1"/>
          </p:cNvSpPr>
          <p:nvPr>
            <p:ph type="title"/>
          </p:nvPr>
        </p:nvSpPr>
        <p:spPr>
          <a:xfrm>
            <a:off x="1219200" y="365128"/>
            <a:ext cx="10134600" cy="788170"/>
          </a:xfrm>
        </p:spPr>
        <p:txBody>
          <a:bodyPr/>
          <a:lstStyle/>
          <a:p>
            <a:r>
              <a:rPr lang="en-US" dirty="0"/>
              <a:t>User Management</a:t>
            </a:r>
          </a:p>
        </p:txBody>
      </p:sp>
      <p:sp>
        <p:nvSpPr>
          <p:cNvPr id="5" name="Content Placeholder 4"/>
          <p:cNvSpPr>
            <a:spLocks noGrp="1"/>
          </p:cNvSpPr>
          <p:nvPr>
            <p:ph idx="1"/>
          </p:nvPr>
        </p:nvSpPr>
        <p:spPr>
          <a:xfrm>
            <a:off x="648069" y="1458097"/>
            <a:ext cx="11412126" cy="4718866"/>
          </a:xfrm>
        </p:spPr>
        <p:txBody>
          <a:bodyPr>
            <a:normAutofit/>
          </a:bodyPr>
          <a:lstStyle/>
          <a:p>
            <a:r>
              <a:rPr lang="en-US" sz="2400" dirty="0"/>
              <a:t>On Windows: run </a:t>
            </a:r>
            <a:r>
              <a:rPr lang="en-US" sz="2400" dirty="0">
                <a:solidFill>
                  <a:srgbClr val="C00000"/>
                </a:solidFill>
              </a:rPr>
              <a:t>ipconfig</a:t>
            </a:r>
            <a:r>
              <a:rPr lang="en-US" sz="2400" dirty="0"/>
              <a:t> to get the IP address:</a:t>
            </a:r>
          </a:p>
          <a:p>
            <a:pPr marL="0" indent="0">
              <a:buNone/>
            </a:pPr>
            <a:r>
              <a:rPr lang="en-US" sz="2400" dirty="0"/>
              <a:t>	</a:t>
            </a:r>
            <a:r>
              <a:rPr lang="en-US" sz="2400" dirty="0">
                <a:solidFill>
                  <a:srgbClr val="00B0F0"/>
                </a:solidFill>
              </a:rPr>
              <a:t>172.31.98.129</a:t>
            </a:r>
          </a:p>
          <a:p>
            <a:r>
              <a:rPr lang="en-US" sz="2400" dirty="0"/>
              <a:t>In MySQL, create user root@172.31.98.129 and allow this user to get access to MySQL:</a:t>
            </a:r>
          </a:p>
          <a:p>
            <a:pPr marL="0" indent="0">
              <a:buNone/>
            </a:pPr>
            <a:r>
              <a:rPr lang="en-US" sz="2400" dirty="0"/>
              <a:t>	CREATE USER 'database_user'@'localhost' IDENTIFIED BY 'password';</a:t>
            </a:r>
          </a:p>
          <a:p>
            <a:pPr marL="0" indent="0">
              <a:buNone/>
            </a:pPr>
            <a:r>
              <a:rPr lang="en-US" sz="2400" dirty="0"/>
              <a:t>	CREATE USER IF NOT EXISTS 'database_user'@'localhost' IDENTIFIED BY 'password';</a:t>
            </a:r>
          </a:p>
          <a:p>
            <a:pPr marL="0" indent="0">
              <a:buNone/>
            </a:pPr>
            <a:r>
              <a:rPr lang="en-US" sz="2400" dirty="0">
                <a:solidFill>
                  <a:srgbClr val="C00000"/>
                </a:solidFill>
              </a:rPr>
              <a:t>	CREATE USER 'susan@localhost' identified by 'susan456';</a:t>
            </a:r>
          </a:p>
          <a:p>
            <a:r>
              <a:rPr lang="en-US" sz="2400" dirty="0"/>
              <a:t>Give privileges to the user to access all tables in all databases:</a:t>
            </a:r>
          </a:p>
          <a:p>
            <a:pPr marL="0" indent="0">
              <a:buNone/>
            </a:pPr>
            <a:r>
              <a:rPr lang="en-US" sz="2400" dirty="0"/>
              <a:t>	</a:t>
            </a:r>
            <a:r>
              <a:rPr lang="en-US" sz="2400" dirty="0">
                <a:solidFill>
                  <a:srgbClr val="C00000"/>
                </a:solidFill>
              </a:rPr>
              <a:t>grant all privileges on *.* to 'susan@localhost' with grant option;</a:t>
            </a:r>
          </a:p>
          <a:p>
            <a:r>
              <a:rPr lang="en-US" sz="2400" dirty="0"/>
              <a:t>Change a MySQL user account password:</a:t>
            </a:r>
          </a:p>
          <a:p>
            <a:pPr marL="0" indent="0">
              <a:buNone/>
            </a:pPr>
            <a:r>
              <a:rPr lang="en-US" sz="2400" dirty="0"/>
              <a:t>	</a:t>
            </a:r>
            <a:r>
              <a:rPr lang="en-US" sz="2400" dirty="0">
                <a:solidFill>
                  <a:srgbClr val="C00000"/>
                </a:solidFill>
              </a:rPr>
              <a:t>ALTER USER 'database_user'@'localhost' IDENTIFIED BY 'new_password';</a:t>
            </a:r>
          </a:p>
        </p:txBody>
      </p:sp>
    </p:spTree>
    <p:extLst>
      <p:ext uri="{BB962C8B-B14F-4D97-AF65-F5344CB8AC3E}">
        <p14:creationId xmlns:p14="http://schemas.microsoft.com/office/powerpoint/2010/main" val="971571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71</a:t>
            </a:fld>
            <a:endParaRPr lang="en-US"/>
          </a:p>
        </p:txBody>
      </p:sp>
      <p:sp>
        <p:nvSpPr>
          <p:cNvPr id="5" name="Content Placeholder 4"/>
          <p:cNvSpPr>
            <a:spLocks noGrp="1"/>
          </p:cNvSpPr>
          <p:nvPr>
            <p:ph idx="1"/>
          </p:nvPr>
        </p:nvSpPr>
        <p:spPr>
          <a:xfrm>
            <a:off x="724930" y="370704"/>
            <a:ext cx="11252885" cy="5985648"/>
          </a:xfrm>
        </p:spPr>
        <p:txBody>
          <a:bodyPr>
            <a:normAutofit/>
          </a:bodyPr>
          <a:lstStyle/>
          <a:p>
            <a:r>
              <a:rPr lang="en-US" sz="2400" dirty="0"/>
              <a:t>List all MySQL user accounts</a:t>
            </a:r>
          </a:p>
          <a:p>
            <a:pPr marL="0" indent="0">
              <a:buNone/>
            </a:pPr>
            <a:r>
              <a:rPr lang="en-US" sz="2400" dirty="0"/>
              <a:t>	</a:t>
            </a:r>
            <a:r>
              <a:rPr lang="en-US" sz="2400" dirty="0">
                <a:solidFill>
                  <a:srgbClr val="C00000"/>
                </a:solidFill>
              </a:rPr>
              <a:t>SELECT user, host FROM </a:t>
            </a:r>
            <a:r>
              <a:rPr lang="en-US" sz="2400" dirty="0" err="1">
                <a:solidFill>
                  <a:srgbClr val="C00000"/>
                </a:solidFill>
              </a:rPr>
              <a:t>mysql.user</a:t>
            </a:r>
            <a:r>
              <a:rPr lang="en-US" sz="2400" dirty="0">
                <a:solidFill>
                  <a:srgbClr val="C00000"/>
                </a:solidFill>
              </a:rPr>
              <a:t>;</a:t>
            </a:r>
          </a:p>
          <a:p>
            <a:r>
              <a:rPr lang="en-US" sz="2400" dirty="0"/>
              <a:t>Delete MySQL user account:</a:t>
            </a:r>
          </a:p>
          <a:p>
            <a:pPr marL="0" indent="0">
              <a:buNone/>
            </a:pPr>
            <a:r>
              <a:rPr lang="en-US" sz="2400" dirty="0"/>
              <a:t>	</a:t>
            </a:r>
            <a:r>
              <a:rPr lang="en-US" sz="2400" dirty="0">
                <a:solidFill>
                  <a:srgbClr val="C00000"/>
                </a:solidFill>
              </a:rPr>
              <a:t>DROP USER 'db_user@'localhost';</a:t>
            </a:r>
          </a:p>
          <a:p>
            <a:pPr marL="0" indent="0">
              <a:buNone/>
            </a:pPr>
            <a:r>
              <a:rPr lang="en-US" sz="2400" dirty="0">
                <a:solidFill>
                  <a:srgbClr val="C00000"/>
                </a:solidFill>
              </a:rPr>
              <a:t>	DROP USER IF EXISTS 'db_user'@'localhost';</a:t>
            </a:r>
          </a:p>
          <a:p>
            <a:r>
              <a:rPr lang="en-US" sz="2400" dirty="0"/>
              <a:t>Grant all privileges to a user account over a specific database, use the following command:</a:t>
            </a:r>
          </a:p>
          <a:p>
            <a:pPr marL="0" indent="0">
              <a:buNone/>
            </a:pPr>
            <a:r>
              <a:rPr lang="en-US" sz="2400" dirty="0"/>
              <a:t>	</a:t>
            </a:r>
            <a:r>
              <a:rPr lang="en-US" sz="2400" dirty="0">
                <a:solidFill>
                  <a:srgbClr val="C00000"/>
                </a:solidFill>
              </a:rPr>
              <a:t>GRANT ALL PRIVILEGES ON database_name.* TO 'db_user'@'localhost';</a:t>
            </a:r>
          </a:p>
          <a:p>
            <a:r>
              <a:rPr lang="en-US" sz="2400" dirty="0"/>
              <a:t>Grant all privileges to a user account over all databases, use the following command:</a:t>
            </a:r>
          </a:p>
          <a:p>
            <a:pPr marL="0" indent="0">
              <a:buNone/>
            </a:pPr>
            <a:r>
              <a:rPr lang="en-US" sz="2400" dirty="0"/>
              <a:t>	</a:t>
            </a:r>
            <a:r>
              <a:rPr lang="en-US" sz="2400" dirty="0">
                <a:solidFill>
                  <a:srgbClr val="C00000"/>
                </a:solidFill>
              </a:rPr>
              <a:t>GRANT ALL PRIVILEGES ON *.* TO 'db_user'@'localhost';</a:t>
            </a:r>
          </a:p>
          <a:p>
            <a:r>
              <a:rPr lang="en-US" sz="2400" dirty="0"/>
              <a:t>Grant all privileges to a user account over a specific table from a database, use the following command:</a:t>
            </a:r>
          </a:p>
          <a:p>
            <a:pPr marL="0" indent="0">
              <a:buNone/>
            </a:pPr>
            <a:r>
              <a:rPr lang="en-US" sz="2400" dirty="0"/>
              <a:t>	</a:t>
            </a:r>
            <a:r>
              <a:rPr lang="en-US" sz="2400" dirty="0">
                <a:solidFill>
                  <a:srgbClr val="C00000"/>
                </a:solidFill>
              </a:rPr>
              <a:t>GRANT ALL PRIVILEGES ON database_name.table_name TO ‘db_user'@'localhost';</a:t>
            </a:r>
          </a:p>
        </p:txBody>
      </p:sp>
    </p:spTree>
    <p:extLst>
      <p:ext uri="{BB962C8B-B14F-4D97-AF65-F5344CB8AC3E}">
        <p14:creationId xmlns:p14="http://schemas.microsoft.com/office/powerpoint/2010/main" val="2807202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72</a:t>
            </a:fld>
            <a:endParaRPr lang="en-US"/>
          </a:p>
        </p:txBody>
      </p:sp>
      <p:sp>
        <p:nvSpPr>
          <p:cNvPr id="5" name="Content Placeholder 4"/>
          <p:cNvSpPr>
            <a:spLocks noGrp="1"/>
          </p:cNvSpPr>
          <p:nvPr>
            <p:ph idx="1"/>
          </p:nvPr>
        </p:nvSpPr>
        <p:spPr>
          <a:xfrm>
            <a:off x="972065" y="535459"/>
            <a:ext cx="10840993" cy="5641504"/>
          </a:xfrm>
        </p:spPr>
        <p:txBody>
          <a:bodyPr>
            <a:normAutofit/>
          </a:bodyPr>
          <a:lstStyle/>
          <a:p>
            <a:r>
              <a:rPr lang="en-US" sz="2400" dirty="0"/>
              <a:t>If you want to grant only specific privileges to a user account over a specific database type:</a:t>
            </a:r>
          </a:p>
          <a:p>
            <a:pPr marL="0" indent="0">
              <a:buNone/>
            </a:pPr>
            <a:r>
              <a:rPr lang="en-US" sz="2400" dirty="0"/>
              <a:t>	</a:t>
            </a:r>
            <a:r>
              <a:rPr lang="en-US" sz="2400" dirty="0">
                <a:solidFill>
                  <a:srgbClr val="C00000"/>
                </a:solidFill>
              </a:rPr>
              <a:t>GRANT SELECT, INSERT, DELETE ON database_name.* TO db_user@'localhost';</a:t>
            </a:r>
          </a:p>
          <a:p>
            <a:r>
              <a:rPr lang="en-US" sz="2400" dirty="0"/>
              <a:t>Revoke all privileges from a user account over a specific database, use the following command:</a:t>
            </a:r>
          </a:p>
          <a:p>
            <a:pPr marL="0" indent="0">
              <a:buNone/>
            </a:pPr>
            <a:r>
              <a:rPr lang="en-US" sz="2400" dirty="0"/>
              <a:t>	</a:t>
            </a:r>
            <a:r>
              <a:rPr lang="en-US" sz="2400" dirty="0">
                <a:solidFill>
                  <a:srgbClr val="C00000"/>
                </a:solidFill>
              </a:rPr>
              <a:t>REVOKE ALL PRIVILEGES ON database_name.* TO 'db_user'@'localhost';</a:t>
            </a:r>
          </a:p>
          <a:p>
            <a:r>
              <a:rPr lang="en-US" sz="2400" dirty="0"/>
              <a:t>Privileges granted to a specific MySQL user account type:</a:t>
            </a:r>
          </a:p>
          <a:p>
            <a:pPr marL="0" indent="0">
              <a:buNone/>
            </a:pPr>
            <a:r>
              <a:rPr lang="en-US" sz="2400" dirty="0"/>
              <a:t>	</a:t>
            </a:r>
            <a:r>
              <a:rPr lang="en-US" sz="2400" dirty="0">
                <a:solidFill>
                  <a:srgbClr val="C00000"/>
                </a:solidFill>
              </a:rPr>
              <a:t>SHOW GRANTS FOR 'db_user'@'localhost';</a:t>
            </a:r>
          </a:p>
          <a:p>
            <a:endParaRPr lang="en-US" sz="2400" dirty="0"/>
          </a:p>
        </p:txBody>
      </p:sp>
    </p:spTree>
    <p:extLst>
      <p:ext uri="{BB962C8B-B14F-4D97-AF65-F5344CB8AC3E}">
        <p14:creationId xmlns:p14="http://schemas.microsoft.com/office/powerpoint/2010/main" val="2799831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73</a:t>
            </a:fld>
            <a:endParaRPr lang="en-US"/>
          </a:p>
        </p:txBody>
      </p:sp>
      <p:sp>
        <p:nvSpPr>
          <p:cNvPr id="5" name="Content Placeholder 4"/>
          <p:cNvSpPr>
            <a:spLocks noGrp="1"/>
          </p:cNvSpPr>
          <p:nvPr>
            <p:ph idx="1"/>
          </p:nvPr>
        </p:nvSpPr>
        <p:spPr/>
        <p:txBody>
          <a:bodyPr>
            <a:normAutofit/>
          </a:bodyPr>
          <a:lstStyle/>
          <a:p>
            <a:r>
              <a:rPr lang="en-US" sz="2400" dirty="0"/>
              <a:t>Granting access to a database for a specific user:</a:t>
            </a:r>
          </a:p>
          <a:p>
            <a:pPr marL="0" indent="0">
              <a:buNone/>
            </a:pPr>
            <a:r>
              <a:rPr lang="en-US" sz="2400" dirty="0">
                <a:solidFill>
                  <a:srgbClr val="00B050"/>
                </a:solidFill>
              </a:rPr>
              <a:t>mysql&gt; </a:t>
            </a:r>
            <a:r>
              <a:rPr lang="en-US" sz="2400" dirty="0">
                <a:solidFill>
                  <a:srgbClr val="C00000"/>
                </a:solidFill>
              </a:rPr>
              <a:t>GRANT ALL ON testdb.* TO 'your_mysql_name'@'your_client_host';</a:t>
            </a:r>
          </a:p>
          <a:p>
            <a:pPr marL="0" indent="0">
              <a:buNone/>
            </a:pPr>
            <a:r>
              <a:rPr lang="en-US" sz="2400" dirty="0"/>
              <a:t>where </a:t>
            </a:r>
            <a:r>
              <a:rPr lang="en-US" sz="2400" dirty="0" err="1"/>
              <a:t>your_mysql_name</a:t>
            </a:r>
            <a:r>
              <a:rPr lang="en-US" sz="2400" dirty="0"/>
              <a:t> is the MySQL user name assigned to you and your_client_host is the host from which you connect to the server.</a:t>
            </a:r>
          </a:p>
          <a:p>
            <a:r>
              <a:rPr lang="en-US" sz="2400" dirty="0"/>
              <a:t>You can select the database on the command line when you invoke mysql. Just specify its name after any connection parameters that you might need to provide:</a:t>
            </a:r>
          </a:p>
          <a:p>
            <a:pPr marL="0" indent="0">
              <a:buNone/>
            </a:pPr>
            <a:r>
              <a:rPr lang="en-US" sz="2400" dirty="0">
                <a:solidFill>
                  <a:srgbClr val="00B050"/>
                </a:solidFill>
              </a:rPr>
              <a:t>shell&gt;</a:t>
            </a:r>
            <a:r>
              <a:rPr lang="en-US" sz="2400" dirty="0"/>
              <a:t> </a:t>
            </a:r>
            <a:r>
              <a:rPr lang="en-US" sz="2400" dirty="0">
                <a:solidFill>
                  <a:srgbClr val="C00000"/>
                </a:solidFill>
              </a:rPr>
              <a:t>mysql -h host -u user -p testdb</a:t>
            </a:r>
          </a:p>
          <a:p>
            <a:pPr marL="0" indent="0">
              <a:buNone/>
            </a:pPr>
            <a:r>
              <a:rPr lang="en-US" sz="2400" dirty="0">
                <a:solidFill>
                  <a:srgbClr val="00B050"/>
                </a:solidFill>
              </a:rPr>
              <a:t>Enter password: ********</a:t>
            </a:r>
          </a:p>
        </p:txBody>
      </p:sp>
    </p:spTree>
    <p:extLst>
      <p:ext uri="{BB962C8B-B14F-4D97-AF65-F5344CB8AC3E}">
        <p14:creationId xmlns:p14="http://schemas.microsoft.com/office/powerpoint/2010/main" val="3032690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12177"/>
            <a:ext cx="10711962" cy="5464786"/>
          </a:xfrm>
        </p:spPr>
        <p:txBody>
          <a:bodyPr>
            <a:normAutofit/>
          </a:bodyPr>
          <a:lstStyle/>
          <a:p>
            <a:r>
              <a:rPr lang="en-US" dirty="0"/>
              <a:t>If you created the file on Windows with an editor that uses \r\n as a line terminator, you should use this statement instead:</a:t>
            </a:r>
          </a:p>
          <a:p>
            <a:pPr marL="0" indent="0">
              <a:buNone/>
            </a:pPr>
            <a:r>
              <a:rPr lang="en-US" dirty="0">
                <a:solidFill>
                  <a:srgbClr val="C00000"/>
                </a:solidFill>
              </a:rPr>
              <a:t>mysql&gt; LOAD DATA LOCAL INFILE '/path/pet.txt' INTO TABLE pet LINES TERMINATED BY '\r\n';</a:t>
            </a:r>
          </a:p>
        </p:txBody>
      </p:sp>
      <p:sp>
        <p:nvSpPr>
          <p:cNvPr id="2" name="Footer Placeholder 1"/>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43F50F59-8855-47B7-96E1-4F6F890B0EF1}" type="slidenum">
              <a:rPr lang="en-US" smtClean="0"/>
              <a:t>74</a:t>
            </a:fld>
            <a:endParaRPr lang="en-US"/>
          </a:p>
        </p:txBody>
      </p:sp>
    </p:spTree>
    <p:extLst>
      <p:ext uri="{BB962C8B-B14F-4D97-AF65-F5344CB8AC3E}">
        <p14:creationId xmlns:p14="http://schemas.microsoft.com/office/powerpoint/2010/main" val="1297909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Common Queries</a:t>
            </a:r>
          </a:p>
        </p:txBody>
      </p:sp>
      <p:sp>
        <p:nvSpPr>
          <p:cNvPr id="3" name="Content Placeholder 2"/>
          <p:cNvSpPr>
            <a:spLocks noGrp="1"/>
          </p:cNvSpPr>
          <p:nvPr>
            <p:ph idx="1"/>
          </p:nvPr>
        </p:nvSpPr>
        <p:spPr/>
        <p:txBody>
          <a:bodyPr>
            <a:normAutofit/>
          </a:bodyPr>
          <a:lstStyle/>
          <a:p>
            <a:r>
              <a:rPr lang="en-US" sz="2400" dirty="0"/>
              <a:t>Start the command-line tool mysql and select a database:</a:t>
            </a:r>
          </a:p>
          <a:p>
            <a:pPr marL="0" indent="0">
              <a:buNone/>
            </a:pPr>
            <a:r>
              <a:rPr lang="en-US" sz="2400" dirty="0"/>
              <a:t>	</a:t>
            </a:r>
            <a:r>
              <a:rPr lang="en-US" sz="2400" dirty="0">
                <a:solidFill>
                  <a:srgbClr val="C00000"/>
                </a:solidFill>
              </a:rPr>
              <a:t>shell&gt; mysql your-database-name</a:t>
            </a:r>
          </a:p>
          <a:p>
            <a:pPr marL="0" indent="0">
              <a:buNone/>
            </a:pPr>
            <a:r>
              <a:rPr lang="en-US" sz="2400" dirty="0"/>
              <a:t>To create and populate the example table, use these statements:</a:t>
            </a:r>
          </a:p>
          <a:p>
            <a:pPr marL="457200" lvl="1" indent="0">
              <a:buNone/>
            </a:pPr>
            <a:r>
              <a:rPr lang="en-US" sz="2000" dirty="0">
                <a:solidFill>
                  <a:srgbClr val="C00000"/>
                </a:solidFill>
              </a:rPr>
              <a:t>CREATE TABLE shop (</a:t>
            </a:r>
          </a:p>
          <a:p>
            <a:pPr marL="457200" lvl="1" indent="0">
              <a:buNone/>
            </a:pPr>
            <a:r>
              <a:rPr lang="en-US" sz="2000" dirty="0">
                <a:solidFill>
                  <a:srgbClr val="C00000"/>
                </a:solidFill>
              </a:rPr>
              <a:t>    article INT UNSIGNED  DEFAULT '0000' NOT NULL,</a:t>
            </a:r>
          </a:p>
          <a:p>
            <a:pPr marL="457200" lvl="1" indent="0">
              <a:buNone/>
            </a:pPr>
            <a:r>
              <a:rPr lang="en-US" sz="2000" dirty="0">
                <a:solidFill>
                  <a:srgbClr val="C00000"/>
                </a:solidFill>
              </a:rPr>
              <a:t>    dealer  CHAR(20)      DEFAULT ''     NOT NULL,</a:t>
            </a:r>
          </a:p>
          <a:p>
            <a:pPr marL="457200" lvl="1" indent="0">
              <a:buNone/>
            </a:pPr>
            <a:r>
              <a:rPr lang="en-US" sz="2000" dirty="0">
                <a:solidFill>
                  <a:srgbClr val="C00000"/>
                </a:solidFill>
              </a:rPr>
              <a:t>    price   DECIMAL(16,2) DEFAULT '0.00' NOT NULL,</a:t>
            </a:r>
          </a:p>
          <a:p>
            <a:pPr marL="457200" lvl="1" indent="0">
              <a:buNone/>
            </a:pPr>
            <a:r>
              <a:rPr lang="en-US" sz="2000" dirty="0">
                <a:solidFill>
                  <a:srgbClr val="C00000"/>
                </a:solidFill>
              </a:rPr>
              <a:t>    PRIMARY KEY(article, dealer));</a:t>
            </a:r>
          </a:p>
          <a:p>
            <a:pPr marL="457200" lvl="1" indent="0">
              <a:buNone/>
            </a:pPr>
            <a:r>
              <a:rPr lang="en-US" sz="2000" dirty="0">
                <a:solidFill>
                  <a:srgbClr val="C00000"/>
                </a:solidFill>
              </a:rPr>
              <a:t>INSERT INTO shop VALUES</a:t>
            </a:r>
          </a:p>
          <a:p>
            <a:pPr marL="457200" lvl="1" indent="0">
              <a:buNone/>
            </a:pPr>
            <a:r>
              <a:rPr lang="en-US" sz="2000" dirty="0">
                <a:solidFill>
                  <a:srgbClr val="C00000"/>
                </a:solidFill>
              </a:rPr>
              <a:t>    (1,'A',3.45),(1,'B',3.99),(2,'A',10.99),(3,'B',1.45),</a:t>
            </a:r>
          </a:p>
          <a:p>
            <a:pPr marL="457200" lvl="1" indent="0">
              <a:buNone/>
            </a:pPr>
            <a:r>
              <a:rPr lang="en-US" sz="2000" dirty="0">
                <a:solidFill>
                  <a:srgbClr val="C00000"/>
                </a:solidFill>
              </a:rPr>
              <a:t>    (3,'C',1.69),(3,'D',1.25),(4,'D',19.95);</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43F50F59-8855-47B7-96E1-4F6F890B0EF1}" type="slidenum">
              <a:rPr lang="en-US" smtClean="0"/>
              <a:t>75</a:t>
            </a:fld>
            <a:endParaRPr lang="en-US"/>
          </a:p>
        </p:txBody>
      </p:sp>
    </p:spTree>
    <p:extLst>
      <p:ext uri="{BB962C8B-B14F-4D97-AF65-F5344CB8AC3E}">
        <p14:creationId xmlns:p14="http://schemas.microsoft.com/office/powerpoint/2010/main" val="1760199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72562"/>
            <a:ext cx="10134600" cy="6365630"/>
          </a:xfrm>
        </p:spPr>
        <p:txBody>
          <a:bodyPr>
            <a:normAutofit fontScale="92500" lnSpcReduction="10000"/>
          </a:bodyPr>
          <a:lstStyle/>
          <a:p>
            <a:r>
              <a:rPr lang="en-US" sz="2400" dirty="0"/>
              <a:t>“What is the highest item number?”</a:t>
            </a:r>
          </a:p>
          <a:p>
            <a:pPr marL="0" indent="0">
              <a:buNone/>
            </a:pPr>
            <a:r>
              <a:rPr lang="en-US" sz="2400" dirty="0"/>
              <a:t>	</a:t>
            </a:r>
            <a:r>
              <a:rPr lang="en-US" sz="2400" dirty="0">
                <a:solidFill>
                  <a:srgbClr val="C00000"/>
                </a:solidFill>
              </a:rPr>
              <a:t>SELECT MAX(article) AS article FROM shop;</a:t>
            </a:r>
          </a:p>
          <a:p>
            <a:r>
              <a:rPr lang="en-US" sz="2400" dirty="0"/>
              <a:t>The Row Holding the Maximum of a Certain Column:</a:t>
            </a:r>
          </a:p>
          <a:p>
            <a:pPr marL="0" indent="0">
              <a:buNone/>
            </a:pPr>
            <a:r>
              <a:rPr lang="en-US" sz="2400" dirty="0"/>
              <a:t>	</a:t>
            </a:r>
            <a:r>
              <a:rPr lang="en-US" sz="2400" dirty="0">
                <a:solidFill>
                  <a:srgbClr val="C00000"/>
                </a:solidFill>
              </a:rPr>
              <a:t>SELECT article, dealer, price</a:t>
            </a:r>
          </a:p>
          <a:p>
            <a:pPr marL="0" indent="0">
              <a:buNone/>
            </a:pPr>
            <a:r>
              <a:rPr lang="en-US" sz="2400" dirty="0">
                <a:solidFill>
                  <a:srgbClr val="C00000"/>
                </a:solidFill>
              </a:rPr>
              <a:t>	FROM   shop</a:t>
            </a:r>
          </a:p>
          <a:p>
            <a:pPr marL="0" indent="0">
              <a:buNone/>
            </a:pPr>
            <a:r>
              <a:rPr lang="en-US" sz="2400" dirty="0">
                <a:solidFill>
                  <a:srgbClr val="C00000"/>
                </a:solidFill>
              </a:rPr>
              <a:t>	WHERE  price=(SELECT MAX(price) FROM shop);</a:t>
            </a:r>
          </a:p>
          <a:p>
            <a:pPr>
              <a:spcBef>
                <a:spcPts val="2400"/>
              </a:spcBef>
            </a:pPr>
            <a:r>
              <a:rPr lang="en-US" sz="2400" dirty="0"/>
              <a:t>Other solutions are to use a LEFT JOIN or to sort all rows descending by price and get only the first row using the MySQL-specific LIMIT clause:</a:t>
            </a:r>
          </a:p>
          <a:p>
            <a:pPr marL="0" indent="0">
              <a:spcBef>
                <a:spcPts val="1800"/>
              </a:spcBef>
              <a:buNone/>
            </a:pPr>
            <a:r>
              <a:rPr lang="en-US" sz="2400" dirty="0">
                <a:solidFill>
                  <a:srgbClr val="C00000"/>
                </a:solidFill>
              </a:rPr>
              <a:t>SELECT s1.article, s1.dealer, s1.price</a:t>
            </a:r>
          </a:p>
          <a:p>
            <a:pPr marL="0" indent="0">
              <a:spcBef>
                <a:spcPts val="0"/>
              </a:spcBef>
              <a:buNone/>
            </a:pPr>
            <a:r>
              <a:rPr lang="en-US" sz="2400" dirty="0">
                <a:solidFill>
                  <a:srgbClr val="C00000"/>
                </a:solidFill>
              </a:rPr>
              <a:t>FROM shop s1</a:t>
            </a:r>
          </a:p>
          <a:p>
            <a:pPr marL="0" indent="0">
              <a:spcBef>
                <a:spcPts val="0"/>
              </a:spcBef>
              <a:buNone/>
            </a:pPr>
            <a:r>
              <a:rPr lang="en-US" sz="2400" dirty="0">
                <a:solidFill>
                  <a:srgbClr val="C00000"/>
                </a:solidFill>
              </a:rPr>
              <a:t>LEFT JOIN shop s2 ON s1.price &lt; s2.price</a:t>
            </a:r>
          </a:p>
          <a:p>
            <a:pPr marL="0" indent="0">
              <a:spcBef>
                <a:spcPts val="0"/>
              </a:spcBef>
              <a:buNone/>
            </a:pPr>
            <a:r>
              <a:rPr lang="en-US" sz="2400" dirty="0">
                <a:solidFill>
                  <a:srgbClr val="C00000"/>
                </a:solidFill>
              </a:rPr>
              <a:t>WHERE s2.article IS NULL;</a:t>
            </a:r>
          </a:p>
          <a:p>
            <a:pPr marL="0" indent="0">
              <a:spcBef>
                <a:spcPts val="2400"/>
              </a:spcBef>
              <a:buNone/>
            </a:pPr>
            <a:r>
              <a:rPr lang="en-US" sz="2400" dirty="0">
                <a:solidFill>
                  <a:srgbClr val="C00000"/>
                </a:solidFill>
              </a:rPr>
              <a:t>SELECT article, dealer, price</a:t>
            </a:r>
          </a:p>
          <a:p>
            <a:pPr marL="0" indent="0">
              <a:spcBef>
                <a:spcPts val="0"/>
              </a:spcBef>
              <a:buNone/>
            </a:pPr>
            <a:r>
              <a:rPr lang="en-US" sz="2400" dirty="0">
                <a:solidFill>
                  <a:srgbClr val="C00000"/>
                </a:solidFill>
              </a:rPr>
              <a:t>FROM shop</a:t>
            </a:r>
          </a:p>
          <a:p>
            <a:pPr marL="0" indent="0">
              <a:spcBef>
                <a:spcPts val="0"/>
              </a:spcBef>
              <a:buNone/>
            </a:pPr>
            <a:r>
              <a:rPr lang="en-US" sz="2400" dirty="0">
                <a:solidFill>
                  <a:srgbClr val="C00000"/>
                </a:solidFill>
              </a:rPr>
              <a:t>ORDER BY price DESC</a:t>
            </a:r>
          </a:p>
          <a:p>
            <a:pPr marL="0" indent="0">
              <a:spcBef>
                <a:spcPts val="0"/>
              </a:spcBef>
              <a:buNone/>
            </a:pPr>
            <a:r>
              <a:rPr lang="en-US" sz="2400" dirty="0">
                <a:solidFill>
                  <a:srgbClr val="C00000"/>
                </a:solidFill>
              </a:rPr>
              <a:t>LIMIT 1;</a:t>
            </a:r>
          </a:p>
        </p:txBody>
      </p:sp>
      <p:sp>
        <p:nvSpPr>
          <p:cNvPr id="2" name="Footer Placeholder 1"/>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43F50F59-8855-47B7-96E1-4F6F890B0EF1}" type="slidenum">
              <a:rPr lang="en-US" smtClean="0"/>
              <a:t>76</a:t>
            </a:fld>
            <a:endParaRPr lang="en-US"/>
          </a:p>
        </p:txBody>
      </p:sp>
    </p:spTree>
    <p:extLst>
      <p:ext uri="{BB962C8B-B14F-4D97-AF65-F5344CB8AC3E}">
        <p14:creationId xmlns:p14="http://schemas.microsoft.com/office/powerpoint/2010/main" val="1160921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27538"/>
            <a:ext cx="10134600" cy="6111387"/>
          </a:xfrm>
        </p:spPr>
        <p:txBody>
          <a:bodyPr>
            <a:normAutofit fontScale="85000" lnSpcReduction="20000"/>
          </a:bodyPr>
          <a:lstStyle/>
          <a:p>
            <a:r>
              <a:rPr lang="en-US" dirty="0"/>
              <a:t>Maximum of Column per Group</a:t>
            </a:r>
          </a:p>
          <a:p>
            <a:pPr marL="0" indent="0">
              <a:buNone/>
            </a:pPr>
            <a:r>
              <a:rPr lang="en-US" dirty="0"/>
              <a:t>Task: Find the highest price per article.</a:t>
            </a:r>
          </a:p>
          <a:p>
            <a:endParaRPr lang="en-US" dirty="0"/>
          </a:p>
          <a:p>
            <a:pPr marL="0" indent="0">
              <a:buNone/>
            </a:pPr>
            <a:r>
              <a:rPr lang="en-US" dirty="0">
                <a:solidFill>
                  <a:srgbClr val="C00000"/>
                </a:solidFill>
              </a:rPr>
              <a:t>SELECT article, MAX(price) AS price</a:t>
            </a:r>
          </a:p>
          <a:p>
            <a:pPr marL="0" indent="0">
              <a:buNone/>
            </a:pPr>
            <a:r>
              <a:rPr lang="en-US" dirty="0">
                <a:solidFill>
                  <a:srgbClr val="C00000"/>
                </a:solidFill>
              </a:rPr>
              <a:t>FROM   shop</a:t>
            </a:r>
          </a:p>
          <a:p>
            <a:pPr marL="0" indent="0">
              <a:buNone/>
            </a:pPr>
            <a:r>
              <a:rPr lang="en-US" dirty="0">
                <a:solidFill>
                  <a:srgbClr val="C00000"/>
                </a:solidFill>
              </a:rPr>
              <a:t>GROUP BY article</a:t>
            </a:r>
          </a:p>
          <a:p>
            <a:pPr marL="0" indent="0">
              <a:buNone/>
            </a:pPr>
            <a:r>
              <a:rPr lang="en-US" dirty="0">
                <a:solidFill>
                  <a:srgbClr val="C00000"/>
                </a:solidFill>
              </a:rPr>
              <a:t>ORDER BY article;</a:t>
            </a:r>
          </a:p>
          <a:p>
            <a:pPr marL="0" indent="0">
              <a:buNone/>
            </a:pPr>
            <a:endParaRPr lang="en-US" dirty="0">
              <a:solidFill>
                <a:srgbClr val="C00000"/>
              </a:solidFill>
            </a:endParaRPr>
          </a:p>
          <a:p>
            <a:pPr marL="0" indent="0">
              <a:lnSpc>
                <a:spcPct val="110000"/>
              </a:lnSpc>
              <a:spcBef>
                <a:spcPts val="0"/>
              </a:spcBef>
              <a:buNone/>
            </a:pPr>
            <a:r>
              <a:rPr lang="en-US" b="1" dirty="0">
                <a:solidFill>
                  <a:srgbClr val="00B050"/>
                </a:solidFill>
                <a:latin typeface="Courier New" panose="02070309020205020404" pitchFamily="49" charset="0"/>
              </a:rPr>
              <a:t>+---------+-------+</a:t>
            </a:r>
          </a:p>
          <a:p>
            <a:pPr marL="0" indent="0">
              <a:lnSpc>
                <a:spcPct val="110000"/>
              </a:lnSpc>
              <a:spcBef>
                <a:spcPts val="0"/>
              </a:spcBef>
              <a:buNone/>
            </a:pPr>
            <a:r>
              <a:rPr lang="en-US" b="1" dirty="0">
                <a:solidFill>
                  <a:srgbClr val="00B050"/>
                </a:solidFill>
                <a:latin typeface="Courier New" panose="02070309020205020404" pitchFamily="49" charset="0"/>
              </a:rPr>
              <a:t>| article | price |</a:t>
            </a:r>
          </a:p>
          <a:p>
            <a:pPr marL="0" indent="0">
              <a:lnSpc>
                <a:spcPct val="110000"/>
              </a:lnSpc>
              <a:spcBef>
                <a:spcPts val="0"/>
              </a:spcBef>
              <a:buNone/>
            </a:pPr>
            <a:r>
              <a:rPr lang="en-US" b="1" dirty="0">
                <a:solidFill>
                  <a:srgbClr val="00B050"/>
                </a:solidFill>
                <a:latin typeface="Courier New" panose="02070309020205020404" pitchFamily="49" charset="0"/>
              </a:rPr>
              <a:t>+---------+-------+</a:t>
            </a:r>
          </a:p>
          <a:p>
            <a:pPr marL="0" indent="0">
              <a:lnSpc>
                <a:spcPct val="110000"/>
              </a:lnSpc>
              <a:spcBef>
                <a:spcPts val="0"/>
              </a:spcBef>
              <a:buNone/>
            </a:pPr>
            <a:r>
              <a:rPr lang="en-US" b="1" dirty="0">
                <a:solidFill>
                  <a:srgbClr val="00B050"/>
                </a:solidFill>
                <a:latin typeface="Courier New" panose="02070309020205020404" pitchFamily="49" charset="0"/>
              </a:rPr>
              <a:t>|    0001 |  3.99 |</a:t>
            </a:r>
          </a:p>
          <a:p>
            <a:pPr marL="0" indent="0">
              <a:lnSpc>
                <a:spcPct val="110000"/>
              </a:lnSpc>
              <a:spcBef>
                <a:spcPts val="0"/>
              </a:spcBef>
              <a:buNone/>
            </a:pPr>
            <a:r>
              <a:rPr lang="en-US" b="1" dirty="0">
                <a:solidFill>
                  <a:srgbClr val="00B050"/>
                </a:solidFill>
                <a:latin typeface="Courier New" panose="02070309020205020404" pitchFamily="49" charset="0"/>
              </a:rPr>
              <a:t>|    0002 | 10.99 |</a:t>
            </a:r>
          </a:p>
          <a:p>
            <a:pPr marL="0" indent="0">
              <a:lnSpc>
                <a:spcPct val="110000"/>
              </a:lnSpc>
              <a:spcBef>
                <a:spcPts val="0"/>
              </a:spcBef>
              <a:buNone/>
            </a:pPr>
            <a:r>
              <a:rPr lang="en-US" b="1" dirty="0">
                <a:solidFill>
                  <a:srgbClr val="00B050"/>
                </a:solidFill>
                <a:latin typeface="Courier New" panose="02070309020205020404" pitchFamily="49" charset="0"/>
              </a:rPr>
              <a:t>|    0003 |  1.69 |</a:t>
            </a:r>
          </a:p>
          <a:p>
            <a:pPr marL="0" indent="0">
              <a:lnSpc>
                <a:spcPct val="110000"/>
              </a:lnSpc>
              <a:spcBef>
                <a:spcPts val="0"/>
              </a:spcBef>
              <a:buNone/>
            </a:pPr>
            <a:r>
              <a:rPr lang="en-US" b="1" dirty="0">
                <a:solidFill>
                  <a:srgbClr val="00B050"/>
                </a:solidFill>
                <a:latin typeface="Courier New" panose="02070309020205020404" pitchFamily="49" charset="0"/>
              </a:rPr>
              <a:t>|    0004 | 19.95 |</a:t>
            </a:r>
          </a:p>
          <a:p>
            <a:pPr marL="0" indent="0">
              <a:lnSpc>
                <a:spcPct val="110000"/>
              </a:lnSpc>
              <a:spcBef>
                <a:spcPts val="0"/>
              </a:spcBef>
              <a:buNone/>
            </a:pPr>
            <a:r>
              <a:rPr lang="en-US" b="1" dirty="0">
                <a:solidFill>
                  <a:srgbClr val="00B050"/>
                </a:solidFill>
                <a:latin typeface="Courier New" panose="02070309020205020404" pitchFamily="49" charset="0"/>
              </a:rPr>
              <a:t>+---------+-------+</a:t>
            </a:r>
          </a:p>
        </p:txBody>
      </p:sp>
      <p:sp>
        <p:nvSpPr>
          <p:cNvPr id="2" name="Footer Placeholder 1"/>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43F50F59-8855-47B7-96E1-4F6F890B0EF1}" type="slidenum">
              <a:rPr lang="en-US" smtClean="0"/>
              <a:t>77</a:t>
            </a:fld>
            <a:endParaRPr lang="en-US"/>
          </a:p>
        </p:txBody>
      </p:sp>
    </p:spTree>
    <p:extLst>
      <p:ext uri="{BB962C8B-B14F-4D97-AF65-F5344CB8AC3E}">
        <p14:creationId xmlns:p14="http://schemas.microsoft.com/office/powerpoint/2010/main" val="29697411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403228"/>
            <a:ext cx="10925175" cy="698742"/>
          </a:xfrm>
        </p:spPr>
        <p:txBody>
          <a:bodyPr>
            <a:noAutofit/>
          </a:bodyPr>
          <a:lstStyle/>
          <a:p>
            <a:r>
              <a:rPr lang="en-US" sz="3200" dirty="0"/>
              <a:t>The Rows Holding the Group-wise Maximum of a Certain Column</a:t>
            </a:r>
          </a:p>
        </p:txBody>
      </p:sp>
      <p:sp>
        <p:nvSpPr>
          <p:cNvPr id="3" name="Content Placeholder 2"/>
          <p:cNvSpPr>
            <a:spLocks noGrp="1"/>
          </p:cNvSpPr>
          <p:nvPr>
            <p:ph idx="1"/>
          </p:nvPr>
        </p:nvSpPr>
        <p:spPr>
          <a:xfrm>
            <a:off x="1219200" y="1028700"/>
            <a:ext cx="10134600" cy="5553075"/>
          </a:xfrm>
        </p:spPr>
        <p:txBody>
          <a:bodyPr>
            <a:normAutofit fontScale="85000" lnSpcReduction="20000"/>
          </a:bodyPr>
          <a:lstStyle/>
          <a:p>
            <a:pPr marL="0" indent="0">
              <a:buNone/>
            </a:pPr>
            <a:r>
              <a:rPr lang="en-US" dirty="0">
                <a:solidFill>
                  <a:srgbClr val="C00000"/>
                </a:solidFill>
              </a:rPr>
              <a:t>SELECT article, dealer, price</a:t>
            </a:r>
          </a:p>
          <a:p>
            <a:pPr marL="0" indent="0">
              <a:buNone/>
            </a:pPr>
            <a:r>
              <a:rPr lang="en-US" dirty="0">
                <a:solidFill>
                  <a:srgbClr val="C00000"/>
                </a:solidFill>
              </a:rPr>
              <a:t>FROM   shop s1</a:t>
            </a:r>
          </a:p>
          <a:p>
            <a:pPr marL="0" indent="0">
              <a:buNone/>
            </a:pPr>
            <a:r>
              <a:rPr lang="en-US" dirty="0">
                <a:solidFill>
                  <a:srgbClr val="C00000"/>
                </a:solidFill>
              </a:rPr>
              <a:t>WHERE  price=(SELECT MAX(s2.price)</a:t>
            </a:r>
          </a:p>
          <a:p>
            <a:pPr marL="0" indent="0">
              <a:buNone/>
            </a:pPr>
            <a:r>
              <a:rPr lang="en-US" dirty="0">
                <a:solidFill>
                  <a:srgbClr val="C00000"/>
                </a:solidFill>
              </a:rPr>
              <a:t>              FROM shop s2</a:t>
            </a:r>
          </a:p>
          <a:p>
            <a:pPr marL="0" indent="0">
              <a:buNone/>
            </a:pPr>
            <a:r>
              <a:rPr lang="en-US" dirty="0">
                <a:solidFill>
                  <a:srgbClr val="C00000"/>
                </a:solidFill>
              </a:rPr>
              <a:t>              WHERE s1.article = s2.article)</a:t>
            </a:r>
          </a:p>
          <a:p>
            <a:pPr marL="0" indent="0">
              <a:buNone/>
            </a:pPr>
            <a:r>
              <a:rPr lang="en-US" dirty="0">
                <a:solidFill>
                  <a:srgbClr val="C00000"/>
                </a:solidFill>
              </a:rPr>
              <a:t>ORDER BY article;</a:t>
            </a:r>
          </a:p>
          <a:p>
            <a:pPr marL="0" indent="0">
              <a:buNone/>
            </a:pPr>
            <a:endParaRPr lang="en-US" dirty="0">
              <a:solidFill>
                <a:srgbClr val="C00000"/>
              </a:solidFill>
            </a:endParaRPr>
          </a:p>
          <a:p>
            <a:pPr marL="0" indent="0">
              <a:lnSpc>
                <a:spcPct val="110000"/>
              </a:lnSpc>
              <a:spcBef>
                <a:spcPts val="0"/>
              </a:spcBef>
              <a:buNone/>
            </a:pPr>
            <a:r>
              <a:rPr lang="en-US" sz="3100" b="1" dirty="0">
                <a:solidFill>
                  <a:srgbClr val="00B050"/>
                </a:solidFill>
                <a:latin typeface="Courier New" panose="02070309020205020404" pitchFamily="49" charset="0"/>
              </a:rPr>
              <a:t>+---------+--------+-------+</a:t>
            </a:r>
          </a:p>
          <a:p>
            <a:pPr marL="0" indent="0">
              <a:lnSpc>
                <a:spcPct val="110000"/>
              </a:lnSpc>
              <a:spcBef>
                <a:spcPts val="0"/>
              </a:spcBef>
              <a:buNone/>
            </a:pPr>
            <a:r>
              <a:rPr lang="en-US" sz="3100" b="1" dirty="0">
                <a:solidFill>
                  <a:srgbClr val="00B050"/>
                </a:solidFill>
                <a:latin typeface="Courier New" panose="02070309020205020404" pitchFamily="49" charset="0"/>
              </a:rPr>
              <a:t>| article | dealer | price |</a:t>
            </a:r>
          </a:p>
          <a:p>
            <a:pPr marL="0" indent="0">
              <a:lnSpc>
                <a:spcPct val="110000"/>
              </a:lnSpc>
              <a:spcBef>
                <a:spcPts val="0"/>
              </a:spcBef>
              <a:buNone/>
            </a:pPr>
            <a:r>
              <a:rPr lang="en-US" sz="3100" b="1" dirty="0">
                <a:solidFill>
                  <a:srgbClr val="00B050"/>
                </a:solidFill>
                <a:latin typeface="Courier New" panose="02070309020205020404" pitchFamily="49" charset="0"/>
              </a:rPr>
              <a:t>+---------+--------+-------+</a:t>
            </a:r>
          </a:p>
          <a:p>
            <a:pPr marL="0" indent="0">
              <a:lnSpc>
                <a:spcPct val="110000"/>
              </a:lnSpc>
              <a:spcBef>
                <a:spcPts val="0"/>
              </a:spcBef>
              <a:buNone/>
            </a:pPr>
            <a:r>
              <a:rPr lang="en-US" sz="3100" b="1" dirty="0">
                <a:solidFill>
                  <a:srgbClr val="00B050"/>
                </a:solidFill>
                <a:latin typeface="Courier New" panose="02070309020205020404" pitchFamily="49" charset="0"/>
              </a:rPr>
              <a:t>|    0001 | B      |  3.99 |</a:t>
            </a:r>
          </a:p>
          <a:p>
            <a:pPr marL="0" indent="0">
              <a:lnSpc>
                <a:spcPct val="110000"/>
              </a:lnSpc>
              <a:spcBef>
                <a:spcPts val="0"/>
              </a:spcBef>
              <a:buNone/>
            </a:pPr>
            <a:r>
              <a:rPr lang="en-US" sz="3100" b="1" dirty="0">
                <a:solidFill>
                  <a:srgbClr val="00B050"/>
                </a:solidFill>
                <a:latin typeface="Courier New" panose="02070309020205020404" pitchFamily="49" charset="0"/>
              </a:rPr>
              <a:t>|    0002 | A      | 10.99 |</a:t>
            </a:r>
          </a:p>
          <a:p>
            <a:pPr marL="0" indent="0">
              <a:lnSpc>
                <a:spcPct val="110000"/>
              </a:lnSpc>
              <a:spcBef>
                <a:spcPts val="0"/>
              </a:spcBef>
              <a:buNone/>
            </a:pPr>
            <a:r>
              <a:rPr lang="en-US" sz="3100" b="1" dirty="0">
                <a:solidFill>
                  <a:srgbClr val="00B050"/>
                </a:solidFill>
                <a:latin typeface="Courier New" panose="02070309020205020404" pitchFamily="49" charset="0"/>
              </a:rPr>
              <a:t>|    0003 | C      |  1.69 |</a:t>
            </a:r>
          </a:p>
          <a:p>
            <a:pPr marL="0" indent="0">
              <a:lnSpc>
                <a:spcPct val="110000"/>
              </a:lnSpc>
              <a:spcBef>
                <a:spcPts val="0"/>
              </a:spcBef>
              <a:buNone/>
            </a:pPr>
            <a:r>
              <a:rPr lang="en-US" sz="3100" b="1" dirty="0">
                <a:solidFill>
                  <a:srgbClr val="00B050"/>
                </a:solidFill>
                <a:latin typeface="Courier New" panose="02070309020205020404" pitchFamily="49" charset="0"/>
              </a:rPr>
              <a:t>|    0004 | D      | 19.95 |</a:t>
            </a:r>
          </a:p>
          <a:p>
            <a:pPr marL="0" indent="0">
              <a:lnSpc>
                <a:spcPct val="110000"/>
              </a:lnSpc>
              <a:spcBef>
                <a:spcPts val="0"/>
              </a:spcBef>
              <a:buNone/>
            </a:pPr>
            <a:r>
              <a:rPr lang="en-US" sz="3100" b="1" dirty="0">
                <a:solidFill>
                  <a:srgbClr val="00B050"/>
                </a:solidFill>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43F50F59-8855-47B7-96E1-4F6F890B0EF1}" type="slidenum">
              <a:rPr lang="en-US" smtClean="0"/>
              <a:t>78</a:t>
            </a:fld>
            <a:endParaRPr lang="en-US"/>
          </a:p>
        </p:txBody>
      </p:sp>
    </p:spTree>
    <p:extLst>
      <p:ext uri="{BB962C8B-B14F-4D97-AF65-F5344CB8AC3E}">
        <p14:creationId xmlns:p14="http://schemas.microsoft.com/office/powerpoint/2010/main" val="350390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8</a:t>
            </a:fld>
            <a:endParaRPr lang="en-US"/>
          </a:p>
        </p:txBody>
      </p:sp>
      <p:sp>
        <p:nvSpPr>
          <p:cNvPr id="4" name="Title 3"/>
          <p:cNvSpPr>
            <a:spLocks noGrp="1"/>
          </p:cNvSpPr>
          <p:nvPr>
            <p:ph type="title"/>
          </p:nvPr>
        </p:nvSpPr>
        <p:spPr/>
        <p:txBody>
          <a:bodyPr/>
          <a:lstStyle/>
          <a:p>
            <a:r>
              <a:rPr lang="en-US" dirty="0"/>
              <a:t>Basic SQL Commands</a:t>
            </a:r>
          </a:p>
        </p:txBody>
      </p:sp>
      <p:sp>
        <p:nvSpPr>
          <p:cNvPr id="5" name="Content Placeholder 4"/>
          <p:cNvSpPr>
            <a:spLocks noGrp="1"/>
          </p:cNvSpPr>
          <p:nvPr>
            <p:ph idx="1"/>
          </p:nvPr>
        </p:nvSpPr>
        <p:spPr/>
        <p:txBody>
          <a:bodyPr>
            <a:normAutofit/>
          </a:bodyPr>
          <a:lstStyle/>
          <a:p>
            <a:r>
              <a:rPr lang="en-US" sz="2400" dirty="0"/>
              <a:t>Create a new database:</a:t>
            </a:r>
          </a:p>
          <a:p>
            <a:pPr marL="0" indent="0">
              <a:buNone/>
            </a:pPr>
            <a:r>
              <a:rPr lang="en-US" sz="2400" dirty="0">
                <a:solidFill>
                  <a:srgbClr val="C00000"/>
                </a:solidFill>
              </a:rPr>
              <a:t>	CREATE DATABASE </a:t>
            </a:r>
            <a:r>
              <a:rPr lang="en-US" sz="2400" i="1" dirty="0">
                <a:solidFill>
                  <a:srgbClr val="C00000"/>
                </a:solidFill>
              </a:rPr>
              <a:t>databaseName</a:t>
            </a:r>
            <a:r>
              <a:rPr lang="en-US" sz="2400" dirty="0"/>
              <a:t>;</a:t>
            </a:r>
          </a:p>
          <a:p>
            <a:pPr marL="0" indent="0">
              <a:buNone/>
            </a:pPr>
            <a:r>
              <a:rPr lang="en-US" sz="2400" dirty="0"/>
              <a:t>	</a:t>
            </a:r>
            <a:r>
              <a:rPr lang="en-US" sz="2400" dirty="0">
                <a:solidFill>
                  <a:srgbClr val="C00000"/>
                </a:solidFill>
              </a:rPr>
              <a:t>CREATE DATABASE IF NOT EXISTS </a:t>
            </a:r>
            <a:r>
              <a:rPr lang="en-US" sz="2400" i="1" dirty="0">
                <a:solidFill>
                  <a:srgbClr val="C00000"/>
                </a:solidFill>
              </a:rPr>
              <a:t>databaseName</a:t>
            </a:r>
            <a:r>
              <a:rPr lang="en-US" sz="2400" dirty="0">
                <a:solidFill>
                  <a:srgbClr val="C00000"/>
                </a:solidFill>
              </a:rPr>
              <a:t>;</a:t>
            </a:r>
          </a:p>
          <a:p>
            <a:r>
              <a:rPr lang="en-US" sz="2400" dirty="0"/>
              <a:t>Show a list of all databases:</a:t>
            </a:r>
          </a:p>
          <a:p>
            <a:pPr marL="0" indent="0">
              <a:buNone/>
            </a:pPr>
            <a:r>
              <a:rPr lang="en-US" sz="2400" dirty="0"/>
              <a:t>	</a:t>
            </a:r>
            <a:r>
              <a:rPr lang="en-US" sz="2400" dirty="0">
                <a:solidFill>
                  <a:srgbClr val="C00000"/>
                </a:solidFill>
              </a:rPr>
              <a:t>SHOW DATABASES;</a:t>
            </a:r>
          </a:p>
          <a:p>
            <a:r>
              <a:rPr lang="en-US" sz="2400" dirty="0"/>
              <a:t>To start working with a specific database:</a:t>
            </a:r>
          </a:p>
          <a:p>
            <a:pPr marL="0" indent="0">
              <a:buNone/>
            </a:pPr>
            <a:r>
              <a:rPr lang="en-US" sz="2400" dirty="0"/>
              <a:t>	</a:t>
            </a:r>
            <a:r>
              <a:rPr lang="en-US" sz="2400" dirty="0">
                <a:solidFill>
                  <a:srgbClr val="C00000"/>
                </a:solidFill>
              </a:rPr>
              <a:t>USE  </a:t>
            </a:r>
            <a:r>
              <a:rPr lang="en-US" sz="2400" i="1" dirty="0">
                <a:solidFill>
                  <a:srgbClr val="C00000"/>
                </a:solidFill>
              </a:rPr>
              <a:t>databaseName</a:t>
            </a:r>
            <a:r>
              <a:rPr lang="en-US" sz="2400" dirty="0">
                <a:solidFill>
                  <a:srgbClr val="C00000"/>
                </a:solidFill>
              </a:rPr>
              <a:t>;</a:t>
            </a:r>
          </a:p>
          <a:p>
            <a:r>
              <a:rPr lang="en-US" sz="2400" dirty="0"/>
              <a:t>Delete a database:</a:t>
            </a:r>
          </a:p>
          <a:p>
            <a:pPr marL="0" indent="0">
              <a:spcBef>
                <a:spcPts val="0"/>
              </a:spcBef>
              <a:buNone/>
            </a:pPr>
            <a:r>
              <a:rPr lang="en-US" sz="2400" dirty="0"/>
              <a:t>	</a:t>
            </a:r>
            <a:r>
              <a:rPr lang="en-US" sz="2400" dirty="0">
                <a:solidFill>
                  <a:srgbClr val="C00000"/>
                </a:solidFill>
              </a:rPr>
              <a:t>DROP DATABASE </a:t>
            </a:r>
            <a:r>
              <a:rPr lang="en-US" sz="2400" i="1" dirty="0">
                <a:solidFill>
                  <a:srgbClr val="C00000"/>
                </a:solidFill>
              </a:rPr>
              <a:t>databaseName</a:t>
            </a:r>
            <a:r>
              <a:rPr lang="en-US" sz="2400" dirty="0">
                <a:solidFill>
                  <a:srgbClr val="C00000"/>
                </a:solidFill>
              </a:rPr>
              <a:t>; </a:t>
            </a:r>
          </a:p>
          <a:p>
            <a:pPr marL="0" indent="0">
              <a:spcBef>
                <a:spcPts val="600"/>
              </a:spcBef>
              <a:buNone/>
            </a:pPr>
            <a:r>
              <a:rPr lang="en-US" sz="2400" dirty="0">
                <a:solidFill>
                  <a:srgbClr val="C00000"/>
                </a:solidFill>
              </a:rPr>
              <a:t>	DROP DATABASE IF EXISTS </a:t>
            </a:r>
            <a:r>
              <a:rPr lang="en-US" sz="2400" i="1" dirty="0">
                <a:solidFill>
                  <a:srgbClr val="C00000"/>
                </a:solidFill>
              </a:rPr>
              <a:t>databaseName</a:t>
            </a:r>
            <a:r>
              <a:rPr lang="en-US" sz="2400" dirty="0">
                <a:solidFill>
                  <a:srgbClr val="C00000"/>
                </a:solidFill>
              </a:rPr>
              <a:t>;</a:t>
            </a:r>
          </a:p>
          <a:p>
            <a:pPr marL="0" indent="0">
              <a:buNone/>
            </a:pPr>
            <a:endParaRPr lang="en-US" sz="2400" dirty="0">
              <a:solidFill>
                <a:srgbClr val="C00000"/>
              </a:solidFill>
            </a:endParaRPr>
          </a:p>
        </p:txBody>
      </p:sp>
    </p:spTree>
    <p:extLst>
      <p:ext uri="{BB962C8B-B14F-4D97-AF65-F5344CB8AC3E}">
        <p14:creationId xmlns:p14="http://schemas.microsoft.com/office/powerpoint/2010/main" val="88933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43F50F59-8855-47B7-96E1-4F6F890B0EF1}" type="slidenum">
              <a:rPr lang="en-US" smtClean="0"/>
              <a:t>9</a:t>
            </a:fld>
            <a:endParaRPr lang="en-US"/>
          </a:p>
        </p:txBody>
      </p:sp>
      <p:sp>
        <p:nvSpPr>
          <p:cNvPr id="5" name="Content Placeholder 4"/>
          <p:cNvSpPr>
            <a:spLocks noGrp="1"/>
          </p:cNvSpPr>
          <p:nvPr>
            <p:ph idx="1"/>
          </p:nvPr>
        </p:nvSpPr>
        <p:spPr>
          <a:xfrm>
            <a:off x="1219200" y="581890"/>
            <a:ext cx="10134600" cy="5843847"/>
          </a:xfrm>
        </p:spPr>
        <p:txBody>
          <a:bodyPr>
            <a:normAutofit lnSpcReduction="10000"/>
          </a:bodyPr>
          <a:lstStyle/>
          <a:p>
            <a:r>
              <a:rPr lang="en-US" sz="2400" dirty="0"/>
              <a:t>Show a list of all users on MySQL:</a:t>
            </a:r>
          </a:p>
          <a:p>
            <a:pPr marL="0" indent="0">
              <a:buNone/>
            </a:pPr>
            <a:r>
              <a:rPr lang="en-US" sz="2400" dirty="0">
                <a:solidFill>
                  <a:srgbClr val="C00000"/>
                </a:solidFill>
              </a:rPr>
              <a:t>	SELECT USER();</a:t>
            </a:r>
          </a:p>
          <a:p>
            <a:r>
              <a:rPr lang="en-US" sz="2400" dirty="0"/>
              <a:t>Show the name of the database in current use:</a:t>
            </a:r>
          </a:p>
          <a:p>
            <a:pPr marL="0" indent="0">
              <a:buNone/>
            </a:pPr>
            <a:r>
              <a:rPr lang="en-US" sz="2400" dirty="0"/>
              <a:t>	</a:t>
            </a:r>
            <a:r>
              <a:rPr lang="en-US" sz="2400" dirty="0">
                <a:solidFill>
                  <a:srgbClr val="C00000"/>
                </a:solidFill>
              </a:rPr>
              <a:t>SELECT DATABASE();</a:t>
            </a:r>
          </a:p>
          <a:p>
            <a:pPr>
              <a:spcBef>
                <a:spcPts val="1200"/>
              </a:spcBef>
            </a:pPr>
            <a:endParaRPr lang="en-US" sz="2400" dirty="0"/>
          </a:p>
          <a:p>
            <a:pPr>
              <a:spcBef>
                <a:spcPts val="1200"/>
              </a:spcBef>
            </a:pPr>
            <a:r>
              <a:rPr lang="en-US" sz="2400" dirty="0"/>
              <a:t>To check what databases are available:</a:t>
            </a:r>
          </a:p>
          <a:p>
            <a:pPr marL="0" indent="0">
              <a:spcBef>
                <a:spcPts val="1200"/>
              </a:spcBef>
              <a:buNone/>
            </a:pPr>
            <a:r>
              <a:rPr lang="en-US" sz="2400" dirty="0"/>
              <a:t>	</a:t>
            </a:r>
            <a:r>
              <a:rPr lang="en-US" sz="2400" dirty="0">
                <a:solidFill>
                  <a:srgbClr val="C00000"/>
                </a:solidFill>
              </a:rPr>
              <a:t>mysql&gt; SHOW DATABASES;</a:t>
            </a:r>
          </a:p>
          <a:p>
            <a:pPr marL="0" indent="0">
              <a:spcBef>
                <a:spcPts val="120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Database           |</a:t>
            </a:r>
          </a:p>
          <a:p>
            <a:pPr marL="0" indent="0">
              <a:spcBef>
                <a:spcPts val="0"/>
              </a:spcBef>
              <a:buNone/>
            </a:pPr>
            <a:r>
              <a:rPr lang="en-US" sz="2400" b="1" dirty="0">
                <a:solidFill>
                  <a:srgbClr val="00B050"/>
                </a:solidFill>
                <a:latin typeface="Courier New" panose="02070309020205020404" pitchFamily="49" charset="0"/>
              </a:rPr>
              <a:t>+--------------------+</a:t>
            </a:r>
          </a:p>
          <a:p>
            <a:pPr marL="0" indent="0">
              <a:spcBef>
                <a:spcPts val="0"/>
              </a:spcBef>
              <a:buNone/>
            </a:pPr>
            <a:r>
              <a:rPr lang="en-US" sz="2400" b="1" dirty="0">
                <a:solidFill>
                  <a:srgbClr val="00B050"/>
                </a:solidFill>
                <a:latin typeface="Courier New" panose="02070309020205020404" pitchFamily="49" charset="0"/>
              </a:rPr>
              <a:t>| information_schema |</a:t>
            </a:r>
          </a:p>
          <a:p>
            <a:pPr marL="0" indent="0">
              <a:spcBef>
                <a:spcPts val="0"/>
              </a:spcBef>
              <a:buNone/>
            </a:pPr>
            <a:r>
              <a:rPr lang="en-US" sz="2400" b="1" dirty="0">
                <a:solidFill>
                  <a:srgbClr val="00B050"/>
                </a:solidFill>
                <a:latin typeface="Courier New" panose="02070309020205020404" pitchFamily="49" charset="0"/>
              </a:rPr>
              <a:t>| mysql              |</a:t>
            </a:r>
          </a:p>
          <a:p>
            <a:pPr marL="0" indent="0">
              <a:spcBef>
                <a:spcPts val="0"/>
              </a:spcBef>
              <a:buNone/>
            </a:pPr>
            <a:r>
              <a:rPr lang="en-US" sz="2400" b="1" dirty="0">
                <a:solidFill>
                  <a:srgbClr val="00B050"/>
                </a:solidFill>
                <a:latin typeface="Courier New" panose="02070309020205020404" pitchFamily="49" charset="0"/>
              </a:rPr>
              <a:t>| performance_schema |</a:t>
            </a:r>
          </a:p>
          <a:p>
            <a:pPr marL="0" indent="0">
              <a:spcBef>
                <a:spcPts val="0"/>
              </a:spcBef>
              <a:buNone/>
            </a:pPr>
            <a:r>
              <a:rPr lang="en-US" sz="2400" b="1" dirty="0">
                <a:solidFill>
                  <a:srgbClr val="00B050"/>
                </a:solidFill>
                <a:latin typeface="Courier New" panose="02070309020205020404" pitchFamily="49" charset="0"/>
              </a:rPr>
              <a:t>| sys                |</a:t>
            </a:r>
          </a:p>
          <a:p>
            <a:pPr marL="0" indent="0">
              <a:spcBef>
                <a:spcPts val="0"/>
              </a:spcBef>
              <a:buNone/>
            </a:pPr>
            <a:r>
              <a:rPr lang="en-US" sz="2400" b="1" dirty="0">
                <a:solidFill>
                  <a:srgbClr val="00B050"/>
                </a:solidFill>
                <a:latin typeface="Courier New" panose="02070309020205020404" pitchFamily="49" charset="0"/>
              </a:rPr>
              <a:t>+--------------------+</a:t>
            </a:r>
          </a:p>
          <a:p>
            <a:pPr marL="0" indent="0">
              <a:buNone/>
            </a:pPr>
            <a:endParaRPr lang="en-US" sz="2400" dirty="0">
              <a:solidFill>
                <a:srgbClr val="C00000"/>
              </a:solidFill>
            </a:endParaRPr>
          </a:p>
          <a:p>
            <a:endParaRPr lang="en-US" sz="2400" dirty="0"/>
          </a:p>
        </p:txBody>
      </p:sp>
    </p:spTree>
    <p:extLst>
      <p:ext uri="{BB962C8B-B14F-4D97-AF65-F5344CB8AC3E}">
        <p14:creationId xmlns:p14="http://schemas.microsoft.com/office/powerpoint/2010/main" val="3459263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10151</TotalTime>
  <Words>8129</Words>
  <Application>Microsoft Office PowerPoint</Application>
  <PresentationFormat>Widescreen</PresentationFormat>
  <Paragraphs>1091</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Courier New</vt:lpstr>
      <vt:lpstr>Office Theme</vt:lpstr>
      <vt:lpstr>Relational Databases</vt:lpstr>
      <vt:lpstr>Topics</vt:lpstr>
      <vt:lpstr>Installing MySQL on Ubuntu</vt:lpstr>
      <vt:lpstr>Stopping and Starting the MySQL Server</vt:lpstr>
      <vt:lpstr>Uninstalling MySQL</vt:lpstr>
      <vt:lpstr>SQL Commands</vt:lpstr>
      <vt:lpstr>Database SQL Commands</vt:lpstr>
      <vt:lpstr>Basic SQL Commands</vt:lpstr>
      <vt:lpstr>PowerPoint Presentation</vt:lpstr>
      <vt:lpstr>PowerPoint Presentation</vt:lpstr>
      <vt:lpstr>Naming Conventions</vt:lpstr>
      <vt:lpstr>Table SQL Commands</vt:lpstr>
      <vt:lpstr>PowerPoint Presentation</vt:lpstr>
      <vt:lpstr>Example for Creating a Table</vt:lpstr>
      <vt:lpstr>PowerPoint Presentation</vt:lpstr>
      <vt:lpstr>PowerPoint Presentation</vt:lpstr>
      <vt:lpstr>CRUD SQL Commands</vt:lpstr>
      <vt:lpstr>PowerPoint Presentation</vt:lpstr>
      <vt:lpstr>PowerPoint Presentation</vt:lpstr>
      <vt:lpstr>WHERE Clause</vt:lpstr>
      <vt:lpstr>PowerPoint Presentation</vt:lpstr>
      <vt:lpstr>PowerPoint Presentation</vt:lpstr>
      <vt:lpstr>PowerPoint Presentation</vt:lpstr>
      <vt:lpstr>PowerPoint Presentation</vt:lpstr>
      <vt:lpstr>PowerPoint Presentation</vt:lpstr>
      <vt:lpstr>PowerPoint Presentation</vt:lpstr>
      <vt:lpstr>MySQL Data Types – The string type</vt:lpstr>
      <vt:lpstr>PowerPoint Presentation</vt:lpstr>
      <vt:lpstr>Numeric Data Types</vt:lpstr>
      <vt:lpstr>PowerPoint Presentation</vt:lpstr>
      <vt:lpstr>Date and Time data types:</vt:lpstr>
      <vt:lpstr>Example: The Pets Database</vt:lpstr>
      <vt:lpstr>PowerPoint Presentation</vt:lpstr>
      <vt:lpstr>PowerPoint Presentation</vt:lpstr>
      <vt:lpstr>PowerPoint Presentation</vt:lpstr>
      <vt:lpstr>The Data File 'pet.txt'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 Calculations</vt:lpstr>
      <vt:lpstr>PowerPoint Presentation</vt:lpstr>
      <vt:lpstr>PowerPoint Presentation</vt:lpstr>
      <vt:lpstr>PowerPoint Presentation</vt:lpstr>
      <vt:lpstr>PowerPoint Presentation</vt:lpstr>
      <vt:lpstr>Pattern Matching</vt:lpstr>
      <vt:lpstr>PowerPoint Presentation</vt:lpstr>
      <vt:lpstr>PowerPoint Presentation</vt:lpstr>
      <vt:lpstr>PowerPoint Presentation</vt:lpstr>
      <vt:lpstr>PowerPoint Presentation</vt:lpstr>
      <vt:lpstr>Counting Rows</vt:lpstr>
      <vt:lpstr>PowerPoint Presentation</vt:lpstr>
      <vt:lpstr>PowerPoint Presentation</vt:lpstr>
      <vt:lpstr>PowerPoint Presentation</vt:lpstr>
      <vt:lpstr>PowerPoint Presentation</vt:lpstr>
      <vt:lpstr>Using More than One Table</vt:lpstr>
      <vt:lpstr>PowerPoint Presentation</vt:lpstr>
      <vt:lpstr>PowerPoint Presentation</vt:lpstr>
      <vt:lpstr>PowerPoint Presentation</vt:lpstr>
      <vt:lpstr>PowerPoint Presentation</vt:lpstr>
      <vt:lpstr>The CREATE VIEW Statement</vt:lpstr>
      <vt:lpstr>Using mysql in Batch Mode</vt:lpstr>
      <vt:lpstr>PowerPoint Presentation</vt:lpstr>
      <vt:lpstr>PowerPoint Presentation</vt:lpstr>
      <vt:lpstr>Connecting Remotely to MySQL</vt:lpstr>
      <vt:lpstr>User Management</vt:lpstr>
      <vt:lpstr>PowerPoint Presentation</vt:lpstr>
      <vt:lpstr>PowerPoint Presentation</vt:lpstr>
      <vt:lpstr>PowerPoint Presentation</vt:lpstr>
      <vt:lpstr>PowerPoint Presentation</vt:lpstr>
      <vt:lpstr>Examples of Common Queries</vt:lpstr>
      <vt:lpstr>PowerPoint Presentation</vt:lpstr>
      <vt:lpstr>PowerPoint Presentation</vt:lpstr>
      <vt:lpstr>The Rows Holding the Group-wise Maximum of a Certain Column</vt:lpstr>
    </vt:vector>
  </TitlesOfParts>
  <Company>UAB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 Statements</dc:title>
  <dc:creator>Jololian, Leon</dc:creator>
  <cp:lastModifiedBy>Leon Jololian</cp:lastModifiedBy>
  <cp:revision>132</cp:revision>
  <dcterms:created xsi:type="dcterms:W3CDTF">2019-08-20T13:08:13Z</dcterms:created>
  <dcterms:modified xsi:type="dcterms:W3CDTF">2022-06-14T17:32:12Z</dcterms:modified>
</cp:coreProperties>
</file>