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95" r:id="rId3"/>
    <p:sldId id="296" r:id="rId4"/>
    <p:sldId id="330" r:id="rId5"/>
    <p:sldId id="275" r:id="rId6"/>
    <p:sldId id="276" r:id="rId7"/>
    <p:sldId id="277" r:id="rId8"/>
    <p:sldId id="387" r:id="rId9"/>
    <p:sldId id="408" r:id="rId10"/>
    <p:sldId id="378" r:id="rId11"/>
    <p:sldId id="426" r:id="rId12"/>
    <p:sldId id="379" r:id="rId13"/>
    <p:sldId id="331" r:id="rId14"/>
    <p:sldId id="297" r:id="rId15"/>
    <p:sldId id="299" r:id="rId16"/>
    <p:sldId id="301" r:id="rId17"/>
    <p:sldId id="409" r:id="rId18"/>
    <p:sldId id="313" r:id="rId19"/>
    <p:sldId id="410" r:id="rId20"/>
    <p:sldId id="315" r:id="rId21"/>
    <p:sldId id="427" r:id="rId22"/>
    <p:sldId id="411" r:id="rId23"/>
    <p:sldId id="412" r:id="rId24"/>
    <p:sldId id="413" r:id="rId25"/>
    <p:sldId id="414" r:id="rId26"/>
    <p:sldId id="415" r:id="rId27"/>
    <p:sldId id="416" r:id="rId28"/>
    <p:sldId id="418" r:id="rId29"/>
    <p:sldId id="417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332" r:id="rId38"/>
    <p:sldId id="320" r:id="rId39"/>
    <p:sldId id="319" r:id="rId40"/>
    <p:sldId id="321" r:id="rId41"/>
    <p:sldId id="338" r:id="rId42"/>
    <p:sldId id="388" r:id="rId43"/>
    <p:sldId id="389" r:id="rId44"/>
    <p:sldId id="339" r:id="rId45"/>
    <p:sldId id="390" r:id="rId46"/>
    <p:sldId id="391" r:id="rId47"/>
    <p:sldId id="394" r:id="rId48"/>
    <p:sldId id="395" r:id="rId49"/>
    <p:sldId id="396" r:id="rId50"/>
    <p:sldId id="340" r:id="rId51"/>
    <p:sldId id="392" r:id="rId52"/>
    <p:sldId id="3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E2670-2E3A-4EF1-AF26-3E767B9999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BEA0-2CE7-4220-BC3C-2BDE58CC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470A-D23F-4BBF-96A7-1A64E2A65A77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5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CECB-5C90-428B-AD78-64928B46285E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4C0D-1982-4CC5-92E0-7B50B69CD985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BD09-078A-4B76-932D-B731B53E4D41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F391-2227-4873-9AC0-472BB0A8FE4D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292-2759-4767-B2E7-66BDDA65031B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622E-8E8F-4964-8929-E7DA63E29640}" type="datetime1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B850-D12C-4E9E-BE62-D0C83277986A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06C3-5A0C-4668-87A7-1FCC32AD63C2}" type="datetime1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2BAE-6150-4EA1-B5DB-81694C8611C3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5035-98B3-4602-B0C5-554788042597}" type="datetime1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B0D7-7BBB-46AF-B80F-3053BC0F8E0C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5FC0-7F85-492C-9161-690BCE9D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hive/hive-3.1.2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2273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0307" y="365125"/>
            <a:ext cx="11414472" cy="1299619"/>
          </a:xfrm>
        </p:spPr>
        <p:txBody>
          <a:bodyPr>
            <a:normAutofit/>
          </a:bodyPr>
          <a:lstStyle/>
          <a:p>
            <a:r>
              <a:rPr lang="en-US" sz="4000" dirty="0"/>
              <a:t>Configuring the Metastore to use the Derby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7" y="1893346"/>
            <a:ext cx="11156622" cy="45995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In the </a:t>
            </a:r>
            <a:r>
              <a:rPr lang="en-US" sz="2400" dirty="0">
                <a:solidFill>
                  <a:srgbClr val="00B0F0"/>
                </a:solidFill>
              </a:rPr>
              <a:t>conf</a:t>
            </a:r>
            <a:r>
              <a:rPr lang="en-US" sz="2400" dirty="0"/>
              <a:t> directory of hive (</a:t>
            </a:r>
            <a:r>
              <a:rPr lang="en-US" sz="2400" dirty="0">
                <a:solidFill>
                  <a:srgbClr val="00B0F0"/>
                </a:solidFill>
              </a:rPr>
              <a:t>~/hive/conf</a:t>
            </a:r>
            <a:r>
              <a:rPr lang="en-US" sz="2400" dirty="0"/>
              <a:t>), create the metastore: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$ </a:t>
            </a:r>
            <a:r>
              <a:rPr lang="en-US" sz="2400" dirty="0">
                <a:solidFill>
                  <a:srgbClr val="C00000"/>
                </a:solidFill>
              </a:rPr>
              <a:t>cd ~/hive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$ </a:t>
            </a:r>
            <a:r>
              <a:rPr lang="en-US" sz="2400" dirty="0">
                <a:solidFill>
                  <a:srgbClr val="C00000"/>
                </a:solidFill>
              </a:rPr>
              <a:t>schematool -initSchema -dbType derby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also need to create the configuration file of Hive, in the </a:t>
            </a:r>
            <a:r>
              <a:rPr lang="en-US" sz="2400" dirty="0">
                <a:solidFill>
                  <a:srgbClr val="00B0F0"/>
                </a:solidFill>
              </a:rPr>
              <a:t>conf </a:t>
            </a:r>
            <a:r>
              <a:rPr lang="en-US" sz="2400" dirty="0"/>
              <a:t>directory: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$ </a:t>
            </a:r>
            <a:r>
              <a:rPr lang="en-US" sz="2400" dirty="0">
                <a:solidFill>
                  <a:srgbClr val="C00000"/>
                </a:solidFill>
              </a:rPr>
              <a:t>cp hive-default.xml.template  hive-site.xml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 the file, hive-site.xml, at line 3215, there are some characters that should be deleted around column 96. The four characters to delete are:  </a:t>
            </a:r>
            <a:r>
              <a:rPr lang="en-US" sz="2400" dirty="0">
                <a:solidFill>
                  <a:schemeClr val="accent2"/>
                </a:solidFill>
              </a:rPr>
              <a:t>&amp;#8;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Edit the file </a:t>
            </a:r>
            <a:r>
              <a:rPr lang="en-US" sz="2400" dirty="0">
                <a:solidFill>
                  <a:srgbClr val="00B0F0"/>
                </a:solidFill>
              </a:rPr>
              <a:t>hive-site.xml</a:t>
            </a:r>
            <a:r>
              <a:rPr lang="en-US" sz="2400" dirty="0"/>
              <a:t> as follows: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Replace the occurrences of </a:t>
            </a:r>
            <a:r>
              <a:rPr lang="en-US" dirty="0">
                <a:solidFill>
                  <a:srgbClr val="FF0000"/>
                </a:solidFill>
              </a:rPr>
              <a:t>${system:java.io.tmpdir} </a:t>
            </a:r>
            <a:r>
              <a:rPr lang="en-US" dirty="0"/>
              <a:t>with </a:t>
            </a:r>
            <a:r>
              <a:rPr lang="en-US" dirty="0">
                <a:solidFill>
                  <a:srgbClr val="00B050"/>
                </a:solidFill>
              </a:rPr>
              <a:t>/tmp/hive_io</a:t>
            </a:r>
          </a:p>
          <a:p>
            <a:pPr lvl="1"/>
            <a:r>
              <a:rPr lang="en-US" dirty="0"/>
              <a:t>Replace </a:t>
            </a:r>
            <a:r>
              <a:rPr lang="en-US" dirty="0">
                <a:solidFill>
                  <a:srgbClr val="FF0000"/>
                </a:solidFill>
              </a:rPr>
              <a:t>${system:user.name}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hadoop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D10D-53BA-C5B5-3E84-B8C5469A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913"/>
            <a:ext cx="10515600" cy="5596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/>
              <a:t>You can now start the Hive shell by typing (Hadoop should already be running):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$ </a:t>
            </a:r>
            <a:r>
              <a:rPr lang="en-US" sz="2400" dirty="0">
                <a:solidFill>
                  <a:srgbClr val="C00000"/>
                </a:solidFill>
              </a:rPr>
              <a:t>hive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You should see the following: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605EB-0395-E88E-2A78-A4B7032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34986-1383-FEBD-8D0C-7990656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5D5D6-D480-701A-EB7C-616618BB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528"/>
            <a:ext cx="10993120" cy="46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Metastore Database: Derby vs. MySQL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difference between using the default Derby or a configured database (MySQL) as the metastore is that the configured relational database offers shared services.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Shared services means that all Hive users can see the same metadata set.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For the default database, the metastore is created under the folder of the current user, so it is only visible to this particular user.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In the real production environment, it is generally the case that Hive will be configured with an external relational database for maintaining Hive’s metastore.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/>
          <a:lstStyle/>
          <a:p>
            <a:r>
              <a:rPr lang="en-US" dirty="0"/>
              <a:t>Hive:</a:t>
            </a:r>
            <a:br>
              <a:rPr lang="en-US" dirty="0"/>
            </a:br>
            <a:r>
              <a:rPr lang="en-US" dirty="0"/>
              <a:t>Command Line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096"/>
          </a:xfrm>
        </p:spPr>
        <p:txBody>
          <a:bodyPr/>
          <a:lstStyle/>
          <a:p>
            <a:r>
              <a:rPr lang="en-US" dirty="0"/>
              <a:t>Working with Databases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029"/>
            <a:ext cx="10515600" cy="49283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create a database in Hive: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CREATE DATABASE|SCHEMA [IF NOT EXISTS] &lt;database name&gt;;</a:t>
            </a:r>
          </a:p>
          <a:p>
            <a:pPr marL="0" indent="0">
              <a:buNone/>
            </a:pPr>
            <a:r>
              <a:rPr lang="en-US" dirty="0"/>
              <a:t>A database in Hive is a namespace or a collection of tables. </a:t>
            </a:r>
          </a:p>
          <a:p>
            <a:r>
              <a:rPr lang="en-US" dirty="0"/>
              <a:t>To get a list of all databases:</a:t>
            </a:r>
          </a:p>
          <a:p>
            <a:pPr marL="0" indent="0">
              <a:buNone/>
            </a:pPr>
            <a:r>
              <a:rPr lang="en-US" dirty="0"/>
              <a:t>	hive&gt; </a:t>
            </a:r>
            <a:r>
              <a:rPr lang="en-US" dirty="0">
                <a:solidFill>
                  <a:srgbClr val="C00000"/>
                </a:solidFill>
              </a:rPr>
              <a:t>show databases;</a:t>
            </a:r>
          </a:p>
          <a:p>
            <a:r>
              <a:rPr lang="en-US" dirty="0"/>
              <a:t>To create a new database called </a:t>
            </a:r>
            <a:r>
              <a:rPr lang="en-US" dirty="0">
                <a:solidFill>
                  <a:srgbClr val="00B0F0"/>
                </a:solidFill>
              </a:rPr>
              <a:t>employees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hive&gt; </a:t>
            </a:r>
            <a:r>
              <a:rPr lang="en-US" dirty="0">
                <a:solidFill>
                  <a:srgbClr val="C00000"/>
                </a:solidFill>
              </a:rPr>
              <a:t>create schema employees;</a:t>
            </a:r>
          </a:p>
          <a:p>
            <a:r>
              <a:rPr lang="en-US" dirty="0"/>
              <a:t>To start using a particular database, such as </a:t>
            </a:r>
            <a:r>
              <a:rPr lang="en-US" dirty="0">
                <a:solidFill>
                  <a:srgbClr val="00B0F0"/>
                </a:solidFill>
              </a:rPr>
              <a:t>employees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hive&gt;</a:t>
            </a:r>
            <a:r>
              <a:rPr lang="en-US" dirty="0">
                <a:solidFill>
                  <a:srgbClr val="C00000"/>
                </a:solidFill>
              </a:rPr>
              <a:t> use employees;</a:t>
            </a:r>
          </a:p>
          <a:p>
            <a:r>
              <a:rPr lang="en-US" dirty="0"/>
              <a:t>To get a list of all tables, from current database:</a:t>
            </a:r>
          </a:p>
          <a:p>
            <a:pPr marL="0" indent="0">
              <a:buNone/>
            </a:pPr>
            <a:r>
              <a:rPr lang="en-US" dirty="0"/>
              <a:t>	hive&gt; </a:t>
            </a:r>
            <a:r>
              <a:rPr lang="en-US" dirty="0">
                <a:solidFill>
                  <a:srgbClr val="C00000"/>
                </a:solidFill>
              </a:rPr>
              <a:t>show tables;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Table or a Database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2600" dirty="0"/>
              <a:t>To remove a table named employee: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/>
              <a:t>	hive&gt; </a:t>
            </a:r>
            <a:r>
              <a:rPr lang="en-US" sz="2600" dirty="0">
                <a:solidFill>
                  <a:srgbClr val="C00000"/>
                </a:solidFill>
              </a:rPr>
              <a:t>CREATE TABLE employee (name varchar(20), salary float);</a:t>
            </a:r>
          </a:p>
          <a:p>
            <a:pPr marL="0" indent="0">
              <a:buNone/>
            </a:pPr>
            <a:r>
              <a:rPr lang="en-US" sz="2600" dirty="0"/>
              <a:t>	hive&gt; </a:t>
            </a:r>
            <a:r>
              <a:rPr lang="en-US" sz="2600" dirty="0">
                <a:solidFill>
                  <a:srgbClr val="C00000"/>
                </a:solidFill>
              </a:rPr>
              <a:t>DROP TABLE employee;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dirty="0"/>
              <a:t>(or</a:t>
            </a:r>
            <a:r>
              <a:rPr lang="en-US" sz="2600" dirty="0">
                <a:solidFill>
                  <a:srgbClr val="C00000"/>
                </a:solidFill>
              </a:rPr>
              <a:t> DROP TABLE IF EXISTS employee;)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/>
              <a:t>To remove the database employees:</a:t>
            </a:r>
          </a:p>
          <a:p>
            <a:pPr marL="0" indent="0">
              <a:buNone/>
            </a:pPr>
            <a:r>
              <a:rPr lang="en-US" sz="2600" dirty="0"/>
              <a:t>	hive&gt; </a:t>
            </a:r>
            <a:r>
              <a:rPr lang="en-US" sz="2600" dirty="0">
                <a:solidFill>
                  <a:srgbClr val="C00000"/>
                </a:solidFill>
              </a:rPr>
              <a:t>DROP DATABASE IF EXISTS employees;</a:t>
            </a:r>
          </a:p>
          <a:p>
            <a:pPr>
              <a:spcBef>
                <a:spcPts val="1800"/>
              </a:spcBef>
            </a:pPr>
            <a:r>
              <a:rPr lang="en-US" sz="2600" dirty="0"/>
              <a:t>To remove the tables before dropping the database: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hive&gt;</a:t>
            </a:r>
            <a:r>
              <a:rPr lang="en-US" sz="2600" dirty="0">
                <a:solidFill>
                  <a:srgbClr val="C00000"/>
                </a:solidFill>
              </a:rPr>
              <a:t> DROP DATABASE IF EXISTS employees CASCADE;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Internal or Managed Table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24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The following statement creates the table employee: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500" dirty="0"/>
              <a:t>hive&gt; </a:t>
            </a:r>
            <a:r>
              <a:rPr lang="en-US" sz="2500" dirty="0">
                <a:solidFill>
                  <a:srgbClr val="C00000"/>
                </a:solidFill>
              </a:rPr>
              <a:t>CREATE TABLE IF NOT EXISTS employee 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C00000"/>
                </a:solidFill>
              </a:rPr>
              <a:t>( id int, name String, department String, salary Float)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C00000"/>
                </a:solidFill>
              </a:rPr>
              <a:t>COMMENT 'Employee details'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C00000"/>
                </a:solidFill>
              </a:rPr>
              <a:t>ROW FORMAT DELIMITED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C00000"/>
                </a:solidFill>
              </a:rPr>
              <a:t>FIELDS TERMINATED BY '\t'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C00000"/>
                </a:solidFill>
              </a:rPr>
              <a:t>LINES TERMINATED BY '\n'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C00000"/>
                </a:solidFill>
              </a:rPr>
              <a:t>STORED AS TEXTFILE;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38" y="925975"/>
            <a:ext cx="10890774" cy="5602147"/>
          </a:xfrm>
        </p:spPr>
        <p:txBody>
          <a:bodyPr>
            <a:noAutofit/>
          </a:bodyPr>
          <a:lstStyle/>
          <a:p>
            <a:r>
              <a:rPr lang="en-US" sz="2400" dirty="0"/>
              <a:t>Let’s create a file called </a:t>
            </a:r>
            <a:r>
              <a:rPr lang="en-US" sz="2400" dirty="0">
                <a:solidFill>
                  <a:srgbClr val="00B0F0"/>
                </a:solidFill>
              </a:rPr>
              <a:t>emloyeeData</a:t>
            </a:r>
            <a:r>
              <a:rPr lang="en-US" sz="2400" dirty="0"/>
              <a:t> on the local file system, with the following contents: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567	John Doe	Accounting	80203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234	Jane Smith	Engineer	95727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First, we will create a folder on HDFS (under /user) called </a:t>
            </a:r>
            <a:r>
              <a:rPr lang="en-US" sz="2400" dirty="0">
                <a:solidFill>
                  <a:srgbClr val="00B0F0"/>
                </a:solidFill>
              </a:rPr>
              <a:t>collins</a:t>
            </a:r>
            <a:r>
              <a:rPr lang="en-US" sz="2400" dirty="0"/>
              <a:t>. Then, we will move the file </a:t>
            </a:r>
            <a:r>
              <a:rPr lang="en-US" sz="2400" dirty="0">
                <a:solidFill>
                  <a:srgbClr val="00B0F0"/>
                </a:solidFill>
              </a:rPr>
              <a:t>employeeData</a:t>
            </a:r>
            <a:r>
              <a:rPr lang="en-US" sz="2400" dirty="0"/>
              <a:t> to this folder: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-mkdir /user/collins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-put  employeeData  /user/collins/employeeData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verify that the file has been copied from the local file system to HDFS: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-cat /user/collins/employeeData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You should see the contents of the file consisting of the above two employee records.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38" y="832288"/>
            <a:ext cx="10586700" cy="54053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To load the data into the table </a:t>
            </a:r>
            <a:r>
              <a:rPr lang="en-US" sz="2400" dirty="0">
                <a:solidFill>
                  <a:srgbClr val="00B0F0"/>
                </a:solidFill>
              </a:rPr>
              <a:t>employee</a:t>
            </a:r>
            <a:r>
              <a:rPr lang="en-US" sz="2400" dirty="0"/>
              <a:t>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	hive&gt; </a:t>
            </a:r>
            <a:r>
              <a:rPr lang="en-US" sz="2400" dirty="0">
                <a:solidFill>
                  <a:srgbClr val="C00000"/>
                </a:solidFill>
              </a:rPr>
              <a:t>LOAD DATA INPATH '/user/collins/employeeData' INTO TABLE employee;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verify that the data has been inserted into the table employee: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	hive&gt; </a:t>
            </a:r>
            <a:r>
              <a:rPr lang="en-US" sz="2400" dirty="0">
                <a:solidFill>
                  <a:srgbClr val="C00000"/>
                </a:solidFill>
              </a:rPr>
              <a:t>select * from employee;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Hive will respond with: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567	John Doe	Accounting	80203.0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234	Jane Smith	Engineer	95727.0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Now, if you list the files in the HDFS directory </a:t>
            </a:r>
            <a:r>
              <a:rPr lang="en-US" sz="2400" dirty="0">
                <a:solidFill>
                  <a:srgbClr val="00B0F0"/>
                </a:solidFill>
              </a:rPr>
              <a:t>/user/collins</a:t>
            </a:r>
            <a:r>
              <a:rPr lang="en-US" sz="2400" dirty="0"/>
              <a:t>, the file </a:t>
            </a:r>
            <a:r>
              <a:rPr lang="en-US" sz="2400" dirty="0">
                <a:solidFill>
                  <a:srgbClr val="00B0F0"/>
                </a:solidFill>
              </a:rPr>
              <a:t>employeeData</a:t>
            </a:r>
            <a:r>
              <a:rPr lang="en-US" sz="2400" dirty="0"/>
              <a:t> is no longer there. It was consumed by Hive when we executed the command </a:t>
            </a:r>
            <a:r>
              <a:rPr lang="en-US" sz="2400" dirty="0">
                <a:solidFill>
                  <a:srgbClr val="00B0F0"/>
                </a:solidFill>
              </a:rPr>
              <a:t>LOAD DATA</a:t>
            </a:r>
            <a:r>
              <a:rPr lang="en-US" sz="2400" dirty="0"/>
              <a:t>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load additional data into the table, you need to copy the file containing the additional data to HDFS and execute the above </a:t>
            </a:r>
            <a:r>
              <a:rPr lang="en-US" sz="2400" dirty="0">
                <a:solidFill>
                  <a:srgbClr val="00B0F0"/>
                </a:solidFill>
              </a:rPr>
              <a:t>LOAD DATA </a:t>
            </a:r>
            <a:r>
              <a:rPr lang="en-US" sz="2400" dirty="0"/>
              <a:t>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4D68-79AA-4F33-99E1-17A5B432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8734"/>
            <a:ext cx="11072149" cy="5598229"/>
          </a:xfrm>
        </p:spPr>
        <p:txBody>
          <a:bodyPr>
            <a:normAutofit/>
          </a:bodyPr>
          <a:lstStyle/>
          <a:p>
            <a:r>
              <a:rPr lang="en-US" sz="2400" dirty="0"/>
              <a:t>To insert two new rows to the table employee: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INSERT INTO TABLE employee VALUES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(333, 'Fred Flintstone', 'Shipping', 44650, 'BHM', '2020-07-28'),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(101, 'Barney Rubble', 'Accounting', 32000, 'Bedrock', '2020-01-01');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employee;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333	Fred Flintstone	Shipping	44650.0	BHM		2020-07-28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101	Barney Rubble		Accounting	32000.0	Bedrock	2020-01-01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567	John Doe		Accounting	80203.0	NULL		NULL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234	Jane Smith		Engineer	95727.0	NULL		NULL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employee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where start_date &gt; '2020-04-15';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333	Fred Flintstone	Shipping	44650.0	BHM	2020-07-28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8F5FD-2861-43A2-81F7-3B2411E0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4A99-BC19-46FB-997E-98B5E35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Hive Installation and configuration</a:t>
            </a:r>
          </a:p>
          <a:p>
            <a:r>
              <a:rPr lang="en-US" sz="2600" dirty="0"/>
              <a:t>The Command Line Interface (CLI) for Hive</a:t>
            </a:r>
          </a:p>
          <a:p>
            <a:r>
              <a:rPr lang="en-US" sz="2600" dirty="0"/>
              <a:t>Hive Data Types</a:t>
            </a:r>
          </a:p>
          <a:p>
            <a:r>
              <a:rPr lang="en-US" sz="2600" dirty="0"/>
              <a:t>Managed and External Tables</a:t>
            </a:r>
          </a:p>
          <a:p>
            <a:r>
              <a:rPr lang="en-US" sz="2600" dirty="0"/>
              <a:t>Built-in Functions</a:t>
            </a:r>
          </a:p>
          <a:p>
            <a:r>
              <a:rPr lang="en-US" sz="2600" dirty="0"/>
              <a:t>Views and Indexes</a:t>
            </a:r>
          </a:p>
          <a:p>
            <a:r>
              <a:rPr lang="en-US" sz="2600" dirty="0"/>
              <a:t>Partitions and Buckets</a:t>
            </a:r>
          </a:p>
          <a:p>
            <a:r>
              <a:rPr lang="en-US" sz="2600" dirty="0"/>
              <a:t>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3"/>
          </a:xfrm>
        </p:spPr>
        <p:txBody>
          <a:bodyPr>
            <a:normAutofit/>
          </a:bodyPr>
          <a:lstStyle/>
          <a:p>
            <a:r>
              <a:rPr lang="en-US" dirty="0"/>
              <a:t>The Alter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798"/>
            <a:ext cx="10515600" cy="50190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600" dirty="0"/>
              <a:t>ALTER TABLE </a:t>
            </a:r>
            <a:r>
              <a:rPr lang="en-US" sz="2600" i="1" dirty="0"/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RENAME TO </a:t>
            </a:r>
            <a:r>
              <a:rPr lang="en-US" sz="2600" i="1" dirty="0"/>
              <a:t>new_name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hive&gt; </a:t>
            </a:r>
            <a:r>
              <a:rPr lang="en-US" sz="2600" dirty="0">
                <a:solidFill>
                  <a:srgbClr val="C00000"/>
                </a:solidFill>
              </a:rPr>
              <a:t>alter table employee RENAME TO worker;</a:t>
            </a:r>
          </a:p>
          <a:p>
            <a:pPr>
              <a:spcBef>
                <a:spcPts val="2400"/>
              </a:spcBef>
            </a:pPr>
            <a:r>
              <a:rPr lang="en-US" sz="2600" dirty="0"/>
              <a:t>ALTER TABLE </a:t>
            </a:r>
            <a:r>
              <a:rPr lang="en-US" sz="2600" i="1" dirty="0"/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ADD COLUMNS </a:t>
            </a:r>
            <a:r>
              <a:rPr lang="en-US" sz="2600" dirty="0"/>
              <a:t>(</a:t>
            </a:r>
            <a:r>
              <a:rPr lang="en-US" sz="2600" i="1" dirty="0"/>
              <a:t>col_spec</a:t>
            </a:r>
            <a:r>
              <a:rPr lang="en-US" sz="2600" dirty="0"/>
              <a:t>[, </a:t>
            </a:r>
            <a:r>
              <a:rPr lang="en-US" sz="2600" i="1" dirty="0"/>
              <a:t>col_spec</a:t>
            </a:r>
            <a:r>
              <a:rPr lang="en-US" sz="2600" dirty="0"/>
              <a:t> ...])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hive&gt; </a:t>
            </a:r>
            <a:r>
              <a:rPr lang="en-US" sz="2600" dirty="0">
                <a:solidFill>
                  <a:srgbClr val="C00000"/>
                </a:solidFill>
              </a:rPr>
              <a:t>alter table worker ADD COLUMNS (manager string);</a:t>
            </a:r>
          </a:p>
          <a:p>
            <a:pPr>
              <a:spcBef>
                <a:spcPts val="2400"/>
              </a:spcBef>
            </a:pPr>
            <a:r>
              <a:rPr lang="en-US" sz="2600" dirty="0"/>
              <a:t>ALTER TABLE </a:t>
            </a:r>
            <a:r>
              <a:rPr lang="en-US" sz="2600" i="1" dirty="0"/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REPLACE COLUMNS </a:t>
            </a:r>
            <a:r>
              <a:rPr lang="en-US" sz="2600" dirty="0"/>
              <a:t>(col_spec[, col_spec ...]);</a:t>
            </a:r>
            <a:endParaRPr lang="en-US" sz="2600" i="1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hive&gt; </a:t>
            </a:r>
            <a:r>
              <a:rPr lang="en-US" sz="2600" dirty="0">
                <a:solidFill>
                  <a:srgbClr val="C00000"/>
                </a:solidFill>
              </a:rPr>
              <a:t>ALTER TABLE worker REPLACE COLUMNS (id int, name String, department String, salary Float);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This will remove the column 'manager' from the table. 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556771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600" dirty="0"/>
              <a:t>ALTER TABLE </a:t>
            </a:r>
            <a:r>
              <a:rPr lang="en-US" sz="2600" i="1" dirty="0"/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CHANGE</a:t>
            </a:r>
            <a:r>
              <a:rPr lang="en-US" sz="2600" dirty="0"/>
              <a:t> </a:t>
            </a:r>
            <a:r>
              <a:rPr lang="en-US" sz="2600" i="1" dirty="0"/>
              <a:t>column_name</a:t>
            </a:r>
            <a:r>
              <a:rPr lang="en-US" sz="2600" dirty="0"/>
              <a:t>  </a:t>
            </a:r>
            <a:r>
              <a:rPr lang="en-US" sz="2600" i="1" dirty="0"/>
              <a:t>new_name</a:t>
            </a:r>
            <a:r>
              <a:rPr lang="en-US" sz="2600" dirty="0"/>
              <a:t>  </a:t>
            </a:r>
            <a:r>
              <a:rPr lang="en-US" sz="2600" i="1" dirty="0"/>
              <a:t>new_type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hive&gt; </a:t>
            </a:r>
            <a:r>
              <a:rPr lang="en-US" sz="2600" dirty="0">
                <a:solidFill>
                  <a:srgbClr val="C00000"/>
                </a:solidFill>
              </a:rPr>
              <a:t>ALTER TABLE worker CHANGE department dept varchar(20);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Examples: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	hive&gt; </a:t>
            </a:r>
            <a:r>
              <a:rPr lang="en-US" sz="2600" dirty="0">
                <a:solidFill>
                  <a:srgbClr val="C00000"/>
                </a:solidFill>
              </a:rPr>
              <a:t>ALTER TABLE employee RENAME TO emp;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	hive&gt; </a:t>
            </a:r>
            <a:r>
              <a:rPr lang="en-US" sz="2600" dirty="0">
                <a:solidFill>
                  <a:srgbClr val="C00000"/>
                </a:solidFill>
              </a:rPr>
              <a:t>ALTER TABLE emp CHANGE name empname String;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	hive&gt; </a:t>
            </a:r>
            <a:r>
              <a:rPr lang="en-US" sz="2600" dirty="0">
                <a:solidFill>
                  <a:srgbClr val="C00000"/>
                </a:solidFill>
              </a:rPr>
              <a:t>ALTER TABLE emp CHANGE salary salary Double;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hive&gt;</a:t>
            </a:r>
            <a:r>
              <a:rPr lang="en-US" sz="2600" dirty="0">
                <a:solidFill>
                  <a:srgbClr val="C00000"/>
                </a:solidFill>
              </a:rPr>
              <a:t> ALTER TABLE emp ADD COLUMNS (city string, start_date date);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600" dirty="0">
              <a:solidFill>
                <a:srgbClr val="C00000"/>
              </a:solidFill>
            </a:endParaRPr>
          </a:p>
          <a:p>
            <a:r>
              <a:rPr lang="en-US" sz="2800" dirty="0"/>
              <a:t>Executing shell commands from within Hive:</a:t>
            </a:r>
          </a:p>
          <a:p>
            <a:pPr marL="0" indent="0">
              <a:buNone/>
            </a:pPr>
            <a:r>
              <a:rPr lang="en-US" sz="2800" dirty="0"/>
              <a:t>	hive&gt; </a:t>
            </a:r>
            <a:r>
              <a:rPr lang="en-US" sz="2800" dirty="0">
                <a:solidFill>
                  <a:srgbClr val="C00000"/>
                </a:solidFill>
              </a:rPr>
              <a:t>! ls -l 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hive&gt; </a:t>
            </a:r>
            <a:r>
              <a:rPr lang="en-US" dirty="0">
                <a:solidFill>
                  <a:srgbClr val="C00000"/>
                </a:solidFill>
              </a:rPr>
              <a:t>! pwd;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A19D-3089-4805-ABF9-42BB7D5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External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AF80-1236-47F2-8B8E-FF1D37C5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Create a CSV file called </a:t>
            </a:r>
            <a:r>
              <a:rPr lang="en-US" sz="2400" dirty="0">
                <a:solidFill>
                  <a:srgbClr val="00B0F0"/>
                </a:solidFill>
              </a:rPr>
              <a:t>prices1.csv </a:t>
            </a:r>
            <a:r>
              <a:rPr lang="en-US" sz="2400" dirty="0"/>
              <a:t>on the local file system with the following contents: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product,quantity,price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orange,200,0.25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banana,315,0.20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pear,150,0.65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peach,75,0.45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B694D-C965-4BFB-BE73-311FF820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48F9-0C97-411C-B706-070A7228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3F5D-7351-4430-AD10-69F82431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793"/>
            <a:ext cx="10515600" cy="5678618"/>
          </a:xfrm>
        </p:spPr>
        <p:txBody>
          <a:bodyPr>
            <a:normAutofit/>
          </a:bodyPr>
          <a:lstStyle/>
          <a:p>
            <a:r>
              <a:rPr lang="en-US" sz="2400" dirty="0"/>
              <a:t>Create an external table in Hive as follows: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create </a:t>
            </a:r>
            <a:r>
              <a:rPr lang="en-US" sz="2400" b="1" dirty="0">
                <a:solidFill>
                  <a:srgbClr val="C00000"/>
                </a:solidFill>
              </a:rPr>
              <a:t>external</a:t>
            </a:r>
            <a:r>
              <a:rPr lang="en-US" sz="2400" dirty="0">
                <a:solidFill>
                  <a:srgbClr val="C00000"/>
                </a:solidFill>
              </a:rPr>
              <a:t> table prices(product varchar(20), quantity int, price float)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row format delimited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fields terminated by','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location '/user/products'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tblproperties('skip.header.line.count' = '1');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Verify that the table prices exists: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describe prices;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product             varchar(20)         	               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quantity            int                 	               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price               	float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prices;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(The table should have no rows in 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2516-F065-4916-BE22-4E4E9FB3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6AA9-A62C-4581-B9C3-D82DE967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254F-C719-4195-A90B-339432EF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676"/>
            <a:ext cx="10515600" cy="5297287"/>
          </a:xfrm>
        </p:spPr>
        <p:txBody>
          <a:bodyPr>
            <a:normAutofit/>
          </a:bodyPr>
          <a:lstStyle/>
          <a:p>
            <a:r>
              <a:rPr lang="en-US" sz="2400" dirty="0"/>
              <a:t>Move the file prices1.csv from the local file system to the folder /user/products under HDFS: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-mkdir /user/products 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-put prices1.csv /user/products</a:t>
            </a:r>
          </a:p>
          <a:p>
            <a:r>
              <a:rPr lang="en-US" sz="2400" dirty="0"/>
              <a:t>Execute a select statement on the table prices: 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prices;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orange	200	0.25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banana	315	0.2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pear	150	0.65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peach	75	0.45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above response demonstrates that the data was consumed by Hive to populate the table prices.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E5DD-64DA-468A-8FB5-EBDD4471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57FED-1EE5-48F6-967E-40FD831A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0BE0-EFCF-4CFB-BA78-FC5B5B39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504"/>
            <a:ext cx="10515600" cy="5401459"/>
          </a:xfrm>
        </p:spPr>
        <p:txBody>
          <a:bodyPr>
            <a:normAutofit/>
          </a:bodyPr>
          <a:lstStyle/>
          <a:p>
            <a:r>
              <a:rPr lang="en-US" sz="2400" dirty="0"/>
              <a:t>Create a second file called </a:t>
            </a:r>
            <a:r>
              <a:rPr lang="en-US" sz="2400" dirty="0">
                <a:solidFill>
                  <a:srgbClr val="00B0F0"/>
                </a:solidFill>
              </a:rPr>
              <a:t>prices2.csv </a:t>
            </a:r>
            <a:r>
              <a:rPr lang="en-US" sz="2400" dirty="0"/>
              <a:t>on the local file system with the following contents: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product,quantity,price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watermelon,60,5.25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strawberry,200,0.12</a:t>
            </a:r>
          </a:p>
          <a:p>
            <a:r>
              <a:rPr lang="en-US" sz="2400" dirty="0"/>
              <a:t>Move this file to /user/products under HDFS: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-put prices2.csv /user/products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Verify that the file was copied: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-ls /user/products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Found 2 items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-rw-r--r--   1 hadoop supergroup         83 2020-07-30 02:52 /user/products/prices1.csv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-rw-r--r--   1 hadoop supergroup         62 2020-07-30 03:00 /user/products/prices2.csv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4C81C-71E8-44BC-8A97-2DBD4964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74A16-7398-46BD-B600-03527432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13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12F6-8EF6-4BFB-8F5F-6C898161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/>
          </a:bodyPr>
          <a:lstStyle/>
          <a:p>
            <a:r>
              <a:rPr lang="en-US" sz="2400" dirty="0"/>
              <a:t>Now, execute a select statement to see the contents of the table prices: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prices;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orange	200	0.25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banana	315	0.2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pear	150	0.65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peach	75	0.45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watermelon	60	5.25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strawberry	200	0.12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above response demonstrates that Hive consumed the second file and added its contents (2 rows) to the table prices.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481BF-8E53-479C-951C-EC5507EC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8EEC5-F173-4986-B9FD-6F9A0F67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B463-2593-4103-97B8-402E653A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526"/>
            <a:ext cx="10515600" cy="56518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external tables, Hive does not remove the data into its warehouse directory.</a:t>
            </a:r>
          </a:p>
          <a:p>
            <a:r>
              <a:rPr lang="en-US" sz="2400" dirty="0"/>
              <a:t>The data files remain in the HDFS folder.</a:t>
            </a:r>
          </a:p>
          <a:p>
            <a:r>
              <a:rPr lang="en-US" sz="2400" dirty="0"/>
              <a:t>Hive is not the owner of the data, instead HDFS is.</a:t>
            </a:r>
          </a:p>
          <a:p>
            <a:r>
              <a:rPr lang="en-US" sz="2400" dirty="0"/>
              <a:t>Dropping the external table will result in deleting the metadata but not the data itself.</a:t>
            </a:r>
          </a:p>
          <a:p>
            <a:r>
              <a:rPr lang="en-US" sz="2400" dirty="0"/>
              <a:t>In a production environment, the great majority of tables created in Hive will be external.</a:t>
            </a:r>
          </a:p>
          <a:p>
            <a:r>
              <a:rPr lang="en-US" sz="2400" dirty="0"/>
              <a:t>By default, when Hive is asked to create a table, it will be an internal table unless the word </a:t>
            </a:r>
            <a:r>
              <a:rPr lang="en-US" sz="2400" dirty="0">
                <a:solidFill>
                  <a:srgbClr val="00B0F0"/>
                </a:solidFill>
              </a:rPr>
              <a:t>external</a:t>
            </a:r>
            <a:r>
              <a:rPr lang="en-US" sz="2400" dirty="0"/>
              <a:t> is used explicitly when creating the table.</a:t>
            </a:r>
          </a:p>
          <a:p>
            <a:r>
              <a:rPr lang="en-US" sz="2400" dirty="0"/>
              <a:t>For internal or managed tables, when the table is deleted then not only is the table schema deleted but also the table data is deleted.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 display the location of the Hive meta-store: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set hive.metastore.warehouse.dir;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hive.metastore.warehouse.dir=/user/hive/warehouse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851C1-9579-4F37-9A35-2E851E98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DDD62-629B-413C-893E-0E3191BE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8A3-40DF-43FF-9670-5C7FCF6D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185"/>
          </a:xfrm>
        </p:spPr>
        <p:txBody>
          <a:bodyPr/>
          <a:lstStyle/>
          <a:p>
            <a:r>
              <a:rPr lang="en-US" dirty="0"/>
              <a:t>Example of using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FCE2-57B9-449F-A70E-0C821689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0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The company ACME wants to keep track of the latest information about customers, as some customer information gets updated on a daily basis.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Create a file called customers.csv with the following contents: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23,Jon,Birmingham,jon@gmail.com,2020-07-29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15,Susan,New York,susan@hotmail.com,2020-07-29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70,Kristy,Dallas,kristy@att.com,2020-07-29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19,Pat,San Diego,pat@gmail.com,2020-07-29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44,Dennis,Phoenix,dennis@hotmail,2020-07-29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We will move this file to HDFS and save it in the folder </a:t>
            </a:r>
            <a:r>
              <a:rPr lang="en-US" sz="2400" dirty="0">
                <a:solidFill>
                  <a:srgbClr val="00B050"/>
                </a:solidFill>
              </a:rPr>
              <a:t>/user/acme</a:t>
            </a:r>
            <a:r>
              <a:rPr lang="en-US" sz="2400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-put customers.csv /user/acme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C022A-2C9D-4346-A6DE-CC6AEF82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D498-637A-4768-963C-3468FA15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393E-E2DB-4BE4-A62B-54D0639B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6715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Let’s create the table customers in Hive: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create external table customers 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id int, name string, city string, email varchar(30), modification_date date)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row format delimited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fields terminated by ','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location '/user/acme';</a:t>
            </a:r>
          </a:p>
          <a:p>
            <a:r>
              <a:rPr lang="en-US" sz="2400" dirty="0"/>
              <a:t>Verify that table </a:t>
            </a:r>
            <a:r>
              <a:rPr lang="en-US" sz="2400"/>
              <a:t>was created </a:t>
            </a:r>
            <a:r>
              <a:rPr lang="en-US" sz="2400" dirty="0"/>
              <a:t>and the schema is correct: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desc customers;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id                  	int                 	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name                	string              	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city                	string              	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email               	varchar(30)         	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modification_date   	date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50501-4B9F-4ED2-861D-4DB1AB4E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D2154-CF72-48DE-B6CC-DD2C33F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672"/>
          </a:xfrm>
        </p:spPr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185"/>
            <a:ext cx="10925432" cy="4463777"/>
          </a:xfrm>
        </p:spPr>
        <p:txBody>
          <a:bodyPr>
            <a:normAutofit/>
          </a:bodyPr>
          <a:lstStyle/>
          <a:p>
            <a:r>
              <a:rPr lang="en-US" sz="2600" dirty="0"/>
              <a:t>It is a tool that sits on top of Hadoop, used to process structured data. </a:t>
            </a:r>
          </a:p>
          <a:p>
            <a:r>
              <a:rPr lang="en-US" sz="2600" dirty="0"/>
              <a:t>It was initially developed by Facebook and later by the Apache Software Foundation.</a:t>
            </a:r>
          </a:p>
          <a:p>
            <a:r>
              <a:rPr lang="en-US" sz="2600" dirty="0"/>
              <a:t>Hive uses the Hive Query Language (HiveQL or HQL) to map queries into MapReduce operations.</a:t>
            </a:r>
          </a:p>
          <a:p>
            <a:r>
              <a:rPr lang="en-US" sz="2600" dirty="0"/>
              <a:t>Hive is not a relational database. It does not support on-line transaction processing (OLTP), real-time queries, or row-level updates. </a:t>
            </a:r>
          </a:p>
          <a:p>
            <a:r>
              <a:rPr lang="en-US" dirty="0"/>
              <a:t>It stores schema in a database and data in HDFS.</a:t>
            </a:r>
          </a:p>
          <a:p>
            <a:r>
              <a:rPr lang="en-US" dirty="0"/>
              <a:t>It is designed for OLAP (On Line Analytics Processing).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1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7A50-8F11-4D37-9836-ACC2A9B8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893"/>
            <a:ext cx="10515600" cy="5031069"/>
          </a:xfrm>
        </p:spPr>
        <p:txBody>
          <a:bodyPr>
            <a:normAutofit/>
          </a:bodyPr>
          <a:lstStyle/>
          <a:p>
            <a:r>
              <a:rPr lang="en-US" sz="2400" dirty="0"/>
              <a:t>The data in the file </a:t>
            </a:r>
            <a:r>
              <a:rPr lang="en-US" sz="2400" dirty="0">
                <a:solidFill>
                  <a:srgbClr val="00B0F0"/>
                </a:solidFill>
              </a:rPr>
              <a:t>cutomers.csv </a:t>
            </a:r>
            <a:r>
              <a:rPr lang="en-US" sz="2400" dirty="0"/>
              <a:t>on HDFS is automatically read into the table. You can verify that by executing a select statement such as: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customers;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23	Jon	Birmingham	jon@gmail.com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15	Susan	New York	susan@hotmail.com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70	Kristy	Dallas	kristy@att.com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19	Pat	San Diego	pat@gmail.com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44	Dennis	Phoenix	dennis@hotmail	2020-07-29</a:t>
            </a:r>
          </a:p>
          <a:p>
            <a:r>
              <a:rPr lang="en-US" sz="2400" dirty="0"/>
              <a:t>The  </a:t>
            </a:r>
            <a:r>
              <a:rPr lang="en-US" sz="2400" dirty="0">
                <a:solidFill>
                  <a:srgbClr val="00B0F0"/>
                </a:solidFill>
              </a:rPr>
              <a:t>file customers.csv </a:t>
            </a:r>
            <a:r>
              <a:rPr lang="en-US" sz="2400" dirty="0"/>
              <a:t>still persists in </a:t>
            </a:r>
            <a:r>
              <a:rPr lang="en-US" sz="2400" dirty="0">
                <a:solidFill>
                  <a:srgbClr val="00B0F0"/>
                </a:solidFill>
              </a:rPr>
              <a:t>/user/acme</a:t>
            </a:r>
            <a:r>
              <a:rPr lang="en-US" sz="2400" dirty="0"/>
              <a:t>.</a:t>
            </a:r>
          </a:p>
          <a:p>
            <a:r>
              <a:rPr lang="en-US" sz="2400" dirty="0"/>
              <a:t>Even when you drop the table customers in Hive, the file will still persist.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83DBB-79E7-4EDA-A22C-A53D7A94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2E3C5-5FA7-4066-B525-630666B6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4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976F-B887-47C3-BC38-5F859F98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182"/>
            <a:ext cx="10921678" cy="5708168"/>
          </a:xfrm>
        </p:spPr>
        <p:txBody>
          <a:bodyPr>
            <a:normAutofit/>
          </a:bodyPr>
          <a:lstStyle/>
          <a:p>
            <a:r>
              <a:rPr lang="en-US" sz="2400" dirty="0"/>
              <a:t>Let’s create a second file on the local file system called </a:t>
            </a:r>
            <a:r>
              <a:rPr lang="en-US" sz="2400" dirty="0">
                <a:solidFill>
                  <a:srgbClr val="00B0F0"/>
                </a:solidFill>
              </a:rPr>
              <a:t>customers2.csv </a:t>
            </a:r>
            <a:r>
              <a:rPr lang="en-US" sz="2400" dirty="0"/>
              <a:t>with the following contents: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15,Susan_updated,New York,susan@hotmail.com,2020-07-30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19,Pat,San Diego_updated,pat@gmail.com,2020-07-30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101,Sam,Atlanta,sam@hotmail.com,2020-07-30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above file represents the changes that we need to make to the customers data, namely that:</a:t>
            </a:r>
          </a:p>
          <a:p>
            <a:pPr lvl="1"/>
            <a:r>
              <a:rPr lang="en-US" dirty="0"/>
              <a:t>Customer with id 15 has a change in their name (from Susan to Susan_updated).</a:t>
            </a:r>
          </a:p>
          <a:p>
            <a:pPr lvl="1"/>
            <a:r>
              <a:rPr lang="en-US" dirty="0"/>
              <a:t>Customer Pat with id 19 has a change in their city.</a:t>
            </a:r>
          </a:p>
          <a:p>
            <a:pPr lvl="1"/>
            <a:r>
              <a:rPr lang="en-US" dirty="0"/>
              <a:t>One new customer was added, Sam.</a:t>
            </a:r>
          </a:p>
          <a:p>
            <a:r>
              <a:rPr lang="en-US" sz="2400" dirty="0"/>
              <a:t>Note that the modification date is 2020-07-30</a:t>
            </a:r>
          </a:p>
          <a:p>
            <a:r>
              <a:rPr lang="en-US" sz="2400" dirty="0"/>
              <a:t>Let’s move this file to /user/acme in HDFS: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-put customers2.csv /user/acme</a:t>
            </a:r>
          </a:p>
          <a:p>
            <a:r>
              <a:rPr lang="en-US" sz="2400" dirty="0"/>
              <a:t>The folder </a:t>
            </a:r>
            <a:r>
              <a:rPr lang="en-US" sz="2400" dirty="0">
                <a:solidFill>
                  <a:srgbClr val="00B050"/>
                </a:solidFill>
              </a:rPr>
              <a:t>/user/acme</a:t>
            </a:r>
            <a:r>
              <a:rPr lang="en-US" sz="2400" dirty="0"/>
              <a:t> should now have both files: </a:t>
            </a:r>
            <a:r>
              <a:rPr lang="en-US" sz="2400" dirty="0">
                <a:solidFill>
                  <a:srgbClr val="00B0F0"/>
                </a:solidFill>
              </a:rPr>
              <a:t>custoners.csv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B0F0"/>
                </a:solidFill>
              </a:rPr>
              <a:t>customers2.csv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4602-D8CE-459E-873B-8D95E83A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6953A-27AC-4949-B334-635A2CCF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F71-8298-49E5-A850-0E5F2871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68101"/>
            <a:ext cx="11037425" cy="5488248"/>
          </a:xfrm>
        </p:spPr>
        <p:txBody>
          <a:bodyPr>
            <a:normAutofit/>
          </a:bodyPr>
          <a:lstStyle/>
          <a:p>
            <a:r>
              <a:rPr lang="en-US" sz="2400" dirty="0"/>
              <a:t>Hive will automatically add the rows from the file </a:t>
            </a:r>
            <a:r>
              <a:rPr lang="en-US" sz="2400" dirty="0">
                <a:solidFill>
                  <a:srgbClr val="00B0F0"/>
                </a:solidFill>
              </a:rPr>
              <a:t>customers2.csv </a:t>
            </a:r>
            <a:r>
              <a:rPr lang="en-US" sz="2400" dirty="0"/>
              <a:t>to the table customers. We can verify that with a select statement: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customers;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23	Jon			Birmingham		jon@gmail.com	2020-07-29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15	Susan			New York		susan@hotmail.com	2020-07-29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70	Kristy			Dallas			kristy@att.com	2020-07-29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19	Pat			San Diego		pat@gmail.com	2020-07-29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44	Dennis			Phoenix		dennis@hotmail	2020-07-29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15	Susan_updated	New York		susan@hotmail.com	2020-07-30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19	Pat			San Diego_updated	pat@gmail.com	2020-07-30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101	Sam			Atlanta		sam@hotmail.com	2020-07-30</a:t>
            </a:r>
          </a:p>
          <a:p>
            <a:r>
              <a:rPr lang="en-US" sz="2400" dirty="0"/>
              <a:t>Note that if you remove either </a:t>
            </a:r>
            <a:r>
              <a:rPr lang="en-US" sz="2400" dirty="0">
                <a:solidFill>
                  <a:srgbClr val="00B0F0"/>
                </a:solidFill>
              </a:rPr>
              <a:t>customers.csv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B0F0"/>
                </a:solidFill>
              </a:rPr>
              <a:t>customers2.csv </a:t>
            </a:r>
            <a:r>
              <a:rPr lang="en-US" sz="2400" dirty="0"/>
              <a:t>from the folder </a:t>
            </a:r>
            <a:r>
              <a:rPr lang="en-US" sz="2400" dirty="0">
                <a:solidFill>
                  <a:srgbClr val="00B0F0"/>
                </a:solidFill>
              </a:rPr>
              <a:t>/user/acme</a:t>
            </a:r>
            <a:r>
              <a:rPr lang="en-US" sz="2400" dirty="0"/>
              <a:t>, the corresponding rows from that file will be removed from the table automatically.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396AE-FE6C-46A0-A3B5-B756C79A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0BAC7-38E8-4B0B-9DC8-D51FF26F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9345-5A59-402B-A2CD-1357948F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377"/>
            <a:ext cx="10852230" cy="56252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We want to create a query that will return the latest information on each of the customers from the table customers: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t1.* from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(select * from customers) t1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join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(select id, max(modification_date) last_modified from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(select * from customers) t2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group by id) 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on t1.id = s.id and t1.modification_date = s.last_modified;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15	Susan_updated	New York		susan@hotmail.com	2020-07-30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19	Pat			San Diego_updated	pat@gmail.com	2020-07-30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23	Jon			Birmingham		jon@gmail.com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44	Dennis			Phoenix		dennis@hotmail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70	Kristy			Dallas			kristy@att.com	2020-07-29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101	Sam			Atlanta			sam@hotmail.com	2020-07-30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88CAB-C969-44F7-9126-A3048DE8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65E0D-3366-4EFB-8901-FAEB204A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5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6223-C0DE-4191-B215-03D84C8C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458"/>
            <a:ext cx="10515600" cy="5563505"/>
          </a:xfrm>
        </p:spPr>
        <p:txBody>
          <a:bodyPr>
            <a:normAutofit/>
          </a:bodyPr>
          <a:lstStyle/>
          <a:p>
            <a:r>
              <a:rPr lang="en-US" sz="2400" dirty="0"/>
              <a:t>We can rewrite the previous query so that the result returned in a view: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create view customers_updated as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t1.* from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(select * from customers) t1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join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(select id, max(modification_date) last_modified from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(select * from customers) t2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group by id)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on t1.id = s.id and t1.modification_date = s.last_modified;</a:t>
            </a:r>
          </a:p>
          <a:p>
            <a:r>
              <a:rPr lang="en-US" sz="2400" dirty="0"/>
              <a:t>We can look at the rows in this table view: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customers_updated;</a:t>
            </a:r>
          </a:p>
          <a:p>
            <a:r>
              <a:rPr lang="en-US" sz="2400" dirty="0"/>
              <a:t>We should see the same rows as before.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5308-55F1-4312-A7B0-91409FDA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638C4-3256-4039-9493-7F1E8EC6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4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B95D-00A1-4AA8-B1A2-A11BCAF2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757"/>
            <a:ext cx="10979552" cy="5517206"/>
          </a:xfrm>
        </p:spPr>
        <p:txBody>
          <a:bodyPr>
            <a:normAutofit/>
          </a:bodyPr>
          <a:lstStyle/>
          <a:p>
            <a:r>
              <a:rPr lang="en-US" sz="2400" dirty="0"/>
              <a:t>Let’s create and add a third file (customers3.csv) to /user/acme with one row referring to the customer 19 with the name modified: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19,Pat_updated,San Diego_updated,	pat@gmail.com,</a:t>
            </a:r>
            <a:r>
              <a:rPr lang="en-US" sz="2400" b="1" dirty="0">
                <a:solidFill>
                  <a:srgbClr val="00B050"/>
                </a:solidFill>
              </a:rPr>
              <a:t>2020-07-31</a:t>
            </a:r>
            <a:endParaRPr lang="en-US" sz="2400" b="1" dirty="0"/>
          </a:p>
          <a:p>
            <a:r>
              <a:rPr lang="en-US" sz="2400" dirty="0"/>
              <a:t>After moving the file to HDFS, we will have three files in the folder /user/acme: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-ls /user/acme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-rw-r--r--   1 hadoop supergroup        219 2020-07-30 10:00 /user/acme/customers.csv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-rw-r--r--   1 hadoop supergroup        148 2020-07-30 10:33 /user/acme/customers2.csv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-rw-r--r--   1 hadoop supergroup         58 2020-07-30 11:08 /user/acme/customers3.csv</a:t>
            </a:r>
          </a:p>
          <a:p>
            <a:r>
              <a:rPr lang="en-US" sz="2400" dirty="0"/>
              <a:t>When we execute the select command on the view, it will display the latest changes: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00B050"/>
                </a:solidFill>
              </a:rPr>
              <a:t>select * from  customers_updated;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A8FA-9F9D-49A8-8EBE-0F834409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A191-0CF9-4339-81CD-DC056660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5522-1B48-443A-BB95-C26E667F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23" y="1825625"/>
            <a:ext cx="1108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15	Susan_updated	New York		susan@hotmail.com	2020-07-30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19	</a:t>
            </a:r>
            <a:r>
              <a:rPr lang="en-US" sz="2400" b="1" dirty="0">
                <a:solidFill>
                  <a:srgbClr val="00B050"/>
                </a:solidFill>
              </a:rPr>
              <a:t>Pat_updated		San Diego_updated	pat@gmail.com	2020-07-31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23	Jon			Birmingham		jon@gmail.com	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44	Dennis			Phoenix		dennis@hotmail	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70	Kristy			Dallas			kristy@att.com	2020-07-29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101	Sam			Atlanta			sam@hotmail.com	2020-07-30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8064A-F4DF-4094-9188-79CF9C94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C336-E8D3-4B8C-8516-DA70ABB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Hive: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8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46" y="406160"/>
            <a:ext cx="10515600" cy="1325563"/>
          </a:xfrm>
        </p:spPr>
        <p:txBody>
          <a:bodyPr/>
          <a:lstStyle/>
          <a:p>
            <a:r>
              <a:rPr lang="en-US" dirty="0"/>
              <a:t>The Primitive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34299"/>
              </p:ext>
            </p:extLst>
          </p:nvPr>
        </p:nvGraphicFramePr>
        <p:xfrm>
          <a:off x="908106" y="2553602"/>
          <a:ext cx="9598271" cy="1950720"/>
        </p:xfrm>
        <a:graphic>
          <a:graphicData uri="http://schemas.openxmlformats.org/drawingml/2006/table">
            <a:tbl>
              <a:tblPr/>
              <a:tblGrid>
                <a:gridCol w="1760515">
                  <a:extLst>
                    <a:ext uri="{9D8B030D-6E8A-4147-A177-3AD203B41FA5}">
                      <a16:colId xmlns:a16="http://schemas.microsoft.com/office/drawing/2014/main" val="3804557078"/>
                    </a:ext>
                  </a:extLst>
                </a:gridCol>
                <a:gridCol w="7837756">
                  <a:extLst>
                    <a:ext uri="{9D8B030D-6E8A-4147-A177-3AD203B41FA5}">
                      <a16:colId xmlns:a16="http://schemas.microsoft.com/office/drawing/2014/main" val="4111833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Type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85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Length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5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6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CHAR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5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5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255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85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6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VARCHAR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8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1 to 65355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8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859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We can define length here(No Limit)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5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7832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09970"/>
              </p:ext>
            </p:extLst>
          </p:nvPr>
        </p:nvGraphicFramePr>
        <p:xfrm>
          <a:off x="908107" y="4899481"/>
          <a:ext cx="9598270" cy="853440"/>
        </p:xfrm>
        <a:graphic>
          <a:graphicData uri="http://schemas.openxmlformats.org/drawingml/2006/table">
            <a:tbl>
              <a:tblPr/>
              <a:tblGrid>
                <a:gridCol w="1065903">
                  <a:extLst>
                    <a:ext uri="{9D8B030D-6E8A-4147-A177-3AD203B41FA5}">
                      <a16:colId xmlns:a16="http://schemas.microsoft.com/office/drawing/2014/main" val="4203496505"/>
                    </a:ext>
                  </a:extLst>
                </a:gridCol>
                <a:gridCol w="8532367">
                  <a:extLst>
                    <a:ext uri="{9D8B030D-6E8A-4147-A177-3AD203B41FA5}">
                      <a16:colId xmlns:a16="http://schemas.microsoft.com/office/drawing/2014/main" val="5954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Date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2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2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 Format: YYYY-MM-DD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 Range: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0000-01-01 to 9999-12-31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2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2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8632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08106" y="1731723"/>
            <a:ext cx="4819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String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Date</a:t>
            </a:r>
            <a:r>
              <a:rPr lang="en-US" sz="2800" dirty="0"/>
              <a:t> Data Types:</a:t>
            </a:r>
          </a:p>
        </p:txBody>
      </p:sp>
    </p:spTree>
    <p:extLst>
      <p:ext uri="{BB962C8B-B14F-4D97-AF65-F5344CB8AC3E}">
        <p14:creationId xmlns:p14="http://schemas.microsoft.com/office/powerpoint/2010/main" val="2668408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419792"/>
              </p:ext>
            </p:extLst>
          </p:nvPr>
        </p:nvGraphicFramePr>
        <p:xfrm>
          <a:off x="1178167" y="1769218"/>
          <a:ext cx="9609994" cy="4587132"/>
        </p:xfrm>
        <a:graphic>
          <a:graphicData uri="http://schemas.openxmlformats.org/drawingml/2006/table">
            <a:tbl>
              <a:tblPr/>
              <a:tblGrid>
                <a:gridCol w="1894930">
                  <a:extLst>
                    <a:ext uri="{9D8B030D-6E8A-4147-A177-3AD203B41FA5}">
                      <a16:colId xmlns:a16="http://schemas.microsoft.com/office/drawing/2014/main" val="3465434802"/>
                    </a:ext>
                  </a:extLst>
                </a:gridCol>
                <a:gridCol w="7715064">
                  <a:extLst>
                    <a:ext uri="{9D8B030D-6E8A-4147-A177-3AD203B41FA5}">
                      <a16:colId xmlns:a16="http://schemas.microsoft.com/office/drawing/2014/main" val="52648132"/>
                    </a:ext>
                  </a:extLst>
                </a:gridCol>
              </a:tblGrid>
              <a:tr h="35802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Type</a:t>
                      </a:r>
                      <a:endParaRPr lang="en-US" sz="2400">
                        <a:effectLst/>
                      </a:endParaRP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4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Memory allocation</a:t>
                      </a:r>
                      <a:endParaRPr lang="en-US" sz="2400" dirty="0">
                        <a:effectLst/>
                      </a:endParaRP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6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30915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TINYINT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Its 1-byte signed integer (-128 to 127)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48671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SMALLINT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7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2-byte signed integer (-32768 to 32767)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804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84250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INT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7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4 –byte signed integer ( -2,147,484,648 to 2,147,484,647)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7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57903"/>
                  </a:ext>
                </a:extLst>
              </a:tr>
              <a:tr h="35802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BIGINT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8-byte signed integer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60810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FLOAT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C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4-byte single precision floating point number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0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36108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DOUBLE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604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8-byte double precision floating point number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0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1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5735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DECIMAL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6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We can define precision and scale in this Type</a:t>
                      </a:r>
                    </a:p>
                  </a:txBody>
                  <a:tcPr marL="55080" marR="55080" marT="55080" marB="55080">
                    <a:lnL w="12700" cap="flat" cmpd="sng" algn="ctr">
                      <a:solidFill>
                        <a:srgbClr val="084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4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0198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3573" y="880873"/>
            <a:ext cx="3900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Numeric</a:t>
            </a:r>
            <a:r>
              <a:rPr lang="en-US" sz="2800" dirty="0"/>
              <a:t> Data Types:</a:t>
            </a:r>
          </a:p>
        </p:txBody>
      </p:sp>
    </p:spTree>
    <p:extLst>
      <p:ext uri="{BB962C8B-B14F-4D97-AF65-F5344CB8AC3E}">
        <p14:creationId xmlns:p14="http://schemas.microsoft.com/office/powerpoint/2010/main" val="22302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114" y="1075893"/>
            <a:ext cx="10515600" cy="2852737"/>
          </a:xfrm>
        </p:spPr>
        <p:txBody>
          <a:bodyPr/>
          <a:lstStyle/>
          <a:p>
            <a:r>
              <a:rPr lang="en-US" dirty="0"/>
              <a:t>Hive:</a:t>
            </a:r>
            <a:br>
              <a:rPr lang="en-US" dirty="0"/>
            </a:br>
            <a:r>
              <a:rPr lang="en-US" dirty="0"/>
              <a:t>Installation and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1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Hive Collection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57710"/>
              </p:ext>
            </p:extLst>
          </p:nvPr>
        </p:nvGraphicFramePr>
        <p:xfrm>
          <a:off x="651737" y="2773620"/>
          <a:ext cx="10603524" cy="2682240"/>
        </p:xfrm>
        <a:graphic>
          <a:graphicData uri="http://schemas.openxmlformats.org/drawingml/2006/table">
            <a:tbl>
              <a:tblPr/>
              <a:tblGrid>
                <a:gridCol w="1899141">
                  <a:extLst>
                    <a:ext uri="{9D8B030D-6E8A-4147-A177-3AD203B41FA5}">
                      <a16:colId xmlns:a16="http://schemas.microsoft.com/office/drawing/2014/main" val="152332618"/>
                    </a:ext>
                  </a:extLst>
                </a:gridCol>
                <a:gridCol w="8704383">
                  <a:extLst>
                    <a:ext uri="{9D8B030D-6E8A-4147-A177-3AD203B41FA5}">
                      <a16:colId xmlns:a16="http://schemas.microsoft.com/office/drawing/2014/main" val="3856307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Arrays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080D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C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ARRAY&lt;data_type&gt;</a:t>
                      </a:r>
                      <a:r>
                        <a:rPr lang="en-US" sz="2400">
                          <a:effectLst/>
                        </a:rPr>
                        <a:t> Negative values and non-constant expressions not allowed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0C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D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275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Maps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80C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MAP&lt;primitive_type, data_type&gt;</a:t>
                      </a:r>
                      <a:r>
                        <a:rPr lang="en-US" sz="2400" dirty="0">
                          <a:effectLst/>
                        </a:rPr>
                        <a:t> Negative values and non-constant expressions not allowed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0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D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7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Structs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80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STRUCT&lt;col_name :datat_type, ….. &gt;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00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D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8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Union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0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0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0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UNIONTYPE&lt;data_type, datat_type, ……&gt;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80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C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11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886" y="2067697"/>
            <a:ext cx="593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are four (4) collection data types:</a:t>
            </a:r>
          </a:p>
        </p:txBody>
      </p:sp>
    </p:spTree>
    <p:extLst>
      <p:ext uri="{BB962C8B-B14F-4D97-AF65-F5344CB8AC3E}">
        <p14:creationId xmlns:p14="http://schemas.microsoft.com/office/powerpoint/2010/main" val="502116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array is a collection of variables of the same type.</a:t>
            </a:r>
          </a:p>
          <a:p>
            <a:r>
              <a:rPr lang="en-US" sz="2400" dirty="0"/>
              <a:t>Arrays can only be of primitive data types, i.e. character, string, integer, decimal, Boolean, and timestamp.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create table student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id bigint,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name varchar(30),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courses array&lt;int&gt;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34987" y="4324497"/>
            <a:ext cx="6823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We can use the following data set: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123999	Jane Smith	610,654,655</a:t>
            </a:r>
          </a:p>
          <a:p>
            <a:r>
              <a:rPr lang="en-US" sz="2400" dirty="0">
                <a:solidFill>
                  <a:srgbClr val="00B050"/>
                </a:solidFill>
              </a:rPr>
              <a:t>578921	John Doe	637</a:t>
            </a:r>
          </a:p>
          <a:p>
            <a:r>
              <a:rPr lang="en-US" sz="2400" dirty="0">
                <a:solidFill>
                  <a:srgbClr val="00B050"/>
                </a:solidFill>
              </a:rPr>
              <a:t>112233	Pat Johnson	610,654,637,690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25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259"/>
            <a:ext cx="10515600" cy="619866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the table </a:t>
            </a:r>
            <a:r>
              <a:rPr lang="en-US" sz="2400" dirty="0">
                <a:solidFill>
                  <a:srgbClr val="00B0F0"/>
                </a:solidFill>
              </a:rPr>
              <a:t>student</a:t>
            </a:r>
            <a:r>
              <a:rPr lang="en-US" sz="2400" dirty="0"/>
              <a:t> in Hive: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create table student(id bigint, name varchar(30), courses array&lt;int&gt;)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row format delimited fields terminated by '\t'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collection items terminated by ',';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Create a file </a:t>
            </a:r>
            <a:r>
              <a:rPr lang="en-US" sz="2400" dirty="0">
                <a:solidFill>
                  <a:srgbClr val="00B0F0"/>
                </a:solidFill>
              </a:rPr>
              <a:t>student.data</a:t>
            </a:r>
            <a:r>
              <a:rPr lang="en-US" sz="2400" dirty="0"/>
              <a:t> on the local file system and copy it to HDFS: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hdfs dfs -put student.data /user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Load the table </a:t>
            </a:r>
            <a:r>
              <a:rPr lang="en-US" sz="2400" dirty="0">
                <a:solidFill>
                  <a:srgbClr val="00B0F0"/>
                </a:solidFill>
              </a:rPr>
              <a:t>student </a:t>
            </a:r>
            <a:r>
              <a:rPr lang="en-US" sz="2400" dirty="0"/>
              <a:t>with the dataset in the file </a:t>
            </a:r>
            <a:r>
              <a:rPr lang="en-US" sz="2400" dirty="0">
                <a:solidFill>
                  <a:srgbClr val="00B0F0"/>
                </a:solidFill>
              </a:rPr>
              <a:t>student.data</a:t>
            </a:r>
            <a:r>
              <a:rPr lang="en-US" sz="2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Load data inpath '/user/student.data' into table student;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Verify that the table was populated: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student;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To select rows from the table student: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name, courses from student;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Jane Smith	[610,654,655]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John Doe	[637]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Pat Johnson	[610,654,637,690]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6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762"/>
            <a:ext cx="10515600" cy="5860588"/>
          </a:xfrm>
        </p:spPr>
        <p:txBody>
          <a:bodyPr>
            <a:noAutofit/>
          </a:bodyPr>
          <a:lstStyle/>
          <a:p>
            <a:r>
              <a:rPr lang="en-US" sz="2400" dirty="0"/>
              <a:t>The following Hive command retrieves the first element of each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name, courses[0] from student;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Jane Smith	610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John Doe	637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Pat Johnson	610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select the courses for a particular student from the table: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hive&gt;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select name, courses from student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     where name='Pat Johnson';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Pat Johnson	[610,654,637,690]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Select the second course for each student: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hive&gt;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select name, courses[2] from student;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Jane Smith	655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John Doe	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Pat Johnson	637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3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368"/>
          </a:xfrm>
        </p:spPr>
        <p:txBody>
          <a:bodyPr/>
          <a:lstStyle/>
          <a:p>
            <a:r>
              <a:rPr lang="en-US" dirty="0"/>
              <a:t>The Map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508"/>
            <a:ext cx="10515600" cy="5139890"/>
          </a:xfrm>
        </p:spPr>
        <p:txBody>
          <a:bodyPr>
            <a:normAutofit/>
          </a:bodyPr>
          <a:lstStyle/>
          <a:p>
            <a:r>
              <a:rPr lang="en-US" sz="2400" dirty="0"/>
              <a:t>A map is represented as (key, value) pairs.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Both keys and values can be of any type.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create table product_line 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name string,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products map&lt;string, float&gt;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);</a:t>
            </a:r>
          </a:p>
          <a:p>
            <a:r>
              <a:rPr lang="en-US" sz="2400" dirty="0"/>
              <a:t>Let’s consider the following data set in the file </a:t>
            </a:r>
            <a:r>
              <a:rPr lang="en-US" sz="2400" dirty="0">
                <a:solidFill>
                  <a:srgbClr val="00B0F0"/>
                </a:solidFill>
              </a:rPr>
              <a:t>product.data</a:t>
            </a:r>
            <a:r>
              <a:rPr lang="en-US" sz="2400" dirty="0"/>
              <a:t>, on the local file system: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Soap	supp-A:1.25,supp-B:0.75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Toothbrush	supp-C:0.88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shaving Cream	supp-B:2.55,supp-C:3.15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404"/>
            <a:ext cx="10515600" cy="5287946"/>
          </a:xfrm>
        </p:spPr>
        <p:txBody>
          <a:bodyPr/>
          <a:lstStyle/>
          <a:p>
            <a:r>
              <a:rPr lang="en-US" sz="2400" dirty="0"/>
              <a:t>To create the table:</a:t>
            </a:r>
          </a:p>
          <a:p>
            <a:pPr marL="0" indent="0">
              <a:buNone/>
            </a:pPr>
            <a:r>
              <a:rPr lang="en-US" sz="2200" dirty="0"/>
              <a:t>hive&gt; </a:t>
            </a:r>
            <a:r>
              <a:rPr lang="en-US" sz="2200" dirty="0">
                <a:solidFill>
                  <a:srgbClr val="C00000"/>
                </a:solidFill>
              </a:rPr>
              <a:t>create table product_line(name string, products map&lt;string, float&gt;)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row format delimited fields terminated by '\t'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collection items terminated by ','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map keys terminated by ':';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 check the schema of the table: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hive&gt; </a:t>
            </a:r>
            <a:r>
              <a:rPr lang="en-US" sz="2200" dirty="0">
                <a:solidFill>
                  <a:srgbClr val="C00000"/>
                </a:solidFill>
              </a:rPr>
              <a:t>describe product_line;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50"/>
                </a:solidFill>
              </a:rPr>
              <a:t>name                	string              	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50"/>
                </a:solidFill>
              </a:rPr>
              <a:t>products           map&lt;string,float&gt;</a:t>
            </a:r>
          </a:p>
          <a:p>
            <a:r>
              <a:rPr lang="en-US" sz="2400" dirty="0"/>
              <a:t>To populate the table:</a:t>
            </a:r>
          </a:p>
          <a:p>
            <a:pPr marL="0" indent="0">
              <a:buNone/>
            </a:pPr>
            <a:r>
              <a:rPr lang="en-US" sz="2200" dirty="0"/>
              <a:t>hive&gt; </a:t>
            </a:r>
            <a:r>
              <a:rPr lang="en-US" sz="2200" dirty="0">
                <a:solidFill>
                  <a:srgbClr val="C00000"/>
                </a:solidFill>
              </a:rPr>
              <a:t>load data inpath '/user/product.data' into table product_line;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781"/>
            <a:ext cx="10515600" cy="5041182"/>
          </a:xfrm>
        </p:spPr>
        <p:txBody>
          <a:bodyPr/>
          <a:lstStyle/>
          <a:p>
            <a:r>
              <a:rPr lang="en-US" sz="2400" dirty="0"/>
              <a:t>To verify the data in the table: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product_line;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Soap	{"supp-A":1.25,"supp-B":0.75}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Toothbrush	{"supp-C":0.88}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shaving Cream	{"supp-B":2.55,"supp-C":3.15}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Time taken: 0.086 seconds, Fetched: 3 row(s)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To select values from the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products['supp-B'],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from product_line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where name='Soap';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0.75	Soap</a:t>
            </a:r>
          </a:p>
          <a:p>
            <a:pPr>
              <a:spcBef>
                <a:spcPts val="1800"/>
              </a:spcBef>
            </a:pP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Let’s create the following table: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create table undergrad(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id bigint,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name struct&lt;first:string, last:string&gt;,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courses array&lt;int&gt;,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grades map&lt;int, char(1)&gt; 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row format delimited fields terminated by '\t'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collection items terminated by ','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map keys terminated by ':';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40827"/>
            <a:ext cx="10954407" cy="5612525"/>
          </a:xfrm>
        </p:spPr>
        <p:txBody>
          <a:bodyPr>
            <a:normAutofit/>
          </a:bodyPr>
          <a:lstStyle/>
          <a:p>
            <a:r>
              <a:rPr lang="en-US" sz="2400" dirty="0"/>
              <a:t>To view the schema of this table: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desc undergrad;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id                  	bigint              	       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name             	struct&lt;first:string, last:string&gt;	       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courses          	array&lt;int&gt;          	       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grades            	map&lt;int, char(1)&gt;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Assume the data is in the file: </a:t>
            </a:r>
            <a:r>
              <a:rPr lang="en-US" sz="2400" dirty="0">
                <a:solidFill>
                  <a:srgbClr val="00B0F0"/>
                </a:solidFill>
              </a:rPr>
              <a:t>/home/hadoop/hive_CLI/movies/undergrad.data</a:t>
            </a:r>
            <a:endParaRPr lang="en-US" sz="24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434343	John,Doe	654,690,655	654:A,655:B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567567	Pat,Smith	758	758:A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772299	Chris,Green	610,537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load the data into the table graduate: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hive (default)&gt; </a:t>
            </a:r>
            <a:r>
              <a:rPr lang="en-US" sz="2400" dirty="0">
                <a:solidFill>
                  <a:srgbClr val="C00000"/>
                </a:solidFill>
              </a:rPr>
              <a:t>load data local inpath '/home/hadoop/hive_CLI/movies/undergrad.data' into table undergrad;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560"/>
            <a:ext cx="10515600" cy="5938344"/>
          </a:xfrm>
        </p:spPr>
        <p:txBody>
          <a:bodyPr>
            <a:normAutofit/>
          </a:bodyPr>
          <a:lstStyle/>
          <a:p>
            <a:r>
              <a:rPr lang="en-US" sz="2400" dirty="0"/>
              <a:t>To verify the data that was read into table undergrad: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select * from undergrad;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434343	{"first":"John","last":"Doe"}	[654,690,655]	{654:"A",655:"B"}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567567	{"first":"Pat","last":"Smith"}	[758]	{758:"A"}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772299	{"first":"Chris","last":"Green"}	[610,537]	{}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To delete the row where </a:t>
            </a:r>
            <a:r>
              <a:rPr lang="en-US" sz="2400" dirty="0">
                <a:solidFill>
                  <a:srgbClr val="00B0F0"/>
                </a:solidFill>
              </a:rPr>
              <a:t>name.first = 'John'  </a:t>
            </a:r>
            <a:r>
              <a:rPr lang="en-US" sz="2400" dirty="0"/>
              <a:t>from the table undergrad:</a:t>
            </a:r>
          </a:p>
          <a:p>
            <a:pPr marL="0" indent="0">
              <a:buNone/>
            </a:pPr>
            <a:r>
              <a:rPr lang="en-US" sz="2400" dirty="0"/>
              <a:t>hive (default)&gt; </a:t>
            </a:r>
            <a:r>
              <a:rPr lang="en-US" sz="2400" dirty="0">
                <a:solidFill>
                  <a:srgbClr val="C00000"/>
                </a:solidFill>
              </a:rPr>
              <a:t>insert overwrite table undergrad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                           </a:t>
            </a:r>
            <a:r>
              <a:rPr lang="en-US" sz="2400" dirty="0">
                <a:solidFill>
                  <a:srgbClr val="C00000"/>
                </a:solidFill>
              </a:rPr>
              <a:t>select * from undergrad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                           </a:t>
            </a:r>
            <a:r>
              <a:rPr lang="en-US" sz="2400" dirty="0">
                <a:solidFill>
                  <a:srgbClr val="C00000"/>
                </a:solidFill>
              </a:rPr>
              <a:t>where name.first &lt;&gt; 'John';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delete all the rows from the table graduate (but keep the table):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	hive&gt; </a:t>
            </a:r>
            <a:r>
              <a:rPr lang="en-US" sz="2400" dirty="0">
                <a:solidFill>
                  <a:srgbClr val="C00000"/>
                </a:solidFill>
              </a:rPr>
              <a:t>truncate table undergrad;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delete the table undergrad: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	hive&gt; </a:t>
            </a:r>
            <a:r>
              <a:rPr lang="en-US" sz="2400" dirty="0">
                <a:solidFill>
                  <a:srgbClr val="C00000"/>
                </a:solidFill>
              </a:rPr>
              <a:t>drop table undergrad;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Download the compressed Hive file (version 3.1.2) from the following site: </a:t>
            </a:r>
            <a:r>
              <a:rPr lang="en-US" sz="2600" dirty="0">
                <a:hlinkClick r:id="rId2"/>
              </a:rPr>
              <a:t>https://downloads.apache.org/hive/hive-3.1.2/</a:t>
            </a:r>
            <a:endParaRPr lang="en-US" sz="2600" dirty="0"/>
          </a:p>
          <a:p>
            <a:r>
              <a:rPr lang="en-US" sz="2600" dirty="0"/>
              <a:t>The file to download is </a:t>
            </a:r>
            <a:r>
              <a:rPr lang="en-US" sz="2600" dirty="0">
                <a:solidFill>
                  <a:srgbClr val="00B0F0"/>
                </a:solidFill>
              </a:rPr>
              <a:t>apache-hive-3.1.2-bin.tar.gz</a:t>
            </a:r>
            <a:r>
              <a:rPr lang="en-US" sz="2600" dirty="0"/>
              <a:t> </a:t>
            </a:r>
          </a:p>
          <a:p>
            <a:r>
              <a:rPr lang="en-US" sz="2600" dirty="0"/>
              <a:t>Extract Hive:</a:t>
            </a:r>
          </a:p>
          <a:p>
            <a:pPr marL="0" indent="0">
              <a:buNone/>
            </a:pPr>
            <a:r>
              <a:rPr lang="en-US" sz="2600" dirty="0"/>
              <a:t>	$ </a:t>
            </a:r>
            <a:r>
              <a:rPr lang="en-US" sz="2600" dirty="0">
                <a:solidFill>
                  <a:srgbClr val="C00000"/>
                </a:solidFill>
              </a:rPr>
              <a:t>tar zxvf apache-hive-3.1.2-bin.tar.gz</a:t>
            </a:r>
          </a:p>
          <a:p>
            <a:pPr>
              <a:spcBef>
                <a:spcPts val="1800"/>
              </a:spcBef>
            </a:pPr>
            <a:r>
              <a:rPr lang="en-US" sz="2600" dirty="0"/>
              <a:t>This will create the directory : </a:t>
            </a:r>
            <a:r>
              <a:rPr lang="en-US" sz="2600" dirty="0">
                <a:solidFill>
                  <a:srgbClr val="00B0F0"/>
                </a:solidFill>
              </a:rPr>
              <a:t>apache-hive-3.1.2-bin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$</a:t>
            </a:r>
            <a:r>
              <a:rPr lang="en-US" sz="2600" dirty="0">
                <a:solidFill>
                  <a:srgbClr val="C00000"/>
                </a:solidFill>
              </a:rPr>
              <a:t> mv ~/Downloads/apache-hive-3.1.2-bin  ~/hive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6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n-US"/>
              <a:t>A Table </a:t>
            </a:r>
            <a:r>
              <a:rPr lang="en-US" dirty="0"/>
              <a:t>with Complex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781"/>
            <a:ext cx="10515600" cy="5220569"/>
          </a:xfrm>
        </p:spPr>
        <p:txBody>
          <a:bodyPr>
            <a:normAutofit/>
          </a:bodyPr>
          <a:lstStyle/>
          <a:p>
            <a:r>
              <a:rPr lang="en-US" sz="2400" dirty="0"/>
              <a:t>To make hive show (within the prompt) which database is currently in use:</a:t>
            </a:r>
          </a:p>
          <a:p>
            <a:pPr marL="0" indent="0">
              <a:buNone/>
            </a:pPr>
            <a:r>
              <a:rPr lang="en-US" sz="2400" dirty="0"/>
              <a:t>hive&gt; </a:t>
            </a:r>
            <a:r>
              <a:rPr lang="en-US" sz="2400" dirty="0">
                <a:solidFill>
                  <a:srgbClr val="C00000"/>
                </a:solidFill>
              </a:rPr>
              <a:t>set hive.cli.print.current.db=true;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Let’s create the following table with complex datatypes:</a:t>
            </a:r>
          </a:p>
          <a:p>
            <a:pPr marL="0" indent="0">
              <a:buNone/>
            </a:pPr>
            <a:r>
              <a:rPr lang="en-US" sz="2400" dirty="0"/>
              <a:t>hive (default)&gt; </a:t>
            </a:r>
            <a:r>
              <a:rPr lang="en-US" sz="2400" dirty="0">
                <a:solidFill>
                  <a:srgbClr val="C00000"/>
                </a:solidFill>
              </a:rPr>
              <a:t>create table graduate 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id bigint,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name struct &lt;first: string, last: string&gt;,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courses array&lt;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struct&lt;number: int, title: string, grade: char(2)&gt; &gt;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row format delimited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fields terminated by '\t'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collection items terminated by ','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map keys terminated by ':'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5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924910"/>
            <a:ext cx="11338190" cy="543143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To view the schema of the table: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/>
              <a:t>hive (default)&gt; </a:t>
            </a:r>
            <a:r>
              <a:rPr lang="en-US" sz="2400" dirty="0">
                <a:solidFill>
                  <a:srgbClr val="C00000"/>
                </a:solidFill>
              </a:rPr>
              <a:t>desc graduate;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id                  	bigint              	         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name                	struct&lt;first:string,last:string&gt;	         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courses             	array&lt;struct&lt;number:int,title:string,grade:char(2)&gt;&gt;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Assume the data is in the local file: </a:t>
            </a:r>
            <a:r>
              <a:rPr lang="en-US" sz="2400" dirty="0">
                <a:solidFill>
                  <a:srgbClr val="00B0F0"/>
                </a:solidFill>
              </a:rPr>
              <a:t>/home/hadoop/hive_CLI/movies/graduate.data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12345	John,doe	655:Cloud Comp:A,654:Mobile Comp:B,658:Machine Learning,B+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98769	Jane,Smith	610:Tech Comm:B-,690:Big Data:A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To load the data into the table graduate: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/>
              <a:t>hive (default)&gt; </a:t>
            </a:r>
            <a:r>
              <a:rPr lang="en-US" sz="2400" dirty="0">
                <a:solidFill>
                  <a:srgbClr val="C00000"/>
                </a:solidFill>
              </a:rPr>
              <a:t>load data local inpath '/home/hadoop/hive_CLI/movies/graduate.data' into table graduate;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1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604982"/>
          </a:xfrm>
        </p:spPr>
        <p:txBody>
          <a:bodyPr>
            <a:normAutofit/>
          </a:bodyPr>
          <a:lstStyle/>
          <a:p>
            <a:r>
              <a:rPr lang="en-US" sz="2400" dirty="0"/>
              <a:t>To verify that the data was read into the table: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hive (default)&gt; </a:t>
            </a:r>
            <a:r>
              <a:rPr lang="en-US" sz="2400" dirty="0">
                <a:solidFill>
                  <a:srgbClr val="C00000"/>
                </a:solidFill>
              </a:rPr>
              <a:t>select * from graduate;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12345	{"first":"John","last":"doe"}	[{"number":655,"title":"Cloud Comp","grade":"A "},{"number":654,"title":"Mobile Comp","grade":"B "},{"number":658,"title":"Machine Learning","grade":"B+"}]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98769	{"first":"Jane","last":"Smith"}	[{"number":610,"title":"Tech Comm","grade":"B-"},{"number":690,"title":"Big Data","grade":"A "}]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/>
          <a:lstStyle/>
          <a:p>
            <a:r>
              <a:rPr lang="en-US" dirty="0"/>
              <a:t>Setting Up the Environment for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858"/>
            <a:ext cx="10515600" cy="4965017"/>
          </a:xfrm>
        </p:spPr>
        <p:txBody>
          <a:bodyPr>
            <a:normAutofit/>
          </a:bodyPr>
          <a:lstStyle/>
          <a:p>
            <a:r>
              <a:rPr lang="en-US" sz="2400" dirty="0"/>
              <a:t>Append the following lines to the startup file </a:t>
            </a:r>
            <a:r>
              <a:rPr lang="en-US" sz="2400" dirty="0">
                <a:solidFill>
                  <a:srgbClr val="00B0F0"/>
                </a:solidFill>
              </a:rPr>
              <a:t>~/.bashrc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export HIVE_HOME=~/hive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export PATH=$PATH:$HIVE_HOME/bin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export CLASSPATH=$HADOOP_HOME/lib/*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export CLASSPATH=$CLASSPATH:HIVE_HOME/lib/*:.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access your environment, open a new Terminal window.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To print a list of environment variables that include the pattern "HIVE":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printenv | grep HIVE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925908" cy="5557693"/>
          </a:xfrm>
        </p:spPr>
        <p:txBody>
          <a:bodyPr>
            <a:normAutofit/>
          </a:bodyPr>
          <a:lstStyle/>
          <a:p>
            <a:r>
              <a:rPr lang="en-US" sz="2600" dirty="0"/>
              <a:t>Edit the file </a:t>
            </a:r>
            <a:r>
              <a:rPr lang="en-US" sz="2600" dirty="0">
                <a:solidFill>
                  <a:srgbClr val="00B0F0"/>
                </a:solidFill>
              </a:rPr>
              <a:t>$HIVE_HOME/conf/hive-env.sh</a:t>
            </a:r>
            <a:r>
              <a:rPr lang="en-US" sz="2600" dirty="0"/>
              <a:t> :</a:t>
            </a:r>
          </a:p>
          <a:p>
            <a:pPr marL="0" indent="0">
              <a:buNone/>
            </a:pPr>
            <a:r>
              <a:rPr lang="en-US" sz="2600" dirty="0"/>
              <a:t>	$ </a:t>
            </a:r>
            <a:r>
              <a:rPr lang="en-US" sz="2600" dirty="0">
                <a:solidFill>
                  <a:srgbClr val="C00000"/>
                </a:solidFill>
              </a:rPr>
              <a:t>cd $HIVE_HOME/conf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	$ </a:t>
            </a:r>
            <a:r>
              <a:rPr lang="en-US" sz="2600" dirty="0">
                <a:solidFill>
                  <a:srgbClr val="C00000"/>
                </a:solidFill>
              </a:rPr>
              <a:t>cp hive-env.sh.template  hive-env.sh</a:t>
            </a:r>
          </a:p>
          <a:p>
            <a:r>
              <a:rPr lang="en-US" sz="2600" dirty="0"/>
              <a:t>Edit the </a:t>
            </a:r>
            <a:r>
              <a:rPr lang="en-US" sz="2600" dirty="0">
                <a:solidFill>
                  <a:srgbClr val="00B0F0"/>
                </a:solidFill>
              </a:rPr>
              <a:t>hive-env.sh </a:t>
            </a:r>
            <a:r>
              <a:rPr lang="en-US" sz="2600" dirty="0"/>
              <a:t>file to append the following line: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C00000"/>
                </a:solidFill>
              </a:rPr>
              <a:t>export HADOOP_HOME=$HADOOP_HOME</a:t>
            </a:r>
          </a:p>
          <a:p>
            <a:r>
              <a:rPr lang="en-US" sz="2600" dirty="0"/>
              <a:t>To store data in Hadoop, we need to create some directories in HDFS. With Hadoop running, execute the following commands: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$</a:t>
            </a:r>
            <a:r>
              <a:rPr lang="en-US" sz="2600" dirty="0">
                <a:solidFill>
                  <a:srgbClr val="C00000"/>
                </a:solidFill>
              </a:rPr>
              <a:t> hdfs dfs -mkdir /tmp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$</a:t>
            </a:r>
            <a:r>
              <a:rPr lang="en-US" sz="2600" dirty="0">
                <a:solidFill>
                  <a:srgbClr val="C00000"/>
                </a:solidFill>
              </a:rPr>
              <a:t> hdfs dfs -mkdir /user/hive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$</a:t>
            </a:r>
            <a:r>
              <a:rPr lang="en-US" sz="2600" dirty="0">
                <a:solidFill>
                  <a:srgbClr val="C00000"/>
                </a:solidFill>
              </a:rPr>
              <a:t> hdfs dfs -mkdir /user/hive/warehouse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/>
              <a:t>$</a:t>
            </a:r>
            <a:r>
              <a:rPr lang="en-US" sz="2600" dirty="0">
                <a:solidFill>
                  <a:srgbClr val="C00000"/>
                </a:solidFill>
              </a:rPr>
              <a:t> hdfs dfs -chmod g+w /user/hive/warehouse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	$ </a:t>
            </a:r>
            <a:r>
              <a:rPr lang="en-US" sz="2600" dirty="0">
                <a:solidFill>
                  <a:srgbClr val="C00000"/>
                </a:solidFill>
              </a:rPr>
              <a:t>hdfs dfs -chmod g+w /tmp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336"/>
            <a:ext cx="10515600" cy="47326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Metastore is the central repository of Apache </a:t>
            </a:r>
            <a:r>
              <a:rPr lang="en-US" sz="2400" b="1" dirty="0"/>
              <a:t>Hive</a:t>
            </a:r>
            <a:r>
              <a:rPr lang="en-US" sz="2400" dirty="0"/>
              <a:t> metadata. </a:t>
            </a:r>
          </a:p>
          <a:p>
            <a:r>
              <a:rPr lang="en-US" sz="2400" dirty="0"/>
              <a:t>It stores metadata for </a:t>
            </a:r>
            <a:r>
              <a:rPr lang="en-US" sz="2400" b="1" dirty="0"/>
              <a:t>Hive</a:t>
            </a:r>
            <a:r>
              <a:rPr lang="en-US" sz="2400" dirty="0"/>
              <a:t> tables (like their schema and location) and partitions in a relational database.</a:t>
            </a:r>
          </a:p>
          <a:p>
            <a:r>
              <a:rPr lang="en-US" sz="2400" dirty="0"/>
              <a:t>The storage system for the metastore should be optimized for online transactions with random accesses and updates. </a:t>
            </a:r>
          </a:p>
          <a:p>
            <a:r>
              <a:rPr lang="en-US" sz="2400" dirty="0"/>
              <a:t>HDFS is not suited for a metastore since it is optimized for sequential scans and not for random access. </a:t>
            </a:r>
          </a:p>
          <a:p>
            <a:r>
              <a:rPr lang="en-US" sz="2400" dirty="0"/>
              <a:t>To implement the metastore, we use either a traditional relational database such as MySQL, or a regular file system, rather than HDFS. consequently, HiveQL statements which only access metadata objects are executed with very low latency. </a:t>
            </a:r>
          </a:p>
          <a:p>
            <a:r>
              <a:rPr lang="en-US" sz="2400" dirty="0"/>
              <a:t>By Default, Hive comes with derby database and it can be used for the metastore, however, Derby is single user, not recommended in production environment.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3487-6145-48BE-97A0-86E3AEC7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862"/>
            <a:ext cx="10515600" cy="811922"/>
          </a:xfrm>
        </p:spPr>
        <p:txBody>
          <a:bodyPr/>
          <a:lstStyle/>
          <a:p>
            <a:r>
              <a:rPr lang="en-US" dirty="0"/>
              <a:t>Possible Problem During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168C-8E6D-4403-878C-2A6E26FC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24"/>
            <a:ext cx="10515600" cy="47080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are two different versions of the "</a:t>
            </a:r>
            <a:r>
              <a:rPr lang="en-US" sz="2400" dirty="0">
                <a:solidFill>
                  <a:srgbClr val="00B0F0"/>
                </a:solidFill>
              </a:rPr>
              <a:t>guava</a:t>
            </a:r>
            <a:r>
              <a:rPr lang="en-US" sz="2400" dirty="0"/>
              <a:t>" library used by Hadoop and Hive</a:t>
            </a:r>
          </a:p>
          <a:p>
            <a:r>
              <a:rPr lang="en-US" sz="2400" dirty="0"/>
              <a:t>In Hadoop: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ls ~/hadoop/share/hadoop/hdfs/lib | grep guava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guava-27.0-jre.jar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In Hive:</a:t>
            </a:r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ls ~/hive/lib | grep guava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guava-19.0.jar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solution is to use the same version of "guava" in both, Hadoop and Hive: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>
                <a:solidFill>
                  <a:srgbClr val="C00000"/>
                </a:solidFill>
              </a:rPr>
              <a:t>cp ~/hadoop/share/hadoop/hdfs/lib/guava-27.0-jre.jar   ~/hive/lib/</a:t>
            </a:r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>
                <a:solidFill>
                  <a:srgbClr val="C00000"/>
                </a:solidFill>
              </a:rPr>
              <a:t> rm ~/hive/lib/guava-19.0.jar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2532-D3CF-4494-8D1C-F50F309F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©Dr. Leon Jololian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78F5E-5A7C-4DA7-96A7-4762E80D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5FC0-7F85-492C-9161-690BCE9DE1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17040</TotalTime>
  <Words>5471</Words>
  <Application>Microsoft Office PowerPoint</Application>
  <PresentationFormat>Widescreen</PresentationFormat>
  <Paragraphs>604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Apache Hive</vt:lpstr>
      <vt:lpstr>Topics Covered</vt:lpstr>
      <vt:lpstr>What is Hive?</vt:lpstr>
      <vt:lpstr>Hive: Installation and Configuration</vt:lpstr>
      <vt:lpstr>Installing Hive</vt:lpstr>
      <vt:lpstr>Setting Up the Environment for Hive</vt:lpstr>
      <vt:lpstr>Configuring Hive</vt:lpstr>
      <vt:lpstr>The Metastore</vt:lpstr>
      <vt:lpstr>Possible Problem During Installation</vt:lpstr>
      <vt:lpstr>Configuring the Metastore to use the Derby Database</vt:lpstr>
      <vt:lpstr>PowerPoint Presentation</vt:lpstr>
      <vt:lpstr>The Metastore Database: Derby vs. MySQL</vt:lpstr>
      <vt:lpstr>Hive: Command Line Interface</vt:lpstr>
      <vt:lpstr>Working with Databases in Hive</vt:lpstr>
      <vt:lpstr>Removing a Table or a Database in Hive</vt:lpstr>
      <vt:lpstr>Creating an Internal or Managed Table in Hive</vt:lpstr>
      <vt:lpstr>PowerPoint Presentation</vt:lpstr>
      <vt:lpstr>PowerPoint Presentation</vt:lpstr>
      <vt:lpstr>PowerPoint Presentation</vt:lpstr>
      <vt:lpstr>The Alter Commands</vt:lpstr>
      <vt:lpstr>PowerPoint Presentation</vt:lpstr>
      <vt:lpstr>Creating External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using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Hive: Data Types</vt:lpstr>
      <vt:lpstr>The Primitive Data Types</vt:lpstr>
      <vt:lpstr>PowerPoint Presentation</vt:lpstr>
      <vt:lpstr>Hive Collection Data Types</vt:lpstr>
      <vt:lpstr>The Array Data Type</vt:lpstr>
      <vt:lpstr>PowerPoint Presentation</vt:lpstr>
      <vt:lpstr>PowerPoint Presentation</vt:lpstr>
      <vt:lpstr>The Map Data Type</vt:lpstr>
      <vt:lpstr>PowerPoint Presentation</vt:lpstr>
      <vt:lpstr>PowerPoint Presentation</vt:lpstr>
      <vt:lpstr>The Struct Data Type</vt:lpstr>
      <vt:lpstr>PowerPoint Presentation</vt:lpstr>
      <vt:lpstr>PowerPoint Presentation</vt:lpstr>
      <vt:lpstr>A Table with Complex Data Types</vt:lpstr>
      <vt:lpstr>PowerPoint Presentation</vt:lpstr>
      <vt:lpstr>PowerPoint Presentation</vt:lpstr>
    </vt:vector>
  </TitlesOfParts>
  <Company>UAB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Hive on Hadoop  using Ambari</dc:title>
  <dc:creator>Jololian, Leon</dc:creator>
  <cp:lastModifiedBy>Leon Jololian</cp:lastModifiedBy>
  <cp:revision>352</cp:revision>
  <dcterms:created xsi:type="dcterms:W3CDTF">2019-08-18T19:37:31Z</dcterms:created>
  <dcterms:modified xsi:type="dcterms:W3CDTF">2022-07-14T17:23:36Z</dcterms:modified>
</cp:coreProperties>
</file>