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4"/>
  </p:notesMasterIdLst>
  <p:sldIdLst>
    <p:sldId id="256" r:id="rId2"/>
    <p:sldId id="409" r:id="rId3"/>
    <p:sldId id="333" r:id="rId4"/>
    <p:sldId id="341" r:id="rId5"/>
    <p:sldId id="403" r:id="rId6"/>
    <p:sldId id="408" r:id="rId7"/>
    <p:sldId id="404" r:id="rId8"/>
    <p:sldId id="406" r:id="rId9"/>
    <p:sldId id="407" r:id="rId10"/>
    <p:sldId id="343" r:id="rId11"/>
    <p:sldId id="342" r:id="rId12"/>
    <p:sldId id="344" r:id="rId13"/>
    <p:sldId id="345" r:id="rId14"/>
    <p:sldId id="346" r:id="rId15"/>
    <p:sldId id="377" r:id="rId16"/>
    <p:sldId id="347" r:id="rId17"/>
    <p:sldId id="348" r:id="rId18"/>
    <p:sldId id="349" r:id="rId19"/>
    <p:sldId id="350" r:id="rId20"/>
    <p:sldId id="382" r:id="rId21"/>
    <p:sldId id="359" r:id="rId22"/>
    <p:sldId id="360" r:id="rId23"/>
    <p:sldId id="361" r:id="rId24"/>
    <p:sldId id="362" r:id="rId25"/>
    <p:sldId id="363" r:id="rId26"/>
    <p:sldId id="383" r:id="rId27"/>
    <p:sldId id="364" r:id="rId28"/>
    <p:sldId id="365" r:id="rId29"/>
    <p:sldId id="366" r:id="rId30"/>
    <p:sldId id="367" r:id="rId31"/>
    <p:sldId id="368" r:id="rId32"/>
    <p:sldId id="369" r:id="rId33"/>
    <p:sldId id="370" r:id="rId34"/>
    <p:sldId id="371" r:id="rId35"/>
    <p:sldId id="372" r:id="rId36"/>
    <p:sldId id="373" r:id="rId37"/>
    <p:sldId id="374" r:id="rId38"/>
    <p:sldId id="375" r:id="rId39"/>
    <p:sldId id="376" r:id="rId40"/>
    <p:sldId id="397" r:id="rId41"/>
    <p:sldId id="398" r:id="rId42"/>
    <p:sldId id="399" r:id="rId43"/>
    <p:sldId id="400" r:id="rId44"/>
    <p:sldId id="401" r:id="rId45"/>
    <p:sldId id="402" r:id="rId46"/>
    <p:sldId id="381" r:id="rId47"/>
    <p:sldId id="352" r:id="rId48"/>
    <p:sldId id="354" r:id="rId49"/>
    <p:sldId id="355" r:id="rId50"/>
    <p:sldId id="356" r:id="rId51"/>
    <p:sldId id="357" r:id="rId52"/>
    <p:sldId id="358"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8" autoAdjust="0"/>
    <p:restoredTop sz="94660"/>
  </p:normalViewPr>
  <p:slideViewPr>
    <p:cSldViewPr snapToGrid="0">
      <p:cViewPr varScale="1">
        <p:scale>
          <a:sx n="108" d="100"/>
          <a:sy n="108" d="100"/>
        </p:scale>
        <p:origin x="144"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6E2670-2E3A-4EF1-AF26-3E767B9999A0}" type="datetimeFigureOut">
              <a:rPr lang="en-US" smtClean="0"/>
              <a:t>7/21/2022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24BEA0-2CE7-4220-BC3C-2BDE58CC67F4}" type="slidenum">
              <a:rPr lang="en-US" smtClean="0"/>
              <a:t>‹#›</a:t>
            </a:fld>
            <a:endParaRPr lang="en-US"/>
          </a:p>
        </p:txBody>
      </p:sp>
    </p:spTree>
    <p:extLst>
      <p:ext uri="{BB962C8B-B14F-4D97-AF65-F5344CB8AC3E}">
        <p14:creationId xmlns:p14="http://schemas.microsoft.com/office/powerpoint/2010/main" val="510957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553470A-D23F-4BBF-96A7-1A64E2A65A77}" type="datetime1">
              <a:rPr lang="en-US" smtClean="0"/>
              <a:t>7/21/2022</a:t>
            </a:fld>
            <a:endParaRPr lang="en-US"/>
          </a:p>
        </p:txBody>
      </p:sp>
      <p:sp>
        <p:nvSpPr>
          <p:cNvPr id="5" name="Footer Placeholder 4"/>
          <p:cNvSpPr>
            <a:spLocks noGrp="1"/>
          </p:cNvSpPr>
          <p:nvPr>
            <p:ph type="ftr" sz="quarter" idx="11"/>
          </p:nvPr>
        </p:nvSpPr>
        <p:spPr/>
        <p:txBody>
          <a:bodyPr/>
          <a:lstStyle/>
          <a:p>
            <a:r>
              <a:rPr lang="en-US"/>
              <a:t>©Dr. Leon Jololian</a:t>
            </a:r>
          </a:p>
        </p:txBody>
      </p:sp>
      <p:sp>
        <p:nvSpPr>
          <p:cNvPr id="6" name="Slide Number Placeholder 5"/>
          <p:cNvSpPr>
            <a:spLocks noGrp="1"/>
          </p:cNvSpPr>
          <p:nvPr>
            <p:ph type="sldNum" sz="quarter" idx="12"/>
          </p:nvPr>
        </p:nvSpPr>
        <p:spPr/>
        <p:txBody>
          <a:bodyPr/>
          <a:lstStyle/>
          <a:p>
            <a:fld id="{D7425FC0-7F85-492C-9161-690BCE9DE135}" type="slidenum">
              <a:rPr lang="en-US" smtClean="0"/>
              <a:t>‹#›</a:t>
            </a:fld>
            <a:endParaRPr lang="en-US"/>
          </a:p>
        </p:txBody>
      </p:sp>
    </p:spTree>
    <p:extLst>
      <p:ext uri="{BB962C8B-B14F-4D97-AF65-F5344CB8AC3E}">
        <p14:creationId xmlns:p14="http://schemas.microsoft.com/office/powerpoint/2010/main" val="428405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06CECB-5C90-428B-AD78-64928B46285E}" type="datetime1">
              <a:rPr lang="en-US" smtClean="0"/>
              <a:t>7/21/2022</a:t>
            </a:fld>
            <a:endParaRPr lang="en-US"/>
          </a:p>
        </p:txBody>
      </p:sp>
      <p:sp>
        <p:nvSpPr>
          <p:cNvPr id="5" name="Footer Placeholder 4"/>
          <p:cNvSpPr>
            <a:spLocks noGrp="1"/>
          </p:cNvSpPr>
          <p:nvPr>
            <p:ph type="ftr" sz="quarter" idx="11"/>
          </p:nvPr>
        </p:nvSpPr>
        <p:spPr/>
        <p:txBody>
          <a:bodyPr/>
          <a:lstStyle/>
          <a:p>
            <a:r>
              <a:rPr lang="en-US"/>
              <a:t>©Dr. Leon Jololian</a:t>
            </a:r>
          </a:p>
        </p:txBody>
      </p:sp>
      <p:sp>
        <p:nvSpPr>
          <p:cNvPr id="6" name="Slide Number Placeholder 5"/>
          <p:cNvSpPr>
            <a:spLocks noGrp="1"/>
          </p:cNvSpPr>
          <p:nvPr>
            <p:ph type="sldNum" sz="quarter" idx="12"/>
          </p:nvPr>
        </p:nvSpPr>
        <p:spPr/>
        <p:txBody>
          <a:bodyPr/>
          <a:lstStyle/>
          <a:p>
            <a:fld id="{D7425FC0-7F85-492C-9161-690BCE9DE135}" type="slidenum">
              <a:rPr lang="en-US" smtClean="0"/>
              <a:t>‹#›</a:t>
            </a:fld>
            <a:endParaRPr lang="en-US"/>
          </a:p>
        </p:txBody>
      </p:sp>
    </p:spTree>
    <p:extLst>
      <p:ext uri="{BB962C8B-B14F-4D97-AF65-F5344CB8AC3E}">
        <p14:creationId xmlns:p14="http://schemas.microsoft.com/office/powerpoint/2010/main" val="952035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1A4C0D-1982-4CC5-92E0-7B50B69CD985}" type="datetime1">
              <a:rPr lang="en-US" smtClean="0"/>
              <a:t>7/21/2022</a:t>
            </a:fld>
            <a:endParaRPr lang="en-US"/>
          </a:p>
        </p:txBody>
      </p:sp>
      <p:sp>
        <p:nvSpPr>
          <p:cNvPr id="5" name="Footer Placeholder 4"/>
          <p:cNvSpPr>
            <a:spLocks noGrp="1"/>
          </p:cNvSpPr>
          <p:nvPr>
            <p:ph type="ftr" sz="quarter" idx="11"/>
          </p:nvPr>
        </p:nvSpPr>
        <p:spPr/>
        <p:txBody>
          <a:bodyPr/>
          <a:lstStyle/>
          <a:p>
            <a:r>
              <a:rPr lang="en-US"/>
              <a:t>©Dr. Leon Jololian</a:t>
            </a:r>
          </a:p>
        </p:txBody>
      </p:sp>
      <p:sp>
        <p:nvSpPr>
          <p:cNvPr id="6" name="Slide Number Placeholder 5"/>
          <p:cNvSpPr>
            <a:spLocks noGrp="1"/>
          </p:cNvSpPr>
          <p:nvPr>
            <p:ph type="sldNum" sz="quarter" idx="12"/>
          </p:nvPr>
        </p:nvSpPr>
        <p:spPr/>
        <p:txBody>
          <a:bodyPr/>
          <a:lstStyle/>
          <a:p>
            <a:fld id="{D7425FC0-7F85-492C-9161-690BCE9DE135}" type="slidenum">
              <a:rPr lang="en-US" smtClean="0"/>
              <a:t>‹#›</a:t>
            </a:fld>
            <a:endParaRPr lang="en-US"/>
          </a:p>
        </p:txBody>
      </p:sp>
    </p:spTree>
    <p:extLst>
      <p:ext uri="{BB962C8B-B14F-4D97-AF65-F5344CB8AC3E}">
        <p14:creationId xmlns:p14="http://schemas.microsoft.com/office/powerpoint/2010/main" val="1728505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32BD09-078A-4B76-932D-B731B53E4D41}" type="datetime1">
              <a:rPr lang="en-US" smtClean="0"/>
              <a:t>7/21/2022</a:t>
            </a:fld>
            <a:endParaRPr lang="en-US"/>
          </a:p>
        </p:txBody>
      </p:sp>
      <p:sp>
        <p:nvSpPr>
          <p:cNvPr id="5" name="Footer Placeholder 4"/>
          <p:cNvSpPr>
            <a:spLocks noGrp="1"/>
          </p:cNvSpPr>
          <p:nvPr>
            <p:ph type="ftr" sz="quarter" idx="11"/>
          </p:nvPr>
        </p:nvSpPr>
        <p:spPr/>
        <p:txBody>
          <a:bodyPr/>
          <a:lstStyle/>
          <a:p>
            <a:r>
              <a:rPr lang="en-US"/>
              <a:t>©Dr. Leon Jololian</a:t>
            </a:r>
          </a:p>
        </p:txBody>
      </p:sp>
      <p:sp>
        <p:nvSpPr>
          <p:cNvPr id="6" name="Slide Number Placeholder 5"/>
          <p:cNvSpPr>
            <a:spLocks noGrp="1"/>
          </p:cNvSpPr>
          <p:nvPr>
            <p:ph type="sldNum" sz="quarter" idx="12"/>
          </p:nvPr>
        </p:nvSpPr>
        <p:spPr/>
        <p:txBody>
          <a:bodyPr/>
          <a:lstStyle/>
          <a:p>
            <a:fld id="{D7425FC0-7F85-492C-9161-690BCE9DE135}" type="slidenum">
              <a:rPr lang="en-US" smtClean="0"/>
              <a:t>‹#›</a:t>
            </a:fld>
            <a:endParaRPr lang="en-US"/>
          </a:p>
        </p:txBody>
      </p:sp>
    </p:spTree>
    <p:extLst>
      <p:ext uri="{BB962C8B-B14F-4D97-AF65-F5344CB8AC3E}">
        <p14:creationId xmlns:p14="http://schemas.microsoft.com/office/powerpoint/2010/main" val="890249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89F391-2227-4873-9AC0-472BB0A8FE4D}" type="datetime1">
              <a:rPr lang="en-US" smtClean="0"/>
              <a:t>7/21/2022</a:t>
            </a:fld>
            <a:endParaRPr lang="en-US"/>
          </a:p>
        </p:txBody>
      </p:sp>
      <p:sp>
        <p:nvSpPr>
          <p:cNvPr id="5" name="Footer Placeholder 4"/>
          <p:cNvSpPr>
            <a:spLocks noGrp="1"/>
          </p:cNvSpPr>
          <p:nvPr>
            <p:ph type="ftr" sz="quarter" idx="11"/>
          </p:nvPr>
        </p:nvSpPr>
        <p:spPr/>
        <p:txBody>
          <a:bodyPr/>
          <a:lstStyle/>
          <a:p>
            <a:r>
              <a:rPr lang="en-US"/>
              <a:t>©Dr. Leon Jololian</a:t>
            </a:r>
          </a:p>
        </p:txBody>
      </p:sp>
      <p:sp>
        <p:nvSpPr>
          <p:cNvPr id="6" name="Slide Number Placeholder 5"/>
          <p:cNvSpPr>
            <a:spLocks noGrp="1"/>
          </p:cNvSpPr>
          <p:nvPr>
            <p:ph type="sldNum" sz="quarter" idx="12"/>
          </p:nvPr>
        </p:nvSpPr>
        <p:spPr/>
        <p:txBody>
          <a:bodyPr/>
          <a:lstStyle/>
          <a:p>
            <a:fld id="{D7425FC0-7F85-492C-9161-690BCE9DE135}" type="slidenum">
              <a:rPr lang="en-US" smtClean="0"/>
              <a:t>‹#›</a:t>
            </a:fld>
            <a:endParaRPr lang="en-US"/>
          </a:p>
        </p:txBody>
      </p:sp>
    </p:spTree>
    <p:extLst>
      <p:ext uri="{BB962C8B-B14F-4D97-AF65-F5344CB8AC3E}">
        <p14:creationId xmlns:p14="http://schemas.microsoft.com/office/powerpoint/2010/main" val="1939440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FA7292-2759-4767-B2E7-66BDDA65031B}" type="datetime1">
              <a:rPr lang="en-US" smtClean="0"/>
              <a:t>7/21/2022</a:t>
            </a:fld>
            <a:endParaRPr lang="en-US"/>
          </a:p>
        </p:txBody>
      </p:sp>
      <p:sp>
        <p:nvSpPr>
          <p:cNvPr id="6" name="Footer Placeholder 5"/>
          <p:cNvSpPr>
            <a:spLocks noGrp="1"/>
          </p:cNvSpPr>
          <p:nvPr>
            <p:ph type="ftr" sz="quarter" idx="11"/>
          </p:nvPr>
        </p:nvSpPr>
        <p:spPr/>
        <p:txBody>
          <a:bodyPr/>
          <a:lstStyle/>
          <a:p>
            <a:r>
              <a:rPr lang="en-US"/>
              <a:t>©Dr. Leon Jololian</a:t>
            </a:r>
          </a:p>
        </p:txBody>
      </p:sp>
      <p:sp>
        <p:nvSpPr>
          <p:cNvPr id="7" name="Slide Number Placeholder 6"/>
          <p:cNvSpPr>
            <a:spLocks noGrp="1"/>
          </p:cNvSpPr>
          <p:nvPr>
            <p:ph type="sldNum" sz="quarter" idx="12"/>
          </p:nvPr>
        </p:nvSpPr>
        <p:spPr/>
        <p:txBody>
          <a:bodyPr/>
          <a:lstStyle/>
          <a:p>
            <a:fld id="{D7425FC0-7F85-492C-9161-690BCE9DE135}" type="slidenum">
              <a:rPr lang="en-US" smtClean="0"/>
              <a:t>‹#›</a:t>
            </a:fld>
            <a:endParaRPr lang="en-US"/>
          </a:p>
        </p:txBody>
      </p:sp>
    </p:spTree>
    <p:extLst>
      <p:ext uri="{BB962C8B-B14F-4D97-AF65-F5344CB8AC3E}">
        <p14:creationId xmlns:p14="http://schemas.microsoft.com/office/powerpoint/2010/main" val="1530226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C0622E-8E8F-4964-8929-E7DA63E29640}" type="datetime1">
              <a:rPr lang="en-US" smtClean="0"/>
              <a:t>7/21/2022</a:t>
            </a:fld>
            <a:endParaRPr lang="en-US"/>
          </a:p>
        </p:txBody>
      </p:sp>
      <p:sp>
        <p:nvSpPr>
          <p:cNvPr id="8" name="Footer Placeholder 7"/>
          <p:cNvSpPr>
            <a:spLocks noGrp="1"/>
          </p:cNvSpPr>
          <p:nvPr>
            <p:ph type="ftr" sz="quarter" idx="11"/>
          </p:nvPr>
        </p:nvSpPr>
        <p:spPr/>
        <p:txBody>
          <a:bodyPr/>
          <a:lstStyle/>
          <a:p>
            <a:r>
              <a:rPr lang="en-US"/>
              <a:t>©Dr. Leon Jololian</a:t>
            </a:r>
          </a:p>
        </p:txBody>
      </p:sp>
      <p:sp>
        <p:nvSpPr>
          <p:cNvPr id="9" name="Slide Number Placeholder 8"/>
          <p:cNvSpPr>
            <a:spLocks noGrp="1"/>
          </p:cNvSpPr>
          <p:nvPr>
            <p:ph type="sldNum" sz="quarter" idx="12"/>
          </p:nvPr>
        </p:nvSpPr>
        <p:spPr/>
        <p:txBody>
          <a:bodyPr/>
          <a:lstStyle/>
          <a:p>
            <a:fld id="{D7425FC0-7F85-492C-9161-690BCE9DE135}" type="slidenum">
              <a:rPr lang="en-US" smtClean="0"/>
              <a:t>‹#›</a:t>
            </a:fld>
            <a:endParaRPr lang="en-US"/>
          </a:p>
        </p:txBody>
      </p:sp>
    </p:spTree>
    <p:extLst>
      <p:ext uri="{BB962C8B-B14F-4D97-AF65-F5344CB8AC3E}">
        <p14:creationId xmlns:p14="http://schemas.microsoft.com/office/powerpoint/2010/main" val="3277820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8EB850-D12C-4E9E-BE62-D0C83277986A}" type="datetime1">
              <a:rPr lang="en-US" smtClean="0"/>
              <a:t>7/21/2022</a:t>
            </a:fld>
            <a:endParaRPr lang="en-US"/>
          </a:p>
        </p:txBody>
      </p:sp>
      <p:sp>
        <p:nvSpPr>
          <p:cNvPr id="4" name="Footer Placeholder 3"/>
          <p:cNvSpPr>
            <a:spLocks noGrp="1"/>
          </p:cNvSpPr>
          <p:nvPr>
            <p:ph type="ftr" sz="quarter" idx="11"/>
          </p:nvPr>
        </p:nvSpPr>
        <p:spPr/>
        <p:txBody>
          <a:bodyPr/>
          <a:lstStyle/>
          <a:p>
            <a:r>
              <a:rPr lang="en-US"/>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a:t>
            </a:fld>
            <a:endParaRPr lang="en-US"/>
          </a:p>
        </p:txBody>
      </p:sp>
    </p:spTree>
    <p:extLst>
      <p:ext uri="{BB962C8B-B14F-4D97-AF65-F5344CB8AC3E}">
        <p14:creationId xmlns:p14="http://schemas.microsoft.com/office/powerpoint/2010/main" val="19830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1906C3-5A0C-4668-87A7-1FCC32AD63C2}" type="datetime1">
              <a:rPr lang="en-US" smtClean="0"/>
              <a:t>7/21/2022</a:t>
            </a:fld>
            <a:endParaRPr lang="en-US"/>
          </a:p>
        </p:txBody>
      </p:sp>
      <p:sp>
        <p:nvSpPr>
          <p:cNvPr id="3" name="Footer Placeholder 2"/>
          <p:cNvSpPr>
            <a:spLocks noGrp="1"/>
          </p:cNvSpPr>
          <p:nvPr>
            <p:ph type="ftr" sz="quarter" idx="11"/>
          </p:nvPr>
        </p:nvSpPr>
        <p:spPr/>
        <p:txBody>
          <a:bodyPr/>
          <a:lstStyle/>
          <a:p>
            <a:r>
              <a:rPr lang="en-US"/>
              <a:t>©Dr. Leon Jololian</a:t>
            </a:r>
          </a:p>
        </p:txBody>
      </p:sp>
      <p:sp>
        <p:nvSpPr>
          <p:cNvPr id="4" name="Slide Number Placeholder 3"/>
          <p:cNvSpPr>
            <a:spLocks noGrp="1"/>
          </p:cNvSpPr>
          <p:nvPr>
            <p:ph type="sldNum" sz="quarter" idx="12"/>
          </p:nvPr>
        </p:nvSpPr>
        <p:spPr/>
        <p:txBody>
          <a:bodyPr/>
          <a:lstStyle/>
          <a:p>
            <a:fld id="{D7425FC0-7F85-492C-9161-690BCE9DE135}" type="slidenum">
              <a:rPr lang="en-US" smtClean="0"/>
              <a:t>‹#›</a:t>
            </a:fld>
            <a:endParaRPr lang="en-US"/>
          </a:p>
        </p:txBody>
      </p:sp>
    </p:spTree>
    <p:extLst>
      <p:ext uri="{BB962C8B-B14F-4D97-AF65-F5344CB8AC3E}">
        <p14:creationId xmlns:p14="http://schemas.microsoft.com/office/powerpoint/2010/main" val="2643381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6AD2BAE-6150-4EA1-B5DB-81694C8611C3}" type="datetime1">
              <a:rPr lang="en-US" smtClean="0"/>
              <a:t>7/21/2022</a:t>
            </a:fld>
            <a:endParaRPr lang="en-US"/>
          </a:p>
        </p:txBody>
      </p:sp>
      <p:sp>
        <p:nvSpPr>
          <p:cNvPr id="6" name="Footer Placeholder 5"/>
          <p:cNvSpPr>
            <a:spLocks noGrp="1"/>
          </p:cNvSpPr>
          <p:nvPr>
            <p:ph type="ftr" sz="quarter" idx="11"/>
          </p:nvPr>
        </p:nvSpPr>
        <p:spPr/>
        <p:txBody>
          <a:bodyPr/>
          <a:lstStyle/>
          <a:p>
            <a:r>
              <a:rPr lang="en-US"/>
              <a:t>©Dr. Leon Jololian</a:t>
            </a:r>
          </a:p>
        </p:txBody>
      </p:sp>
      <p:sp>
        <p:nvSpPr>
          <p:cNvPr id="7" name="Slide Number Placeholder 6"/>
          <p:cNvSpPr>
            <a:spLocks noGrp="1"/>
          </p:cNvSpPr>
          <p:nvPr>
            <p:ph type="sldNum" sz="quarter" idx="12"/>
          </p:nvPr>
        </p:nvSpPr>
        <p:spPr/>
        <p:txBody>
          <a:bodyPr/>
          <a:lstStyle/>
          <a:p>
            <a:fld id="{D7425FC0-7F85-492C-9161-690BCE9DE135}" type="slidenum">
              <a:rPr lang="en-US" smtClean="0"/>
              <a:t>‹#›</a:t>
            </a:fld>
            <a:endParaRPr lang="en-US"/>
          </a:p>
        </p:txBody>
      </p:sp>
    </p:spTree>
    <p:extLst>
      <p:ext uri="{BB962C8B-B14F-4D97-AF65-F5344CB8AC3E}">
        <p14:creationId xmlns:p14="http://schemas.microsoft.com/office/powerpoint/2010/main" val="943658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845035-98B3-4602-B0C5-554788042597}" type="datetime1">
              <a:rPr lang="en-US" smtClean="0"/>
              <a:t>7/21/2022</a:t>
            </a:fld>
            <a:endParaRPr lang="en-US"/>
          </a:p>
        </p:txBody>
      </p:sp>
      <p:sp>
        <p:nvSpPr>
          <p:cNvPr id="6" name="Footer Placeholder 5"/>
          <p:cNvSpPr>
            <a:spLocks noGrp="1"/>
          </p:cNvSpPr>
          <p:nvPr>
            <p:ph type="ftr" sz="quarter" idx="11"/>
          </p:nvPr>
        </p:nvSpPr>
        <p:spPr/>
        <p:txBody>
          <a:bodyPr/>
          <a:lstStyle/>
          <a:p>
            <a:r>
              <a:rPr lang="en-US"/>
              <a:t>©Dr. Leon Jololian</a:t>
            </a:r>
          </a:p>
        </p:txBody>
      </p:sp>
      <p:sp>
        <p:nvSpPr>
          <p:cNvPr id="7" name="Slide Number Placeholder 6"/>
          <p:cNvSpPr>
            <a:spLocks noGrp="1"/>
          </p:cNvSpPr>
          <p:nvPr>
            <p:ph type="sldNum" sz="quarter" idx="12"/>
          </p:nvPr>
        </p:nvSpPr>
        <p:spPr/>
        <p:txBody>
          <a:bodyPr/>
          <a:lstStyle/>
          <a:p>
            <a:fld id="{D7425FC0-7F85-492C-9161-690BCE9DE135}" type="slidenum">
              <a:rPr lang="en-US" smtClean="0"/>
              <a:t>‹#›</a:t>
            </a:fld>
            <a:endParaRPr lang="en-US"/>
          </a:p>
        </p:txBody>
      </p:sp>
    </p:spTree>
    <p:extLst>
      <p:ext uri="{BB962C8B-B14F-4D97-AF65-F5344CB8AC3E}">
        <p14:creationId xmlns:p14="http://schemas.microsoft.com/office/powerpoint/2010/main" val="2586940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46B0D7-7BBB-46AF-B80F-3053BC0F8E0C}" type="datetime1">
              <a:rPr lang="en-US" smtClean="0"/>
              <a:t>7/21/2022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Leon Jololian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425FC0-7F85-492C-9161-690BCE9DE135}" type="slidenum">
              <a:rPr lang="en-US" smtClean="0"/>
              <a:t>‹#›</a:t>
            </a:fld>
            <a:endParaRPr lang="en-US"/>
          </a:p>
        </p:txBody>
      </p:sp>
    </p:spTree>
    <p:extLst>
      <p:ext uri="{BB962C8B-B14F-4D97-AF65-F5344CB8AC3E}">
        <p14:creationId xmlns:p14="http://schemas.microsoft.com/office/powerpoint/2010/main" val="3492048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Hive</a:t>
            </a:r>
            <a:br>
              <a:rPr lang="en-US" dirty="0"/>
            </a:br>
            <a:r>
              <a:rPr lang="en-US" dirty="0"/>
              <a:t>Part II</a:t>
            </a:r>
          </a:p>
        </p:txBody>
      </p:sp>
      <p:sp>
        <p:nvSpPr>
          <p:cNvPr id="3" name="Subtitle 2"/>
          <p:cNvSpPr>
            <a:spLocks noGrp="1"/>
          </p:cNvSpPr>
          <p:nvPr>
            <p:ph type="subTitle" idx="1"/>
          </p:nvPr>
        </p:nvSpPr>
        <p:spPr/>
        <p:txBody>
          <a:bodyPr/>
          <a:lstStyle/>
          <a:p>
            <a:r>
              <a:rPr lang="en-US" dirty="0"/>
              <a:t>Dr. Leon Jololian</a:t>
            </a:r>
          </a:p>
        </p:txBody>
      </p:sp>
    </p:spTree>
    <p:extLst>
      <p:ext uri="{BB962C8B-B14F-4D97-AF65-F5344CB8AC3E}">
        <p14:creationId xmlns:p14="http://schemas.microsoft.com/office/powerpoint/2010/main" val="2227386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Hive does not support constraints!</a:t>
            </a:r>
          </a:p>
        </p:txBody>
      </p:sp>
      <p:sp>
        <p:nvSpPr>
          <p:cNvPr id="7" name="Content Placeholder 6"/>
          <p:cNvSpPr>
            <a:spLocks noGrp="1"/>
          </p:cNvSpPr>
          <p:nvPr>
            <p:ph sz="half" idx="1"/>
          </p:nvPr>
        </p:nvSpPr>
        <p:spPr>
          <a:xfrm>
            <a:off x="838200" y="1825625"/>
            <a:ext cx="4596442" cy="4351338"/>
          </a:xfrm>
          <a:ln>
            <a:solidFill>
              <a:schemeClr val="accent1"/>
            </a:solidFill>
          </a:ln>
        </p:spPr>
        <p:txBody>
          <a:bodyPr>
            <a:normAutofit/>
          </a:bodyPr>
          <a:lstStyle/>
          <a:p>
            <a:r>
              <a:rPr lang="en-US" sz="2600" dirty="0"/>
              <a:t>Hive:</a:t>
            </a:r>
          </a:p>
          <a:p>
            <a:pPr marL="0" indent="0">
              <a:buNone/>
            </a:pPr>
            <a:r>
              <a:rPr lang="en-US" sz="2600" dirty="0">
                <a:solidFill>
                  <a:srgbClr val="C00000"/>
                </a:solidFill>
              </a:rPr>
              <a:t>create table student(</a:t>
            </a:r>
          </a:p>
          <a:p>
            <a:pPr marL="0" indent="0">
              <a:buNone/>
            </a:pPr>
            <a:r>
              <a:rPr lang="en-US" sz="2600" dirty="0">
                <a:solidFill>
                  <a:srgbClr val="C00000"/>
                </a:solidFill>
              </a:rPr>
              <a:t>   id int,</a:t>
            </a:r>
          </a:p>
          <a:p>
            <a:pPr marL="0" indent="0">
              <a:buNone/>
            </a:pPr>
            <a:r>
              <a:rPr lang="en-US" sz="2600" dirty="0">
                <a:solidFill>
                  <a:srgbClr val="C00000"/>
                </a:solidFill>
              </a:rPr>
              <a:t>   name varchar(50),</a:t>
            </a:r>
          </a:p>
          <a:p>
            <a:pPr marL="0" indent="0">
              <a:buNone/>
            </a:pPr>
            <a:r>
              <a:rPr lang="en-US" sz="2600" dirty="0">
                <a:solidFill>
                  <a:srgbClr val="C00000"/>
                </a:solidFill>
              </a:rPr>
              <a:t>   gender char(1),</a:t>
            </a:r>
          </a:p>
          <a:p>
            <a:pPr marL="0" indent="0">
              <a:buNone/>
            </a:pPr>
            <a:r>
              <a:rPr lang="en-US" sz="2600" dirty="0">
                <a:solidFill>
                  <a:srgbClr val="C00000"/>
                </a:solidFill>
              </a:rPr>
              <a:t>   email varchar(20)</a:t>
            </a:r>
          </a:p>
          <a:p>
            <a:pPr marL="0" indent="0">
              <a:buNone/>
            </a:pPr>
            <a:r>
              <a:rPr lang="en-US" sz="2600" dirty="0">
                <a:solidFill>
                  <a:srgbClr val="C00000"/>
                </a:solidFill>
              </a:rPr>
              <a:t>);</a:t>
            </a:r>
          </a:p>
        </p:txBody>
      </p:sp>
      <p:sp>
        <p:nvSpPr>
          <p:cNvPr id="8" name="Content Placeholder 7"/>
          <p:cNvSpPr>
            <a:spLocks noGrp="1"/>
          </p:cNvSpPr>
          <p:nvPr>
            <p:ph sz="half" idx="2"/>
          </p:nvPr>
        </p:nvSpPr>
        <p:spPr>
          <a:xfrm>
            <a:off x="6159260" y="1825625"/>
            <a:ext cx="5194540" cy="4351338"/>
          </a:xfrm>
          <a:ln>
            <a:solidFill>
              <a:schemeClr val="accent1"/>
            </a:solidFill>
          </a:ln>
        </p:spPr>
        <p:txBody>
          <a:bodyPr/>
          <a:lstStyle/>
          <a:p>
            <a:r>
              <a:rPr lang="en-US" sz="2600" dirty="0"/>
              <a:t>Traditional SQL</a:t>
            </a:r>
          </a:p>
          <a:p>
            <a:pPr marL="0" indent="0">
              <a:buNone/>
            </a:pPr>
            <a:r>
              <a:rPr lang="en-US" sz="2600" dirty="0">
                <a:solidFill>
                  <a:srgbClr val="C00000"/>
                </a:solidFill>
              </a:rPr>
              <a:t>create table student(</a:t>
            </a:r>
          </a:p>
          <a:p>
            <a:pPr marL="0" indent="0">
              <a:buNone/>
            </a:pPr>
            <a:r>
              <a:rPr lang="en-US" sz="2600" dirty="0">
                <a:solidFill>
                  <a:srgbClr val="C00000"/>
                </a:solidFill>
              </a:rPr>
              <a:t>   id int </a:t>
            </a:r>
            <a:r>
              <a:rPr lang="en-US" sz="2600" dirty="0">
                <a:solidFill>
                  <a:srgbClr val="00B0F0"/>
                </a:solidFill>
              </a:rPr>
              <a:t>not null auto_increment</a:t>
            </a:r>
            <a:r>
              <a:rPr lang="en-US" sz="2600" dirty="0">
                <a:solidFill>
                  <a:srgbClr val="C00000"/>
                </a:solidFill>
              </a:rPr>
              <a:t>,</a:t>
            </a:r>
          </a:p>
          <a:p>
            <a:pPr marL="0" indent="0">
              <a:buNone/>
            </a:pPr>
            <a:r>
              <a:rPr lang="en-US" sz="2600" dirty="0">
                <a:solidFill>
                  <a:srgbClr val="C00000"/>
                </a:solidFill>
              </a:rPr>
              <a:t>   name varchar(50) </a:t>
            </a:r>
            <a:r>
              <a:rPr lang="en-US" sz="2600" dirty="0">
                <a:solidFill>
                  <a:srgbClr val="00B0F0"/>
                </a:solidFill>
              </a:rPr>
              <a:t>not null</a:t>
            </a:r>
            <a:r>
              <a:rPr lang="en-US" sz="2600" dirty="0">
                <a:solidFill>
                  <a:srgbClr val="C00000"/>
                </a:solidFill>
              </a:rPr>
              <a:t>,</a:t>
            </a:r>
          </a:p>
          <a:p>
            <a:pPr marL="0" indent="0">
              <a:buNone/>
            </a:pPr>
            <a:r>
              <a:rPr lang="en-US" sz="2600" dirty="0">
                <a:solidFill>
                  <a:srgbClr val="C00000"/>
                </a:solidFill>
              </a:rPr>
              <a:t>   gender char(1),</a:t>
            </a:r>
          </a:p>
          <a:p>
            <a:pPr marL="0" indent="0">
              <a:buNone/>
            </a:pPr>
            <a:r>
              <a:rPr lang="en-US" sz="2600" dirty="0">
                <a:solidFill>
                  <a:srgbClr val="C00000"/>
                </a:solidFill>
              </a:rPr>
              <a:t>   email varchar(20) </a:t>
            </a:r>
            <a:r>
              <a:rPr lang="en-US" sz="2600" dirty="0">
                <a:solidFill>
                  <a:srgbClr val="00B0F0"/>
                </a:solidFill>
              </a:rPr>
              <a:t>not null</a:t>
            </a:r>
            <a:r>
              <a:rPr lang="en-US" sz="2600" dirty="0">
                <a:solidFill>
                  <a:srgbClr val="C00000"/>
                </a:solidFill>
              </a:rPr>
              <a:t>,</a:t>
            </a:r>
          </a:p>
          <a:p>
            <a:pPr marL="0" indent="0">
              <a:buNone/>
            </a:pPr>
            <a:r>
              <a:rPr lang="en-US" sz="2600" dirty="0">
                <a:solidFill>
                  <a:srgbClr val="00B0F0"/>
                </a:solidFill>
              </a:rPr>
              <a:t>   primary key(id)</a:t>
            </a:r>
          </a:p>
          <a:p>
            <a:pPr marL="0" indent="0">
              <a:buNone/>
            </a:pPr>
            <a:r>
              <a:rPr lang="en-US" sz="2600" dirty="0">
                <a:solidFill>
                  <a:srgbClr val="C00000"/>
                </a:solidFill>
              </a:rPr>
              <a:t>);</a:t>
            </a:r>
          </a:p>
          <a:p>
            <a:pPr marL="0" indent="0">
              <a:buNone/>
            </a:pPr>
            <a:endParaRPr lang="en-US" dirty="0"/>
          </a:p>
        </p:txBody>
      </p:sp>
      <p:sp>
        <p:nvSpPr>
          <p:cNvPr id="4" name="Footer Placeholder 3"/>
          <p:cNvSpPr>
            <a:spLocks noGrp="1"/>
          </p:cNvSpPr>
          <p:nvPr>
            <p:ph type="ftr" sz="quarter" idx="11"/>
          </p:nvPr>
        </p:nvSpPr>
        <p:spPr/>
        <p:txBody>
          <a:bodyPr/>
          <a:lstStyle/>
          <a:p>
            <a:r>
              <a:rPr lang="en-US"/>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10</a:t>
            </a:fld>
            <a:endParaRPr lang="en-US"/>
          </a:p>
        </p:txBody>
      </p:sp>
    </p:spTree>
    <p:extLst>
      <p:ext uri="{BB962C8B-B14F-4D97-AF65-F5344CB8AC3E}">
        <p14:creationId xmlns:p14="http://schemas.microsoft.com/office/powerpoint/2010/main" val="2684429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Constraints on Tables</a:t>
            </a:r>
          </a:p>
        </p:txBody>
      </p:sp>
      <p:sp>
        <p:nvSpPr>
          <p:cNvPr id="3" name="Content Placeholder 2"/>
          <p:cNvSpPr>
            <a:spLocks noGrp="1"/>
          </p:cNvSpPr>
          <p:nvPr>
            <p:ph idx="1"/>
          </p:nvPr>
        </p:nvSpPr>
        <p:spPr/>
        <p:txBody>
          <a:bodyPr>
            <a:normAutofit/>
          </a:bodyPr>
          <a:lstStyle/>
          <a:p>
            <a:r>
              <a:rPr lang="en-US" sz="2400" dirty="0"/>
              <a:t>Constraints are the rules enforced on the data of a table.</a:t>
            </a:r>
          </a:p>
          <a:p>
            <a:r>
              <a:rPr lang="en-US" sz="2400" dirty="0"/>
              <a:t>Constraints are used to ensure the integrity of the data.</a:t>
            </a:r>
          </a:p>
          <a:p>
            <a:r>
              <a:rPr lang="en-US" sz="2400" dirty="0"/>
              <a:t>Examples of constraints:</a:t>
            </a:r>
          </a:p>
          <a:p>
            <a:pPr marL="0" indent="0">
              <a:buNone/>
            </a:pPr>
            <a:r>
              <a:rPr lang="en-US" sz="2400" b="1" dirty="0"/>
              <a:t>NOT NULL </a:t>
            </a:r>
            <a:r>
              <a:rPr lang="en-US" sz="2400" dirty="0"/>
              <a:t>– a column cannot have a null value</a:t>
            </a:r>
          </a:p>
          <a:p>
            <a:pPr marL="0" indent="0">
              <a:buNone/>
            </a:pPr>
            <a:r>
              <a:rPr lang="en-US" sz="2400" b="1" dirty="0"/>
              <a:t>DEFAULT</a:t>
            </a:r>
            <a:r>
              <a:rPr lang="en-US" sz="2400" dirty="0"/>
              <a:t> – provides a default value for a column</a:t>
            </a:r>
          </a:p>
          <a:p>
            <a:pPr marL="0" indent="0">
              <a:buNone/>
            </a:pPr>
            <a:r>
              <a:rPr lang="en-US" sz="2400" b="1" dirty="0"/>
              <a:t>UNIQUE</a:t>
            </a:r>
            <a:r>
              <a:rPr lang="en-US" sz="2400" dirty="0"/>
              <a:t> – ensures that all values in a column are different</a:t>
            </a:r>
          </a:p>
          <a:p>
            <a:pPr marL="0" indent="0">
              <a:buNone/>
            </a:pPr>
            <a:r>
              <a:rPr lang="en-US" sz="2400" b="1" dirty="0"/>
              <a:t>PRIMARY KEY </a:t>
            </a:r>
            <a:r>
              <a:rPr lang="en-US" sz="2400" dirty="0"/>
              <a:t>– uniquely identifies a row</a:t>
            </a:r>
          </a:p>
          <a:p>
            <a:pPr marL="0" indent="0">
              <a:buNone/>
            </a:pPr>
            <a:r>
              <a:rPr lang="en-US" sz="2400" b="1" dirty="0"/>
              <a:t>FOREIGN KEY </a:t>
            </a:r>
            <a:r>
              <a:rPr lang="en-US" sz="2400" dirty="0"/>
              <a:t>– ensures the referential integrity of the data in one table to match values in another table</a:t>
            </a:r>
          </a:p>
        </p:txBody>
      </p:sp>
      <p:sp>
        <p:nvSpPr>
          <p:cNvPr id="4" name="Footer Placeholder 3"/>
          <p:cNvSpPr>
            <a:spLocks noGrp="1"/>
          </p:cNvSpPr>
          <p:nvPr>
            <p:ph type="ftr" sz="quarter" idx="11"/>
          </p:nvPr>
        </p:nvSpPr>
        <p:spPr/>
        <p:txBody>
          <a:bodyPr/>
          <a:lstStyle/>
          <a:p>
            <a:r>
              <a:rPr lang="en-US"/>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11</a:t>
            </a:fld>
            <a:endParaRPr lang="en-US"/>
          </a:p>
        </p:txBody>
      </p:sp>
    </p:spTree>
    <p:extLst>
      <p:ext uri="{BB962C8B-B14F-4D97-AF65-F5344CB8AC3E}">
        <p14:creationId xmlns:p14="http://schemas.microsoft.com/office/powerpoint/2010/main" val="468897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E433E-1538-4CE4-B412-E2537DAFB816}"/>
              </a:ext>
            </a:extLst>
          </p:cNvPr>
          <p:cNvSpPr>
            <a:spLocks noGrp="1"/>
          </p:cNvSpPr>
          <p:nvPr>
            <p:ph type="title"/>
          </p:nvPr>
        </p:nvSpPr>
        <p:spPr/>
        <p:txBody>
          <a:bodyPr/>
          <a:lstStyle/>
          <a:p>
            <a:r>
              <a:rPr lang="en-US" dirty="0"/>
              <a:t>Creating Tables with Same Schema</a:t>
            </a:r>
          </a:p>
        </p:txBody>
      </p:sp>
      <p:sp>
        <p:nvSpPr>
          <p:cNvPr id="8" name="Content Placeholder 7"/>
          <p:cNvSpPr>
            <a:spLocks noGrp="1"/>
          </p:cNvSpPr>
          <p:nvPr>
            <p:ph idx="1"/>
          </p:nvPr>
        </p:nvSpPr>
        <p:spPr/>
        <p:txBody>
          <a:bodyPr>
            <a:normAutofit lnSpcReduction="10000"/>
          </a:bodyPr>
          <a:lstStyle/>
          <a:p>
            <a:pPr>
              <a:spcBef>
                <a:spcPts val="1800"/>
              </a:spcBef>
            </a:pPr>
            <a:r>
              <a:rPr lang="en-US" sz="2400" dirty="0"/>
              <a:t>To create an external Hive table:</a:t>
            </a:r>
          </a:p>
          <a:p>
            <a:pPr marL="0" indent="0">
              <a:buNone/>
            </a:pPr>
            <a:r>
              <a:rPr lang="en-US" sz="2400" dirty="0">
                <a:solidFill>
                  <a:srgbClr val="C00000"/>
                </a:solidFill>
              </a:rPr>
              <a:t>create external table book (</a:t>
            </a:r>
          </a:p>
          <a:p>
            <a:pPr marL="0" indent="0">
              <a:spcBef>
                <a:spcPts val="600"/>
              </a:spcBef>
              <a:buNone/>
            </a:pPr>
            <a:r>
              <a:rPr lang="en-US" sz="2400" dirty="0">
                <a:solidFill>
                  <a:srgbClr val="C00000"/>
                </a:solidFill>
              </a:rPr>
              <a:t>   title varchar(30),</a:t>
            </a:r>
          </a:p>
          <a:p>
            <a:pPr marL="0" indent="0">
              <a:spcBef>
                <a:spcPts val="600"/>
              </a:spcBef>
              <a:buNone/>
            </a:pPr>
            <a:r>
              <a:rPr lang="en-US" sz="2400" dirty="0">
                <a:solidFill>
                  <a:srgbClr val="C00000"/>
                </a:solidFill>
              </a:rPr>
              <a:t>   pages int,</a:t>
            </a:r>
          </a:p>
          <a:p>
            <a:pPr marL="0" indent="0">
              <a:spcBef>
                <a:spcPts val="600"/>
              </a:spcBef>
              <a:buNone/>
            </a:pPr>
            <a:r>
              <a:rPr lang="en-US" sz="2400" dirty="0">
                <a:solidFill>
                  <a:srgbClr val="C00000"/>
                </a:solidFill>
              </a:rPr>
              <a:t>   author varchar(25)</a:t>
            </a:r>
          </a:p>
          <a:p>
            <a:pPr marL="0" indent="0">
              <a:spcBef>
                <a:spcPts val="600"/>
              </a:spcBef>
              <a:buNone/>
            </a:pPr>
            <a:r>
              <a:rPr lang="en-US" sz="2400" dirty="0">
                <a:solidFill>
                  <a:srgbClr val="C00000"/>
                </a:solidFill>
              </a:rPr>
              <a:t>) location '/user/jim/data';</a:t>
            </a:r>
          </a:p>
          <a:p>
            <a:pPr>
              <a:spcBef>
                <a:spcPts val="1800"/>
              </a:spcBef>
            </a:pPr>
            <a:r>
              <a:rPr lang="en-US" sz="2400" dirty="0"/>
              <a:t>The data file must be in the Hive HDFS. </a:t>
            </a:r>
          </a:p>
          <a:p>
            <a:pPr>
              <a:spcBef>
                <a:spcPts val="2400"/>
              </a:spcBef>
            </a:pPr>
            <a:r>
              <a:rPr lang="en-US" sz="2400" dirty="0"/>
              <a:t>We can also create a table with the </a:t>
            </a:r>
            <a:r>
              <a:rPr lang="en-US" sz="2400" u="sng" dirty="0"/>
              <a:t>same schema</a:t>
            </a:r>
            <a:r>
              <a:rPr lang="en-US" sz="2400" dirty="0"/>
              <a:t> as another existing table:</a:t>
            </a:r>
          </a:p>
          <a:p>
            <a:pPr marL="0" indent="0">
              <a:buNone/>
            </a:pPr>
            <a:r>
              <a:rPr lang="en-US" sz="2400" dirty="0">
                <a:solidFill>
                  <a:srgbClr val="C00000"/>
                </a:solidFill>
              </a:rPr>
              <a:t>create table graduateStudent</a:t>
            </a:r>
          </a:p>
          <a:p>
            <a:pPr marL="0" indent="0">
              <a:spcBef>
                <a:spcPts val="400"/>
              </a:spcBef>
              <a:buNone/>
            </a:pPr>
            <a:r>
              <a:rPr lang="en-US" sz="2400" dirty="0">
                <a:solidFill>
                  <a:srgbClr val="C00000"/>
                </a:solidFill>
              </a:rPr>
              <a:t>like student;</a:t>
            </a:r>
          </a:p>
          <a:p>
            <a:pPr>
              <a:spcBef>
                <a:spcPts val="1800"/>
              </a:spcBef>
            </a:pPr>
            <a:endParaRPr lang="en-US" sz="2400" dirty="0"/>
          </a:p>
        </p:txBody>
      </p:sp>
      <p:sp>
        <p:nvSpPr>
          <p:cNvPr id="5" name="Footer Placeholder 4"/>
          <p:cNvSpPr>
            <a:spLocks noGrp="1"/>
          </p:cNvSpPr>
          <p:nvPr>
            <p:ph type="ftr" sz="quarter" idx="11"/>
          </p:nvPr>
        </p:nvSpPr>
        <p:spPr/>
        <p:txBody>
          <a:bodyPr/>
          <a:lstStyle/>
          <a:p>
            <a:r>
              <a:rPr lang="en-US"/>
              <a:t>©Dr. Leon Jololian</a:t>
            </a:r>
          </a:p>
        </p:txBody>
      </p:sp>
      <p:sp>
        <p:nvSpPr>
          <p:cNvPr id="6" name="Slide Number Placeholder 5"/>
          <p:cNvSpPr>
            <a:spLocks noGrp="1"/>
          </p:cNvSpPr>
          <p:nvPr>
            <p:ph type="sldNum" sz="quarter" idx="12"/>
          </p:nvPr>
        </p:nvSpPr>
        <p:spPr/>
        <p:txBody>
          <a:bodyPr/>
          <a:lstStyle/>
          <a:p>
            <a:fld id="{D7425FC0-7F85-492C-9161-690BCE9DE135}" type="slidenum">
              <a:rPr lang="en-US" smtClean="0"/>
              <a:t>12</a:t>
            </a:fld>
            <a:endParaRPr lang="en-US"/>
          </a:p>
        </p:txBody>
      </p:sp>
    </p:spTree>
    <p:extLst>
      <p:ext uri="{BB962C8B-B14F-4D97-AF65-F5344CB8AC3E}">
        <p14:creationId xmlns:p14="http://schemas.microsoft.com/office/powerpoint/2010/main" val="3014480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Temporary Tables</a:t>
            </a:r>
          </a:p>
        </p:txBody>
      </p:sp>
      <p:sp>
        <p:nvSpPr>
          <p:cNvPr id="3" name="Content Placeholder 2"/>
          <p:cNvSpPr>
            <a:spLocks noGrp="1"/>
          </p:cNvSpPr>
          <p:nvPr>
            <p:ph idx="1"/>
          </p:nvPr>
        </p:nvSpPr>
        <p:spPr>
          <a:xfrm>
            <a:off x="838200" y="1618591"/>
            <a:ext cx="10515600" cy="4351338"/>
          </a:xfrm>
        </p:spPr>
        <p:txBody>
          <a:bodyPr>
            <a:normAutofit/>
          </a:bodyPr>
          <a:lstStyle/>
          <a:p>
            <a:r>
              <a:rPr lang="en-US" sz="2400" dirty="0"/>
              <a:t>Temporary tables get deleted at the end of the Hive session.</a:t>
            </a:r>
          </a:p>
          <a:p>
            <a:r>
              <a:rPr lang="en-US" sz="2400" dirty="0"/>
              <a:t>Temporary tables exist in all RDBMS. </a:t>
            </a:r>
          </a:p>
          <a:p>
            <a:r>
              <a:rPr lang="en-US" sz="2400" dirty="0"/>
              <a:t>To create a temporary table:</a:t>
            </a:r>
          </a:p>
          <a:p>
            <a:pPr marL="0" indent="0">
              <a:buNone/>
            </a:pPr>
            <a:r>
              <a:rPr lang="en-US" sz="2400" dirty="0">
                <a:solidFill>
                  <a:srgbClr val="C00000"/>
                </a:solidFill>
              </a:rPr>
              <a:t>	create temporary table employee_tmp ( … );</a:t>
            </a:r>
            <a:endParaRPr lang="en-US" sz="2400" dirty="0"/>
          </a:p>
          <a:p>
            <a:r>
              <a:rPr lang="en-US" sz="2400" dirty="0"/>
              <a:t>They do not support partitioning or indexing.</a:t>
            </a:r>
          </a:p>
          <a:p>
            <a:r>
              <a:rPr lang="en-US" sz="2400" dirty="0"/>
              <a:t>Hive allows a temporary table to have the same name as a permanent table (not true of RDBMS). </a:t>
            </a:r>
          </a:p>
          <a:p>
            <a:r>
              <a:rPr lang="en-US" sz="2400" dirty="0"/>
              <a:t>A user cannot access the permanent table without first dropping the temporary table. This could sometimes be confusing.</a:t>
            </a:r>
          </a:p>
        </p:txBody>
      </p:sp>
      <p:sp>
        <p:nvSpPr>
          <p:cNvPr id="4" name="Footer Placeholder 3"/>
          <p:cNvSpPr>
            <a:spLocks noGrp="1"/>
          </p:cNvSpPr>
          <p:nvPr>
            <p:ph type="ftr" sz="quarter" idx="11"/>
          </p:nvPr>
        </p:nvSpPr>
        <p:spPr/>
        <p:txBody>
          <a:bodyPr/>
          <a:lstStyle/>
          <a:p>
            <a:r>
              <a:rPr lang="en-US"/>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13</a:t>
            </a:fld>
            <a:endParaRPr lang="en-US"/>
          </a:p>
        </p:txBody>
      </p:sp>
    </p:spTree>
    <p:extLst>
      <p:ext uri="{BB962C8B-B14F-4D97-AF65-F5344CB8AC3E}">
        <p14:creationId xmlns:p14="http://schemas.microsoft.com/office/powerpoint/2010/main" val="1940858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8420"/>
          </a:xfrm>
        </p:spPr>
        <p:txBody>
          <a:bodyPr>
            <a:normAutofit fontScale="90000"/>
          </a:bodyPr>
          <a:lstStyle/>
          <a:p>
            <a:r>
              <a:rPr lang="en-US" dirty="0"/>
              <a:t>Populating Managed Tables with Data</a:t>
            </a:r>
          </a:p>
        </p:txBody>
      </p:sp>
      <p:sp>
        <p:nvSpPr>
          <p:cNvPr id="3" name="Content Placeholder 2"/>
          <p:cNvSpPr>
            <a:spLocks noGrp="1"/>
          </p:cNvSpPr>
          <p:nvPr>
            <p:ph idx="1"/>
          </p:nvPr>
        </p:nvSpPr>
        <p:spPr>
          <a:xfrm>
            <a:off x="703385" y="1291771"/>
            <a:ext cx="11262945" cy="5429704"/>
          </a:xfrm>
        </p:spPr>
        <p:txBody>
          <a:bodyPr>
            <a:normAutofit/>
          </a:bodyPr>
          <a:lstStyle/>
          <a:p>
            <a:r>
              <a:rPr lang="en-US" sz="2400" dirty="0"/>
              <a:t>There are three ways to populate a table with data:</a:t>
            </a:r>
          </a:p>
          <a:p>
            <a:pPr marL="914400" lvl="1" indent="-457200">
              <a:buFont typeface="+mj-lt"/>
              <a:buAutoNum type="arabicPeriod"/>
            </a:pPr>
            <a:r>
              <a:rPr lang="en-US" dirty="0"/>
              <a:t>Import data from another table.</a:t>
            </a:r>
          </a:p>
          <a:p>
            <a:pPr marL="914400" lvl="1" indent="-457200">
              <a:buFont typeface="+mj-lt"/>
              <a:buAutoNum type="arabicPeriod"/>
            </a:pPr>
            <a:r>
              <a:rPr lang="en-US" dirty="0"/>
              <a:t>Using the SQL "insert" statement</a:t>
            </a:r>
          </a:p>
          <a:p>
            <a:pPr marL="914400" lvl="1" indent="-457200">
              <a:buFont typeface="+mj-lt"/>
              <a:buAutoNum type="arabicPeriod"/>
            </a:pPr>
            <a:r>
              <a:rPr lang="en-US" dirty="0"/>
              <a:t>Import data from the file system</a:t>
            </a:r>
          </a:p>
          <a:p>
            <a:pPr>
              <a:spcBef>
                <a:spcPts val="1800"/>
              </a:spcBef>
            </a:pPr>
            <a:r>
              <a:rPr lang="en-US" sz="2400" dirty="0"/>
              <a:t>Importing from another table involves 2 steps:</a:t>
            </a:r>
          </a:p>
          <a:p>
            <a:pPr marL="0" indent="0">
              <a:spcBef>
                <a:spcPts val="400"/>
              </a:spcBef>
              <a:buNone/>
            </a:pPr>
            <a:r>
              <a:rPr lang="en-US" sz="2400" dirty="0"/>
              <a:t>Assume we have the table old_table with the columns store, product, date, and revenue.</a:t>
            </a:r>
          </a:p>
          <a:p>
            <a:pPr marL="0" indent="0">
              <a:buNone/>
            </a:pPr>
            <a:r>
              <a:rPr lang="en-US" sz="2400" dirty="0"/>
              <a:t>	</a:t>
            </a:r>
            <a:r>
              <a:rPr lang="en-US" sz="2400" u="sng" dirty="0"/>
              <a:t>Step 1</a:t>
            </a:r>
            <a:r>
              <a:rPr lang="en-US" sz="2400" dirty="0"/>
              <a:t>- create the new table:</a:t>
            </a:r>
          </a:p>
          <a:p>
            <a:pPr marL="0" indent="0">
              <a:buNone/>
            </a:pPr>
            <a:r>
              <a:rPr lang="en-US" sz="2400" dirty="0">
                <a:solidFill>
                  <a:srgbClr val="C00000"/>
                </a:solidFill>
              </a:rPr>
              <a:t>	   </a:t>
            </a:r>
            <a:r>
              <a:rPr lang="en-US" sz="2400" dirty="0"/>
              <a:t>hive&gt; </a:t>
            </a:r>
            <a:r>
              <a:rPr lang="en-US" sz="2400" dirty="0">
                <a:solidFill>
                  <a:srgbClr val="C00000"/>
                </a:solidFill>
              </a:rPr>
              <a:t>create table new_table ( store string, product string);</a:t>
            </a:r>
          </a:p>
          <a:p>
            <a:pPr marL="0" indent="0">
              <a:buNone/>
            </a:pPr>
            <a:r>
              <a:rPr lang="en-US" sz="2400" dirty="0"/>
              <a:t>	</a:t>
            </a:r>
            <a:r>
              <a:rPr lang="en-US" sz="2400" u="sng" dirty="0"/>
              <a:t>Step 2</a:t>
            </a:r>
            <a:r>
              <a:rPr lang="en-US" sz="2400" dirty="0"/>
              <a:t>- inert the data:</a:t>
            </a:r>
          </a:p>
          <a:p>
            <a:pPr marL="0" indent="0">
              <a:buNone/>
            </a:pPr>
            <a:r>
              <a:rPr lang="en-US" sz="2400" dirty="0">
                <a:solidFill>
                  <a:srgbClr val="C00000"/>
                </a:solidFill>
              </a:rPr>
              <a:t>	 </a:t>
            </a:r>
            <a:r>
              <a:rPr lang="en-US" sz="2400" dirty="0"/>
              <a:t>hive&gt; </a:t>
            </a:r>
            <a:r>
              <a:rPr lang="en-US" sz="2400" dirty="0">
                <a:solidFill>
                  <a:srgbClr val="C00000"/>
                </a:solidFill>
              </a:rPr>
              <a:t>insert overwrite table new_table</a:t>
            </a:r>
          </a:p>
          <a:p>
            <a:pPr marL="0" indent="0">
              <a:spcBef>
                <a:spcPts val="400"/>
              </a:spcBef>
              <a:buNone/>
            </a:pPr>
            <a:r>
              <a:rPr lang="en-US" sz="2400" dirty="0">
                <a:solidFill>
                  <a:srgbClr val="C00000"/>
                </a:solidFill>
              </a:rPr>
              <a:t>	   select store, product</a:t>
            </a:r>
          </a:p>
          <a:p>
            <a:pPr marL="0" indent="0">
              <a:spcBef>
                <a:spcPts val="400"/>
              </a:spcBef>
              <a:buNone/>
            </a:pPr>
            <a:r>
              <a:rPr lang="en-US" sz="2400" dirty="0">
                <a:solidFill>
                  <a:srgbClr val="C00000"/>
                </a:solidFill>
              </a:rPr>
              <a:t>	   from  old_table;</a:t>
            </a:r>
          </a:p>
        </p:txBody>
      </p:sp>
      <p:sp>
        <p:nvSpPr>
          <p:cNvPr id="4" name="Footer Placeholder 3"/>
          <p:cNvSpPr>
            <a:spLocks noGrp="1"/>
          </p:cNvSpPr>
          <p:nvPr>
            <p:ph type="ftr" sz="quarter" idx="11"/>
          </p:nvPr>
        </p:nvSpPr>
        <p:spPr/>
        <p:txBody>
          <a:bodyPr/>
          <a:lstStyle/>
          <a:p>
            <a:r>
              <a:rPr lang="en-US" dirty="0"/>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14</a:t>
            </a:fld>
            <a:endParaRPr lang="en-US"/>
          </a:p>
        </p:txBody>
      </p:sp>
    </p:spTree>
    <p:extLst>
      <p:ext uri="{BB962C8B-B14F-4D97-AF65-F5344CB8AC3E}">
        <p14:creationId xmlns:p14="http://schemas.microsoft.com/office/powerpoint/2010/main" val="3869487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35269"/>
            <a:ext cx="10515600" cy="5341694"/>
          </a:xfrm>
        </p:spPr>
        <p:txBody>
          <a:bodyPr>
            <a:normAutofit/>
          </a:bodyPr>
          <a:lstStyle/>
          <a:p>
            <a:r>
              <a:rPr lang="en-US" sz="2400" dirty="0"/>
              <a:t>The insert statement:</a:t>
            </a:r>
          </a:p>
          <a:p>
            <a:pPr marL="0" indent="0">
              <a:buNone/>
            </a:pPr>
            <a:r>
              <a:rPr lang="en-US" sz="2400" dirty="0">
                <a:solidFill>
                  <a:srgbClr val="C00000"/>
                </a:solidFill>
              </a:rPr>
              <a:t>	</a:t>
            </a:r>
            <a:r>
              <a:rPr lang="en-US" sz="2400" dirty="0"/>
              <a:t> hive&gt; </a:t>
            </a:r>
            <a:r>
              <a:rPr lang="en-US" sz="2400" dirty="0">
                <a:solidFill>
                  <a:srgbClr val="C00000"/>
                </a:solidFill>
              </a:rPr>
              <a:t>INSERT INTO table_name</a:t>
            </a:r>
            <a:br>
              <a:rPr lang="en-US" sz="2400" dirty="0">
                <a:solidFill>
                  <a:srgbClr val="C00000"/>
                </a:solidFill>
              </a:rPr>
            </a:br>
            <a:r>
              <a:rPr lang="en-US" sz="2400" dirty="0">
                <a:solidFill>
                  <a:srgbClr val="C00000"/>
                </a:solidFill>
              </a:rPr>
              <a:t>	VALUES (value1, value2, value3, ...);</a:t>
            </a:r>
          </a:p>
          <a:p>
            <a:pPr>
              <a:spcBef>
                <a:spcPts val="2400"/>
              </a:spcBef>
            </a:pPr>
            <a:r>
              <a:rPr lang="en-US" sz="2400" dirty="0"/>
              <a:t>Import data from HDFS:</a:t>
            </a:r>
          </a:p>
          <a:p>
            <a:pPr marL="0" indent="0">
              <a:buNone/>
            </a:pPr>
            <a:r>
              <a:rPr lang="en-US" sz="2400" dirty="0">
                <a:solidFill>
                  <a:srgbClr val="C00000"/>
                </a:solidFill>
              </a:rPr>
              <a:t>	</a:t>
            </a:r>
            <a:r>
              <a:rPr lang="en-US" sz="2400" dirty="0"/>
              <a:t> hive&gt; </a:t>
            </a:r>
            <a:r>
              <a:rPr lang="en-US" sz="2400" dirty="0">
                <a:solidFill>
                  <a:srgbClr val="C00000"/>
                </a:solidFill>
              </a:rPr>
              <a:t>CREATE TABLE employee (id INT, Name STRING),</a:t>
            </a:r>
          </a:p>
          <a:p>
            <a:pPr marL="0" indent="0">
              <a:spcBef>
                <a:spcPts val="600"/>
              </a:spcBef>
              <a:buNone/>
            </a:pPr>
            <a:r>
              <a:rPr lang="en-US" sz="2400" dirty="0">
                <a:solidFill>
                  <a:srgbClr val="C00000"/>
                </a:solidFill>
              </a:rPr>
              <a:t>	Row format delimited </a:t>
            </a:r>
          </a:p>
          <a:p>
            <a:pPr marL="0" indent="0">
              <a:spcBef>
                <a:spcPts val="600"/>
              </a:spcBef>
              <a:buNone/>
            </a:pPr>
            <a:r>
              <a:rPr lang="en-US" sz="2400" dirty="0">
                <a:solidFill>
                  <a:srgbClr val="C00000"/>
                </a:solidFill>
              </a:rPr>
              <a:t>	Fields terminated by '\t';</a:t>
            </a:r>
          </a:p>
          <a:p>
            <a:pPr marL="0" indent="0">
              <a:spcBef>
                <a:spcPts val="1800"/>
              </a:spcBef>
              <a:buNone/>
            </a:pPr>
            <a:r>
              <a:rPr lang="en-US" sz="2400" dirty="0">
                <a:solidFill>
                  <a:srgbClr val="C00000"/>
                </a:solidFill>
              </a:rPr>
              <a:t>	</a:t>
            </a:r>
            <a:r>
              <a:rPr lang="en-US" sz="2400" dirty="0"/>
              <a:t> hive&gt; </a:t>
            </a:r>
            <a:r>
              <a:rPr lang="en-US" sz="2400" dirty="0">
                <a:solidFill>
                  <a:srgbClr val="C00000"/>
                </a:solidFill>
              </a:rPr>
              <a:t>LOAD DATA INPATH '/user/data.txt' INTO table employee;</a:t>
            </a:r>
          </a:p>
          <a:p>
            <a:pPr marL="0" indent="0">
              <a:spcBef>
                <a:spcPts val="1800"/>
              </a:spcBef>
              <a:buNone/>
            </a:pPr>
            <a:r>
              <a:rPr lang="en-US" sz="2400" dirty="0">
                <a:solidFill>
                  <a:srgbClr val="C00000"/>
                </a:solidFill>
              </a:rPr>
              <a:t>	</a:t>
            </a:r>
            <a:r>
              <a:rPr lang="en-US" sz="2400" dirty="0"/>
              <a:t> hive&gt; </a:t>
            </a:r>
            <a:r>
              <a:rPr lang="en-US" sz="2400" dirty="0">
                <a:solidFill>
                  <a:srgbClr val="C00000"/>
                </a:solidFill>
              </a:rPr>
              <a:t>SELECT * from employee;</a:t>
            </a:r>
          </a:p>
          <a:p>
            <a:pPr marL="0" indent="0">
              <a:spcBef>
                <a:spcPts val="1800"/>
              </a:spcBef>
              <a:buNone/>
            </a:pPr>
            <a:r>
              <a:rPr lang="en-US" sz="2400" dirty="0">
                <a:solidFill>
                  <a:srgbClr val="C00000"/>
                </a:solidFill>
              </a:rPr>
              <a:t>	 </a:t>
            </a:r>
            <a:r>
              <a:rPr lang="en-US" sz="2400" dirty="0"/>
              <a:t>hive&gt; </a:t>
            </a:r>
            <a:r>
              <a:rPr lang="en-US" sz="2400" dirty="0">
                <a:solidFill>
                  <a:srgbClr val="C00000"/>
                </a:solidFill>
              </a:rPr>
              <a:t>DROP TABLE employee;</a:t>
            </a:r>
          </a:p>
          <a:p>
            <a:pPr marL="0" indent="0">
              <a:buNone/>
            </a:pPr>
            <a:endParaRPr lang="en-US" sz="2400" dirty="0"/>
          </a:p>
        </p:txBody>
      </p:sp>
      <p:sp>
        <p:nvSpPr>
          <p:cNvPr id="4" name="Footer Placeholder 3"/>
          <p:cNvSpPr>
            <a:spLocks noGrp="1"/>
          </p:cNvSpPr>
          <p:nvPr>
            <p:ph type="ftr" sz="quarter" idx="11"/>
          </p:nvPr>
        </p:nvSpPr>
        <p:spPr/>
        <p:txBody>
          <a:bodyPr/>
          <a:lstStyle/>
          <a:p>
            <a:r>
              <a:rPr lang="en-US"/>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15</a:t>
            </a:fld>
            <a:endParaRPr lang="en-US"/>
          </a:p>
        </p:txBody>
      </p:sp>
    </p:spTree>
    <p:extLst>
      <p:ext uri="{BB962C8B-B14F-4D97-AF65-F5344CB8AC3E}">
        <p14:creationId xmlns:p14="http://schemas.microsoft.com/office/powerpoint/2010/main" val="4055807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Multi-Table Insert</a:t>
            </a:r>
          </a:p>
        </p:txBody>
      </p:sp>
      <p:sp>
        <p:nvSpPr>
          <p:cNvPr id="3" name="Content Placeholder 2"/>
          <p:cNvSpPr>
            <a:spLocks noGrp="1"/>
          </p:cNvSpPr>
          <p:nvPr>
            <p:ph idx="1"/>
          </p:nvPr>
        </p:nvSpPr>
        <p:spPr/>
        <p:txBody>
          <a:bodyPr>
            <a:normAutofit/>
          </a:bodyPr>
          <a:lstStyle/>
          <a:p>
            <a:r>
              <a:rPr lang="en-US" sz="2400" dirty="0"/>
              <a:t>Hive also has a multi-table insert, where data is inserted into multiple tables simultaneously.</a:t>
            </a:r>
          </a:p>
          <a:p>
            <a:r>
              <a:rPr lang="en-US" sz="2400" dirty="0"/>
              <a:t>This feature is important because writing data to tables can be expensive in HDFS due to the distributed nature of the data. In this case, only one scan of the data is needed.</a:t>
            </a:r>
          </a:p>
          <a:p>
            <a:r>
              <a:rPr lang="en-US" sz="2400" dirty="0"/>
              <a:t>For example: we create the two tables first, then use</a:t>
            </a:r>
          </a:p>
          <a:p>
            <a:pPr marL="0" indent="0">
              <a:buNone/>
            </a:pPr>
            <a:r>
              <a:rPr lang="en-US" sz="2400" dirty="0">
                <a:solidFill>
                  <a:srgbClr val="C00000"/>
                </a:solidFill>
              </a:rPr>
              <a:t>from inventory</a:t>
            </a:r>
          </a:p>
          <a:p>
            <a:pPr marL="0" indent="0">
              <a:buNone/>
            </a:pPr>
            <a:r>
              <a:rPr lang="en-US" sz="2400" dirty="0">
                <a:solidFill>
                  <a:srgbClr val="C00000"/>
                </a:solidFill>
              </a:rPr>
              <a:t>insert overwrite table inv1 select location, product</a:t>
            </a:r>
          </a:p>
          <a:p>
            <a:pPr marL="0" indent="0">
              <a:buNone/>
            </a:pPr>
            <a:r>
              <a:rPr lang="en-US" sz="2400" dirty="0">
                <a:solidFill>
                  <a:srgbClr val="C00000"/>
                </a:solidFill>
              </a:rPr>
              <a:t>Insert overwrite table inv2 select distinct product;</a:t>
            </a:r>
          </a:p>
        </p:txBody>
      </p:sp>
      <p:sp>
        <p:nvSpPr>
          <p:cNvPr id="4" name="Footer Placeholder 3"/>
          <p:cNvSpPr>
            <a:spLocks noGrp="1"/>
          </p:cNvSpPr>
          <p:nvPr>
            <p:ph type="ftr" sz="quarter" idx="11"/>
          </p:nvPr>
        </p:nvSpPr>
        <p:spPr/>
        <p:txBody>
          <a:bodyPr/>
          <a:lstStyle/>
          <a:p>
            <a:r>
              <a:rPr lang="en-US"/>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16</a:t>
            </a:fld>
            <a:endParaRPr lang="en-US"/>
          </a:p>
        </p:txBody>
      </p:sp>
    </p:spTree>
    <p:extLst>
      <p:ext uri="{BB962C8B-B14F-4D97-AF65-F5344CB8AC3E}">
        <p14:creationId xmlns:p14="http://schemas.microsoft.com/office/powerpoint/2010/main" val="352436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does not allow the update or delete of a subset of rows</a:t>
            </a:r>
          </a:p>
        </p:txBody>
      </p:sp>
      <p:sp>
        <p:nvSpPr>
          <p:cNvPr id="3" name="Content Placeholder 2"/>
          <p:cNvSpPr>
            <a:spLocks noGrp="1"/>
          </p:cNvSpPr>
          <p:nvPr>
            <p:ph idx="1"/>
          </p:nvPr>
        </p:nvSpPr>
        <p:spPr>
          <a:xfrm>
            <a:off x="838200" y="1984075"/>
            <a:ext cx="10515600" cy="4192888"/>
          </a:xfrm>
        </p:spPr>
        <p:txBody>
          <a:bodyPr>
            <a:normAutofit/>
          </a:bodyPr>
          <a:lstStyle/>
          <a:p>
            <a:r>
              <a:rPr lang="en-US" sz="2400" dirty="0"/>
              <a:t>Hive is designed to work in a batch processing mode.</a:t>
            </a:r>
          </a:p>
          <a:p>
            <a:r>
              <a:rPr lang="en-US" sz="2400" dirty="0"/>
              <a:t>Deleting or updating a subset of rows will have a massive overhead in job submission and scheduling.</a:t>
            </a:r>
          </a:p>
          <a:p>
            <a:r>
              <a:rPr lang="en-US" sz="2400" dirty="0"/>
              <a:t>The workaround:</a:t>
            </a:r>
          </a:p>
          <a:p>
            <a:pPr lvl="1"/>
            <a:r>
              <a:rPr lang="en-US" dirty="0"/>
              <a:t>Run the query and save the output in a temporary table</a:t>
            </a:r>
          </a:p>
          <a:p>
            <a:pPr lvl="1"/>
            <a:r>
              <a:rPr lang="en-US" dirty="0"/>
              <a:t>Delete contents of original table</a:t>
            </a:r>
          </a:p>
          <a:p>
            <a:pPr lvl="1"/>
            <a:r>
              <a:rPr lang="en-US" dirty="0"/>
              <a:t>Import contents of the temporary table into the existing table.</a:t>
            </a:r>
          </a:p>
          <a:p>
            <a:r>
              <a:rPr lang="en-US" sz="2400" dirty="0"/>
              <a:t>Unlike RDBMS, Hive are not optimized for delete and update of subsets of rows in a table.</a:t>
            </a:r>
          </a:p>
        </p:txBody>
      </p:sp>
      <p:sp>
        <p:nvSpPr>
          <p:cNvPr id="4" name="Footer Placeholder 3"/>
          <p:cNvSpPr>
            <a:spLocks noGrp="1"/>
          </p:cNvSpPr>
          <p:nvPr>
            <p:ph type="ftr" sz="quarter" idx="11"/>
          </p:nvPr>
        </p:nvSpPr>
        <p:spPr/>
        <p:txBody>
          <a:bodyPr/>
          <a:lstStyle/>
          <a:p>
            <a:r>
              <a:rPr lang="en-US"/>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17</a:t>
            </a:fld>
            <a:endParaRPr lang="en-US"/>
          </a:p>
        </p:txBody>
      </p:sp>
    </p:spTree>
    <p:extLst>
      <p:ext uri="{BB962C8B-B14F-4D97-AF65-F5344CB8AC3E}">
        <p14:creationId xmlns:p14="http://schemas.microsoft.com/office/powerpoint/2010/main" val="1499722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Hive Manage Tables</a:t>
            </a:r>
          </a:p>
        </p:txBody>
      </p:sp>
      <p:sp>
        <p:nvSpPr>
          <p:cNvPr id="3" name="Content Placeholder 2"/>
          <p:cNvSpPr>
            <a:spLocks noGrp="1"/>
          </p:cNvSpPr>
          <p:nvPr>
            <p:ph idx="1"/>
          </p:nvPr>
        </p:nvSpPr>
        <p:spPr/>
        <p:txBody>
          <a:bodyPr>
            <a:normAutofit/>
          </a:bodyPr>
          <a:lstStyle/>
          <a:p>
            <a:r>
              <a:rPr lang="en-US" sz="2400" dirty="0"/>
              <a:t>A table is a collection of related data held in a structured format within a database.</a:t>
            </a:r>
          </a:p>
          <a:p>
            <a:r>
              <a:rPr lang="en-US" sz="2400" dirty="0"/>
              <a:t>The metadata of a table contains information about the table, such as table creation time, table index, index creation time, table structure, etc.</a:t>
            </a:r>
          </a:p>
          <a:p>
            <a:r>
              <a:rPr lang="en-US" sz="2400" dirty="0"/>
              <a:t>Hive tables are stored as directories under Hive’s warehouse directory, with the same name as the table.</a:t>
            </a:r>
          </a:p>
          <a:p>
            <a:r>
              <a:rPr lang="en-US" sz="2400" dirty="0"/>
              <a:t>The location of the data is determined by a configuration variable </a:t>
            </a:r>
            <a:r>
              <a:rPr lang="en-US" sz="2400" b="1" dirty="0">
                <a:solidFill>
                  <a:srgbClr val="00B0F0"/>
                </a:solidFill>
              </a:rPr>
              <a:t>hive.metastore.warehouse.dir</a:t>
            </a:r>
            <a:r>
              <a:rPr lang="en-US" sz="2400" dirty="0">
                <a:solidFill>
                  <a:srgbClr val="00B0F0"/>
                </a:solidFill>
              </a:rPr>
              <a:t> </a:t>
            </a:r>
            <a:r>
              <a:rPr lang="en-US" sz="2400" dirty="0"/>
              <a:t>in the file </a:t>
            </a:r>
            <a:r>
              <a:rPr lang="en-US" sz="2400" b="1" dirty="0">
                <a:solidFill>
                  <a:srgbClr val="00B0F0"/>
                </a:solidFill>
              </a:rPr>
              <a:t>hive-site.xml</a:t>
            </a:r>
            <a:r>
              <a:rPr lang="en-US" sz="2400" dirty="0"/>
              <a:t>. This should correspond to an HDFS path. The default location is </a:t>
            </a:r>
            <a:r>
              <a:rPr lang="en-US" sz="2400" b="1" dirty="0">
                <a:solidFill>
                  <a:srgbClr val="00B0F0"/>
                </a:solidFill>
              </a:rPr>
              <a:t>/user/hive/warehouse</a:t>
            </a:r>
            <a:r>
              <a:rPr lang="en-US" sz="2400" dirty="0"/>
              <a:t>.</a:t>
            </a:r>
          </a:p>
          <a:p>
            <a:r>
              <a:rPr lang="en-US" sz="2400" dirty="0"/>
              <a:t>When we create a database in Hive, it becomes a new subdirectory under this location.</a:t>
            </a:r>
          </a:p>
        </p:txBody>
      </p:sp>
      <p:sp>
        <p:nvSpPr>
          <p:cNvPr id="4" name="Footer Placeholder 3"/>
          <p:cNvSpPr>
            <a:spLocks noGrp="1"/>
          </p:cNvSpPr>
          <p:nvPr>
            <p:ph type="ftr" sz="quarter" idx="11"/>
          </p:nvPr>
        </p:nvSpPr>
        <p:spPr/>
        <p:txBody>
          <a:bodyPr/>
          <a:lstStyle/>
          <a:p>
            <a:r>
              <a:rPr lang="en-US"/>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18</a:t>
            </a:fld>
            <a:endParaRPr lang="en-US"/>
          </a:p>
        </p:txBody>
      </p:sp>
    </p:spTree>
    <p:extLst>
      <p:ext uri="{BB962C8B-B14F-4D97-AF65-F5344CB8AC3E}">
        <p14:creationId xmlns:p14="http://schemas.microsoft.com/office/powerpoint/2010/main" val="3972821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3697"/>
            <a:ext cx="10515600" cy="3838522"/>
          </a:xfrm>
        </p:spPr>
        <p:txBody>
          <a:bodyPr>
            <a:normAutofit/>
          </a:bodyPr>
          <a:lstStyle/>
          <a:p>
            <a:r>
              <a:rPr lang="en-US" sz="2400" dirty="0"/>
              <a:t>For example, when we create the </a:t>
            </a:r>
            <a:r>
              <a:rPr lang="en-US" sz="2400" b="1" dirty="0"/>
              <a:t>database</a:t>
            </a:r>
            <a:r>
              <a:rPr lang="en-US" sz="2400" dirty="0"/>
              <a:t>:</a:t>
            </a:r>
          </a:p>
          <a:p>
            <a:pPr marL="0" indent="0">
              <a:buNone/>
            </a:pPr>
            <a:r>
              <a:rPr lang="en-US" sz="2400" dirty="0">
                <a:solidFill>
                  <a:srgbClr val="C00000"/>
                </a:solidFill>
              </a:rPr>
              <a:t>create database students;</a:t>
            </a:r>
          </a:p>
          <a:p>
            <a:pPr marL="0" indent="0">
              <a:buNone/>
            </a:pPr>
            <a:r>
              <a:rPr lang="en-US" sz="2400" dirty="0"/>
              <a:t>Hive creates the subdirectory </a:t>
            </a:r>
            <a:r>
              <a:rPr lang="en-US" sz="2400" dirty="0">
                <a:solidFill>
                  <a:srgbClr val="00B0F0"/>
                </a:solidFill>
              </a:rPr>
              <a:t>/user/hive/warehouse/students.db</a:t>
            </a:r>
          </a:p>
          <a:p>
            <a:pPr marL="0" indent="0">
              <a:buNone/>
            </a:pPr>
            <a:r>
              <a:rPr lang="en-US" sz="2400" dirty="0"/>
              <a:t>When we create the </a:t>
            </a:r>
            <a:r>
              <a:rPr lang="en-US" sz="2400" b="1" dirty="0"/>
              <a:t>table</a:t>
            </a:r>
            <a:r>
              <a:rPr lang="en-US" sz="2400" dirty="0"/>
              <a:t> personal_info in this database, Hive will create the subdirectory </a:t>
            </a:r>
            <a:r>
              <a:rPr lang="en-US" sz="2400" dirty="0">
                <a:solidFill>
                  <a:srgbClr val="00B0F0"/>
                </a:solidFill>
              </a:rPr>
              <a:t>/user/hive/warehouse/students.db/personal_info</a:t>
            </a:r>
          </a:p>
          <a:p>
            <a:r>
              <a:rPr lang="en-US" sz="2400" dirty="0"/>
              <a:t>If a database is not specified, then the table’s directory is created under the warehouse directory.</a:t>
            </a:r>
          </a:p>
          <a:p>
            <a:r>
              <a:rPr lang="en-US" sz="2400" dirty="0"/>
              <a:t>A table can consist of multiple files in the same directory. The table will be the union of the data in all the files.</a:t>
            </a:r>
          </a:p>
        </p:txBody>
      </p:sp>
      <p:sp>
        <p:nvSpPr>
          <p:cNvPr id="4" name="Footer Placeholder 3"/>
          <p:cNvSpPr>
            <a:spLocks noGrp="1"/>
          </p:cNvSpPr>
          <p:nvPr>
            <p:ph type="ftr" sz="quarter" idx="11"/>
          </p:nvPr>
        </p:nvSpPr>
        <p:spPr/>
        <p:txBody>
          <a:bodyPr/>
          <a:lstStyle/>
          <a:p>
            <a:r>
              <a:rPr lang="en-US" dirty="0"/>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19</a:t>
            </a:fld>
            <a:endParaRPr lang="en-US"/>
          </a:p>
        </p:txBody>
      </p:sp>
      <p:sp>
        <p:nvSpPr>
          <p:cNvPr id="6" name="TextBox 5"/>
          <p:cNvSpPr txBox="1"/>
          <p:nvPr/>
        </p:nvSpPr>
        <p:spPr>
          <a:xfrm>
            <a:off x="1408514" y="4382219"/>
            <a:ext cx="3452099" cy="523220"/>
          </a:xfrm>
          <a:prstGeom prst="rect">
            <a:avLst/>
          </a:prstGeom>
          <a:noFill/>
        </p:spPr>
        <p:txBody>
          <a:bodyPr wrap="none" rtlCol="0">
            <a:spAutoFit/>
          </a:bodyPr>
          <a:lstStyle/>
          <a:p>
            <a:r>
              <a:rPr lang="en-US" sz="2800" dirty="0">
                <a:solidFill>
                  <a:srgbClr val="0070C0"/>
                </a:solidFill>
              </a:rPr>
              <a:t>/user/hive/warehouse</a:t>
            </a:r>
          </a:p>
        </p:txBody>
      </p:sp>
      <p:sp>
        <p:nvSpPr>
          <p:cNvPr id="7" name="TextBox 6"/>
          <p:cNvSpPr txBox="1"/>
          <p:nvPr/>
        </p:nvSpPr>
        <p:spPr>
          <a:xfrm>
            <a:off x="2532979" y="4765278"/>
            <a:ext cx="2047548" cy="523220"/>
          </a:xfrm>
          <a:prstGeom prst="rect">
            <a:avLst/>
          </a:prstGeom>
          <a:noFill/>
        </p:spPr>
        <p:txBody>
          <a:bodyPr wrap="none" rtlCol="0">
            <a:spAutoFit/>
          </a:bodyPr>
          <a:lstStyle/>
          <a:p>
            <a:r>
              <a:rPr lang="en-US" sz="2800" dirty="0">
                <a:solidFill>
                  <a:srgbClr val="0070C0"/>
                </a:solidFill>
              </a:rPr>
              <a:t>/students.db</a:t>
            </a:r>
          </a:p>
        </p:txBody>
      </p:sp>
      <p:sp>
        <p:nvSpPr>
          <p:cNvPr id="8" name="TextBox 7"/>
          <p:cNvSpPr txBox="1"/>
          <p:nvPr/>
        </p:nvSpPr>
        <p:spPr>
          <a:xfrm>
            <a:off x="3719228" y="5148337"/>
            <a:ext cx="1124026" cy="523220"/>
          </a:xfrm>
          <a:prstGeom prst="rect">
            <a:avLst/>
          </a:prstGeom>
          <a:noFill/>
        </p:spPr>
        <p:txBody>
          <a:bodyPr wrap="none" rtlCol="0">
            <a:spAutoFit/>
          </a:bodyPr>
          <a:lstStyle/>
          <a:p>
            <a:r>
              <a:rPr lang="en-US" sz="2800" dirty="0">
                <a:solidFill>
                  <a:srgbClr val="0070C0"/>
                </a:solidFill>
              </a:rPr>
              <a:t>/File-1</a:t>
            </a:r>
          </a:p>
        </p:txBody>
      </p:sp>
      <p:sp>
        <p:nvSpPr>
          <p:cNvPr id="9" name="TextBox 8"/>
          <p:cNvSpPr txBox="1"/>
          <p:nvPr/>
        </p:nvSpPr>
        <p:spPr>
          <a:xfrm>
            <a:off x="3725892" y="5566190"/>
            <a:ext cx="1124026" cy="523220"/>
          </a:xfrm>
          <a:prstGeom prst="rect">
            <a:avLst/>
          </a:prstGeom>
          <a:noFill/>
        </p:spPr>
        <p:txBody>
          <a:bodyPr wrap="none" rtlCol="0">
            <a:spAutoFit/>
          </a:bodyPr>
          <a:lstStyle/>
          <a:p>
            <a:r>
              <a:rPr lang="en-US" sz="2800" dirty="0">
                <a:solidFill>
                  <a:srgbClr val="0070C0"/>
                </a:solidFill>
              </a:rPr>
              <a:t>/File-2</a:t>
            </a:r>
          </a:p>
        </p:txBody>
      </p:sp>
      <p:cxnSp>
        <p:nvCxnSpPr>
          <p:cNvPr id="11" name="Straight Connector 10"/>
          <p:cNvCxnSpPr/>
          <p:nvPr/>
        </p:nvCxnSpPr>
        <p:spPr>
          <a:xfrm>
            <a:off x="1828644" y="4765278"/>
            <a:ext cx="0" cy="3089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845120" y="5082435"/>
            <a:ext cx="6013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035487" y="5131862"/>
            <a:ext cx="0" cy="3089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051963" y="5449019"/>
            <a:ext cx="6013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035487" y="5532255"/>
            <a:ext cx="0" cy="3089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051963" y="5849412"/>
            <a:ext cx="6013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722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925A7-BA65-FC5E-3F72-1F9275DE494B}"/>
              </a:ext>
            </a:extLst>
          </p:cNvPr>
          <p:cNvSpPr>
            <a:spLocks noGrp="1"/>
          </p:cNvSpPr>
          <p:nvPr>
            <p:ph type="title"/>
          </p:nvPr>
        </p:nvSpPr>
        <p:spPr/>
        <p:txBody>
          <a:bodyPr/>
          <a:lstStyle/>
          <a:p>
            <a:r>
              <a:rPr lang="en-US" dirty="0"/>
              <a:t>Topics covered</a:t>
            </a:r>
          </a:p>
        </p:txBody>
      </p:sp>
      <p:sp>
        <p:nvSpPr>
          <p:cNvPr id="3" name="Content Placeholder 2">
            <a:extLst>
              <a:ext uri="{FF2B5EF4-FFF2-40B4-BE49-F238E27FC236}">
                <a16:creationId xmlns:a16="http://schemas.microsoft.com/office/drawing/2014/main" id="{4B6B4546-149A-E921-C8DC-02A53A693E0E}"/>
              </a:ext>
            </a:extLst>
          </p:cNvPr>
          <p:cNvSpPr>
            <a:spLocks noGrp="1"/>
          </p:cNvSpPr>
          <p:nvPr>
            <p:ph idx="1"/>
          </p:nvPr>
        </p:nvSpPr>
        <p:spPr/>
        <p:txBody>
          <a:bodyPr/>
          <a:lstStyle/>
          <a:p>
            <a:r>
              <a:rPr lang="en-US" dirty="0"/>
              <a:t>Summary of Managed and External Tables</a:t>
            </a:r>
          </a:p>
          <a:p>
            <a:r>
              <a:rPr lang="en-US" dirty="0"/>
              <a:t>Temporary tables</a:t>
            </a:r>
          </a:p>
          <a:p>
            <a:r>
              <a:rPr lang="en-US" dirty="0"/>
              <a:t>Multi-Table Insert</a:t>
            </a:r>
          </a:p>
          <a:p>
            <a:r>
              <a:rPr lang="en-US" dirty="0"/>
              <a:t>Hive Views and Indexes</a:t>
            </a:r>
          </a:p>
          <a:p>
            <a:r>
              <a:rPr lang="en-US" dirty="0"/>
              <a:t>Hive Partitions and Buckets</a:t>
            </a:r>
          </a:p>
          <a:p>
            <a:r>
              <a:rPr lang="en-US" dirty="0"/>
              <a:t>Hive Built-in Functions</a:t>
            </a:r>
          </a:p>
          <a:p>
            <a:endParaRPr lang="en-US" dirty="0"/>
          </a:p>
        </p:txBody>
      </p:sp>
      <p:sp>
        <p:nvSpPr>
          <p:cNvPr id="4" name="Footer Placeholder 3">
            <a:extLst>
              <a:ext uri="{FF2B5EF4-FFF2-40B4-BE49-F238E27FC236}">
                <a16:creationId xmlns:a16="http://schemas.microsoft.com/office/drawing/2014/main" id="{B1E01638-984E-9357-730D-1DED976604C4}"/>
              </a:ext>
            </a:extLst>
          </p:cNvPr>
          <p:cNvSpPr>
            <a:spLocks noGrp="1"/>
          </p:cNvSpPr>
          <p:nvPr>
            <p:ph type="ftr" sz="quarter" idx="11"/>
          </p:nvPr>
        </p:nvSpPr>
        <p:spPr/>
        <p:txBody>
          <a:bodyPr/>
          <a:lstStyle/>
          <a:p>
            <a:r>
              <a:rPr lang="en-US"/>
              <a:t>©Dr. Leon Jololian</a:t>
            </a:r>
          </a:p>
        </p:txBody>
      </p:sp>
      <p:sp>
        <p:nvSpPr>
          <p:cNvPr id="5" name="Slide Number Placeholder 4">
            <a:extLst>
              <a:ext uri="{FF2B5EF4-FFF2-40B4-BE49-F238E27FC236}">
                <a16:creationId xmlns:a16="http://schemas.microsoft.com/office/drawing/2014/main" id="{14D52287-7348-7159-8032-003EB9BCDA58}"/>
              </a:ext>
            </a:extLst>
          </p:cNvPr>
          <p:cNvSpPr>
            <a:spLocks noGrp="1"/>
          </p:cNvSpPr>
          <p:nvPr>
            <p:ph type="sldNum" sz="quarter" idx="12"/>
          </p:nvPr>
        </p:nvSpPr>
        <p:spPr/>
        <p:txBody>
          <a:bodyPr/>
          <a:lstStyle/>
          <a:p>
            <a:fld id="{D7425FC0-7F85-492C-9161-690BCE9DE135}" type="slidenum">
              <a:rPr lang="en-US" smtClean="0"/>
              <a:t>2</a:t>
            </a:fld>
            <a:endParaRPr lang="en-US"/>
          </a:p>
        </p:txBody>
      </p:sp>
    </p:spTree>
    <p:extLst>
      <p:ext uri="{BB962C8B-B14F-4D97-AF65-F5344CB8AC3E}">
        <p14:creationId xmlns:p14="http://schemas.microsoft.com/office/powerpoint/2010/main" val="2907070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278082" y="1122363"/>
            <a:ext cx="9389918" cy="2387600"/>
          </a:xfrm>
        </p:spPr>
        <p:txBody>
          <a:bodyPr>
            <a:normAutofit/>
          </a:bodyPr>
          <a:lstStyle/>
          <a:p>
            <a:pPr algn="l"/>
            <a:r>
              <a:rPr lang="en-US" dirty="0"/>
              <a:t>Hive Views and Indexes</a:t>
            </a:r>
          </a:p>
        </p:txBody>
      </p:sp>
      <p:sp>
        <p:nvSpPr>
          <p:cNvPr id="4" name="Footer Placeholder 3"/>
          <p:cNvSpPr>
            <a:spLocks noGrp="1"/>
          </p:cNvSpPr>
          <p:nvPr>
            <p:ph type="ftr" sz="quarter" idx="11"/>
          </p:nvPr>
        </p:nvSpPr>
        <p:spPr/>
        <p:txBody>
          <a:bodyPr/>
          <a:lstStyle/>
          <a:p>
            <a:r>
              <a:rPr lang="en-US"/>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20</a:t>
            </a:fld>
            <a:endParaRPr lang="en-US"/>
          </a:p>
        </p:txBody>
      </p:sp>
    </p:spTree>
    <p:extLst>
      <p:ext uri="{BB962C8B-B14F-4D97-AF65-F5344CB8AC3E}">
        <p14:creationId xmlns:p14="http://schemas.microsoft.com/office/powerpoint/2010/main" val="773651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a:t>
            </a:r>
          </a:p>
        </p:txBody>
      </p:sp>
      <p:sp>
        <p:nvSpPr>
          <p:cNvPr id="3" name="Content Placeholder 2"/>
          <p:cNvSpPr>
            <a:spLocks noGrp="1"/>
          </p:cNvSpPr>
          <p:nvPr>
            <p:ph idx="1"/>
          </p:nvPr>
        </p:nvSpPr>
        <p:spPr>
          <a:xfrm>
            <a:off x="838200" y="1690688"/>
            <a:ext cx="10515600" cy="4486275"/>
          </a:xfrm>
        </p:spPr>
        <p:txBody>
          <a:bodyPr>
            <a:normAutofit/>
          </a:bodyPr>
          <a:lstStyle/>
          <a:p>
            <a:r>
              <a:rPr lang="en-US" sz="2400" dirty="0"/>
              <a:t>When you have a complicated query that you need to use repeatedly, you could save the query as a view.</a:t>
            </a:r>
          </a:p>
          <a:p>
            <a:r>
              <a:rPr lang="en-US" sz="2400" dirty="0"/>
              <a:t>We can query the view as a table rather than execute it as a subquery.</a:t>
            </a:r>
          </a:p>
          <a:p>
            <a:r>
              <a:rPr lang="en-US" sz="2400" dirty="0"/>
              <a:t>When a view is created, it just saves the query in Hive’s metastore.</a:t>
            </a:r>
          </a:p>
          <a:p>
            <a:r>
              <a:rPr lang="en-US" sz="2400" dirty="0"/>
              <a:t>The query is not executed at the time of the view creation.</a:t>
            </a:r>
          </a:p>
          <a:p>
            <a:r>
              <a:rPr lang="en-US" sz="2400" dirty="0"/>
              <a:t>The “</a:t>
            </a:r>
            <a:r>
              <a:rPr lang="en-US" sz="2400" dirty="0">
                <a:solidFill>
                  <a:srgbClr val="00B0F0"/>
                </a:solidFill>
              </a:rPr>
              <a:t>show tables;</a:t>
            </a:r>
            <a:r>
              <a:rPr lang="en-US" sz="2400" dirty="0"/>
              <a:t>” command also shows the views.</a:t>
            </a:r>
          </a:p>
          <a:p>
            <a:r>
              <a:rPr lang="en-US" sz="2400" dirty="0"/>
              <a:t>The “</a:t>
            </a:r>
            <a:r>
              <a:rPr lang="en-US" sz="2400" dirty="0">
                <a:solidFill>
                  <a:srgbClr val="00B0F0"/>
                </a:solidFill>
              </a:rPr>
              <a:t>describe extended view_name;</a:t>
            </a:r>
            <a:r>
              <a:rPr lang="en-US" sz="2400" dirty="0"/>
              <a:t>” shows the query that generated the view.</a:t>
            </a:r>
          </a:p>
          <a:p>
            <a:r>
              <a:rPr lang="en-US" sz="2400" dirty="0"/>
              <a:t>Views in Hive are read-only. They cannot be the target a load or insert operation.</a:t>
            </a:r>
          </a:p>
          <a:p>
            <a:r>
              <a:rPr lang="en-US" sz="2400" dirty="0"/>
              <a:t>The metadata of a view can be altered using the alter view command:</a:t>
            </a:r>
          </a:p>
        </p:txBody>
      </p:sp>
      <p:sp>
        <p:nvSpPr>
          <p:cNvPr id="4" name="Footer Placeholder 3"/>
          <p:cNvSpPr>
            <a:spLocks noGrp="1"/>
          </p:cNvSpPr>
          <p:nvPr>
            <p:ph type="ftr" sz="quarter" idx="11"/>
          </p:nvPr>
        </p:nvSpPr>
        <p:spPr/>
        <p:txBody>
          <a:bodyPr/>
          <a:lstStyle/>
          <a:p>
            <a:r>
              <a:rPr lang="en-US"/>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21</a:t>
            </a:fld>
            <a:endParaRPr lang="en-US"/>
          </a:p>
        </p:txBody>
      </p:sp>
    </p:spTree>
    <p:extLst>
      <p:ext uri="{BB962C8B-B14F-4D97-AF65-F5344CB8AC3E}">
        <p14:creationId xmlns:p14="http://schemas.microsoft.com/office/powerpoint/2010/main" val="323642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3124"/>
            <a:ext cx="10515600" cy="5583839"/>
          </a:xfrm>
        </p:spPr>
        <p:txBody>
          <a:bodyPr>
            <a:noAutofit/>
          </a:bodyPr>
          <a:lstStyle/>
          <a:p>
            <a:pPr marL="0" indent="0">
              <a:buNone/>
            </a:pPr>
            <a:r>
              <a:rPr lang="en-US" sz="2400" dirty="0">
                <a:solidFill>
                  <a:srgbClr val="C00000"/>
                </a:solidFill>
              </a:rPr>
              <a:t>	alter view top_selling_product as</a:t>
            </a:r>
          </a:p>
          <a:p>
            <a:pPr marL="0" indent="0">
              <a:buNone/>
            </a:pPr>
            <a:r>
              <a:rPr lang="en-US" sz="2400" dirty="0">
                <a:solidFill>
                  <a:srgbClr val="C00000"/>
                </a:solidFill>
              </a:rPr>
              <a:t>	select p.productName, year(orderDate) as</a:t>
            </a:r>
          </a:p>
          <a:p>
            <a:pPr marL="0" indent="0">
              <a:buNone/>
            </a:pPr>
            <a:r>
              <a:rPr lang="en-US" sz="2400" dirty="0">
                <a:solidFill>
                  <a:srgbClr val="C00000"/>
                </a:solidFill>
              </a:rPr>
              <a:t>   		orderDate, sum(revenue) as revenue</a:t>
            </a:r>
          </a:p>
          <a:p>
            <a:pPr marL="0" indent="0">
              <a:buNone/>
            </a:pPr>
            <a:r>
              <a:rPr lang="en-US" sz="2400" dirty="0">
                <a:solidFill>
                  <a:srgbClr val="C00000"/>
                </a:solidFill>
              </a:rPr>
              <a:t>   		from (select * from sales_data_view</a:t>
            </a:r>
          </a:p>
          <a:p>
            <a:pPr marL="0" indent="0">
              <a:buNone/>
            </a:pPr>
            <a:r>
              <a:rPr lang="en-US" sz="2400" dirty="0">
                <a:solidFill>
                  <a:srgbClr val="C00000"/>
                </a:solidFill>
              </a:rPr>
              <a:t>      		     where productID in (select productID from top_sellers)) s</a:t>
            </a:r>
          </a:p>
          <a:p>
            <a:pPr marL="0" indent="0">
              <a:buNone/>
            </a:pPr>
            <a:r>
              <a:rPr lang="en-US" sz="2400" dirty="0">
                <a:solidFill>
                  <a:srgbClr val="C00000"/>
                </a:solidFill>
              </a:rPr>
              <a:t>          		     inner join products p on s.productID = p.productID</a:t>
            </a:r>
          </a:p>
          <a:p>
            <a:pPr marL="0" indent="0">
              <a:buNone/>
            </a:pPr>
            <a:r>
              <a:rPr lang="en-US" sz="2400" dirty="0">
                <a:solidFill>
                  <a:srgbClr val="C00000"/>
                </a:solidFill>
              </a:rPr>
              <a:t>          		     group by p.productName, year(orderDate);</a:t>
            </a:r>
          </a:p>
          <a:p>
            <a:r>
              <a:rPr lang="en-US" sz="2400" dirty="0"/>
              <a:t>Typically many organizations have some views that are commonly used.</a:t>
            </a:r>
          </a:p>
          <a:p>
            <a:r>
              <a:rPr lang="en-US" sz="2400" dirty="0"/>
              <a:t>Views are useful for:</a:t>
            </a:r>
          </a:p>
          <a:p>
            <a:pPr lvl="1"/>
            <a:r>
              <a:rPr lang="en-US" dirty="0"/>
              <a:t>Reducing query complexity (factoring)</a:t>
            </a:r>
          </a:p>
          <a:p>
            <a:pPr lvl="1"/>
            <a:r>
              <a:rPr lang="en-US" dirty="0"/>
              <a:t>Restricting access to data (access to view instead of data rows and columns)</a:t>
            </a:r>
          </a:p>
          <a:p>
            <a:pPr lvl="1"/>
            <a:r>
              <a:rPr lang="en-US" dirty="0"/>
              <a:t>Constructing different logical tables from one physical table</a:t>
            </a:r>
          </a:p>
          <a:p>
            <a:pPr lvl="1"/>
            <a:r>
              <a:rPr lang="en-US" dirty="0"/>
              <a:t>Maintaining a single truth.</a:t>
            </a:r>
          </a:p>
        </p:txBody>
      </p:sp>
      <p:sp>
        <p:nvSpPr>
          <p:cNvPr id="4" name="Footer Placeholder 3"/>
          <p:cNvSpPr>
            <a:spLocks noGrp="1"/>
          </p:cNvSpPr>
          <p:nvPr>
            <p:ph type="ftr" sz="quarter" idx="11"/>
          </p:nvPr>
        </p:nvSpPr>
        <p:spPr/>
        <p:txBody>
          <a:bodyPr/>
          <a:lstStyle/>
          <a:p>
            <a:r>
              <a:rPr lang="en-US"/>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22</a:t>
            </a:fld>
            <a:endParaRPr lang="en-US"/>
          </a:p>
        </p:txBody>
      </p:sp>
    </p:spTree>
    <p:extLst>
      <p:ext uri="{BB962C8B-B14F-4D97-AF65-F5344CB8AC3E}">
        <p14:creationId xmlns:p14="http://schemas.microsoft.com/office/powerpoint/2010/main" val="4034990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09623"/>
            <a:ext cx="10515600" cy="4667340"/>
          </a:xfrm>
        </p:spPr>
        <p:txBody>
          <a:bodyPr>
            <a:normAutofit lnSpcReduction="10000"/>
          </a:bodyPr>
          <a:lstStyle/>
          <a:p>
            <a:r>
              <a:rPr lang="en-US" sz="2400" dirty="0"/>
              <a:t>In traditional RDBMS, it is common to use constraints (e.g. primary key, foreign key, etc.) and indexes. These are considered important features of a database:</a:t>
            </a:r>
          </a:p>
          <a:p>
            <a:pPr lvl="1"/>
            <a:r>
              <a:rPr lang="en-US" dirty="0"/>
              <a:t>Constraints help maintain the integrity of data.</a:t>
            </a:r>
          </a:p>
          <a:p>
            <a:pPr lvl="1"/>
            <a:r>
              <a:rPr lang="en-US" dirty="0"/>
              <a:t>Indexes help increase the speed of certain queries.</a:t>
            </a:r>
          </a:p>
          <a:p>
            <a:r>
              <a:rPr lang="en-US" sz="2400" dirty="0"/>
              <a:t>Hive does </a:t>
            </a:r>
            <a:r>
              <a:rPr lang="en-US" sz="2400" u="sng" dirty="0"/>
              <a:t>not </a:t>
            </a:r>
            <a:r>
              <a:rPr lang="en-US" sz="2400" dirty="0"/>
              <a:t>support constraints because of the “schema on read” policy used by Hive.</a:t>
            </a:r>
          </a:p>
          <a:p>
            <a:r>
              <a:rPr lang="en-US" sz="2400" dirty="0"/>
              <a:t>By contrast, an RDBMS enforces a strategy of “schema on write” (as the data is going into the database). </a:t>
            </a:r>
          </a:p>
          <a:p>
            <a:r>
              <a:rPr lang="en-US" sz="2400" dirty="0"/>
              <a:t>In Hive, the data is checked against a schema as it is pulled out of the store, rather than as it goes in.</a:t>
            </a:r>
          </a:p>
          <a:p>
            <a:r>
              <a:rPr lang="en-US" sz="2400" dirty="0"/>
              <a:t>This is consistent with the Hadoop philosophy of wanting to aggregate a lot of data and store it for particular uses.</a:t>
            </a:r>
          </a:p>
        </p:txBody>
      </p:sp>
      <p:sp>
        <p:nvSpPr>
          <p:cNvPr id="4" name="Footer Placeholder 3"/>
          <p:cNvSpPr>
            <a:spLocks noGrp="1"/>
          </p:cNvSpPr>
          <p:nvPr>
            <p:ph type="ftr" sz="quarter" idx="11"/>
          </p:nvPr>
        </p:nvSpPr>
        <p:spPr/>
        <p:txBody>
          <a:bodyPr/>
          <a:lstStyle/>
          <a:p>
            <a:r>
              <a:rPr lang="en-US"/>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23</a:t>
            </a:fld>
            <a:endParaRPr lang="en-US"/>
          </a:p>
        </p:txBody>
      </p:sp>
    </p:spTree>
    <p:extLst>
      <p:ext uri="{BB962C8B-B14F-4D97-AF65-F5344CB8AC3E}">
        <p14:creationId xmlns:p14="http://schemas.microsoft.com/office/powerpoint/2010/main" val="4209864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5957"/>
            <a:ext cx="10515600" cy="5309534"/>
          </a:xfrm>
        </p:spPr>
        <p:txBody>
          <a:bodyPr>
            <a:normAutofit/>
          </a:bodyPr>
          <a:lstStyle/>
          <a:p>
            <a:r>
              <a:rPr lang="en-US" sz="2400" dirty="0"/>
              <a:t>Indices are supported in Hive. However, Hive partitions provides a mechanism that can achieve comparable efficiency.</a:t>
            </a:r>
          </a:p>
          <a:p>
            <a:r>
              <a:rPr lang="en-US" sz="2400" dirty="0"/>
              <a:t>An index is a fast lookup from a value to the row number in the table that contains the value.</a:t>
            </a:r>
          </a:p>
          <a:p>
            <a:r>
              <a:rPr lang="en-US" sz="2400" dirty="0"/>
              <a:t>Indexes are less important in Hive than in RDBMS because in Hive we are mostly doing batch operations. </a:t>
            </a:r>
          </a:p>
          <a:p>
            <a:r>
              <a:rPr lang="en-US" sz="2400" dirty="0"/>
              <a:t>In addition, Hive’s </a:t>
            </a:r>
            <a:r>
              <a:rPr lang="en-US" sz="2400" dirty="0">
                <a:solidFill>
                  <a:srgbClr val="00B0F0"/>
                </a:solidFill>
              </a:rPr>
              <a:t>bucket</a:t>
            </a:r>
            <a:r>
              <a:rPr lang="en-US" sz="2400" dirty="0"/>
              <a:t> and </a:t>
            </a:r>
            <a:r>
              <a:rPr lang="en-US" sz="2400" dirty="0">
                <a:solidFill>
                  <a:srgbClr val="00B0F0"/>
                </a:solidFill>
              </a:rPr>
              <a:t>partition</a:t>
            </a:r>
            <a:r>
              <a:rPr lang="en-US" sz="2400" dirty="0"/>
              <a:t>, achieve similar results as indexes.</a:t>
            </a:r>
          </a:p>
          <a:p>
            <a:r>
              <a:rPr lang="en-US" sz="2400" dirty="0"/>
              <a:t>Hive allows index creation in two ways:</a:t>
            </a:r>
          </a:p>
          <a:p>
            <a:pPr lvl="1"/>
            <a:r>
              <a:rPr lang="en-US" dirty="0"/>
              <a:t>Built-in index</a:t>
            </a:r>
          </a:p>
          <a:p>
            <a:pPr lvl="1"/>
            <a:r>
              <a:rPr lang="en-US" dirty="0"/>
              <a:t>Using an index-handler class (Java)</a:t>
            </a:r>
          </a:p>
          <a:p>
            <a:r>
              <a:rPr lang="en-US" sz="2400" dirty="0"/>
              <a:t>Example of a built-in index is the bit-map:</a:t>
            </a:r>
          </a:p>
          <a:p>
            <a:pPr marL="0" indent="0">
              <a:spcBef>
                <a:spcPts val="300"/>
              </a:spcBef>
              <a:buNone/>
            </a:pPr>
            <a:r>
              <a:rPr lang="en-US" sz="2400" dirty="0">
                <a:solidFill>
                  <a:srgbClr val="C00000"/>
                </a:solidFill>
              </a:rPr>
              <a:t>	create index employee_index</a:t>
            </a:r>
          </a:p>
          <a:p>
            <a:pPr marL="0" indent="0">
              <a:spcBef>
                <a:spcPts val="300"/>
              </a:spcBef>
              <a:buNone/>
            </a:pPr>
            <a:r>
              <a:rPr lang="en-US" sz="2400" dirty="0">
                <a:solidFill>
                  <a:srgbClr val="C00000"/>
                </a:solidFill>
              </a:rPr>
              <a:t>	on table employees(name) as 'bitmap' ;</a:t>
            </a:r>
          </a:p>
        </p:txBody>
      </p:sp>
      <p:sp>
        <p:nvSpPr>
          <p:cNvPr id="4" name="Footer Placeholder 3"/>
          <p:cNvSpPr>
            <a:spLocks noGrp="1"/>
          </p:cNvSpPr>
          <p:nvPr>
            <p:ph type="ftr" sz="quarter" idx="11"/>
          </p:nvPr>
        </p:nvSpPr>
        <p:spPr/>
        <p:txBody>
          <a:bodyPr/>
          <a:lstStyle/>
          <a:p>
            <a:r>
              <a:rPr lang="en-US"/>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24</a:t>
            </a:fld>
            <a:endParaRPr lang="en-US"/>
          </a:p>
        </p:txBody>
      </p:sp>
      <p:sp>
        <p:nvSpPr>
          <p:cNvPr id="6" name="Title 1">
            <a:extLst>
              <a:ext uri="{FF2B5EF4-FFF2-40B4-BE49-F238E27FC236}">
                <a16:creationId xmlns:a16="http://schemas.microsoft.com/office/drawing/2014/main" id="{0C595FD7-2DDB-430C-AA28-8F9756E26BC8}"/>
              </a:ext>
            </a:extLst>
          </p:cNvPr>
          <p:cNvSpPr>
            <a:spLocks noGrp="1"/>
          </p:cNvSpPr>
          <p:nvPr>
            <p:ph type="title"/>
          </p:nvPr>
        </p:nvSpPr>
        <p:spPr>
          <a:xfrm>
            <a:off x="838200" y="365126"/>
            <a:ext cx="10515600" cy="654848"/>
          </a:xfrm>
        </p:spPr>
        <p:txBody>
          <a:bodyPr>
            <a:normAutofit fontScale="90000"/>
          </a:bodyPr>
          <a:lstStyle/>
          <a:p>
            <a:r>
              <a:rPr lang="en-US" dirty="0"/>
              <a:t>Hive Indices</a:t>
            </a:r>
          </a:p>
        </p:txBody>
      </p:sp>
    </p:spTree>
    <p:extLst>
      <p:ext uri="{BB962C8B-B14F-4D97-AF65-F5344CB8AC3E}">
        <p14:creationId xmlns:p14="http://schemas.microsoft.com/office/powerpoint/2010/main" val="3085321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40279"/>
            <a:ext cx="10515600" cy="5236684"/>
          </a:xfrm>
        </p:spPr>
        <p:txBody>
          <a:bodyPr>
            <a:normAutofit/>
          </a:bodyPr>
          <a:lstStyle/>
          <a:p>
            <a:r>
              <a:rPr lang="en-US" sz="2400" dirty="0"/>
              <a:t>Deferred rebuild of indexes:</a:t>
            </a:r>
          </a:p>
          <a:p>
            <a:pPr marL="0" indent="0">
              <a:buNone/>
            </a:pPr>
            <a:r>
              <a:rPr lang="en-US" sz="2400" dirty="0"/>
              <a:t>	</a:t>
            </a:r>
            <a:r>
              <a:rPr lang="en-US" sz="2400" dirty="0">
                <a:solidFill>
                  <a:srgbClr val="C00000"/>
                </a:solidFill>
              </a:rPr>
              <a:t>create index employee_index on table employees(name) as 'bitmap' </a:t>
            </a:r>
          </a:p>
          <a:p>
            <a:pPr marL="0" indent="0">
              <a:buNone/>
            </a:pPr>
            <a:r>
              <a:rPr lang="en-US" sz="2400" dirty="0">
                <a:solidFill>
                  <a:srgbClr val="C00000"/>
                </a:solidFill>
              </a:rPr>
              <a:t>	with deferred rebuild;</a:t>
            </a:r>
          </a:p>
          <a:p>
            <a:r>
              <a:rPr lang="en-US" sz="2400" dirty="0"/>
              <a:t>To trigger the first build of the index, we use the ‘</a:t>
            </a:r>
            <a:r>
              <a:rPr lang="en-US" sz="2400" dirty="0">
                <a:solidFill>
                  <a:srgbClr val="00B0F0"/>
                </a:solidFill>
              </a:rPr>
              <a:t>alter index</a:t>
            </a:r>
            <a:r>
              <a:rPr lang="en-US" sz="2400" dirty="0"/>
              <a:t>’ command:</a:t>
            </a:r>
          </a:p>
          <a:p>
            <a:pPr marL="0" indent="0">
              <a:buNone/>
            </a:pPr>
            <a:r>
              <a:rPr lang="en-US" sz="2400" dirty="0"/>
              <a:t>	</a:t>
            </a:r>
            <a:r>
              <a:rPr lang="en-US" sz="2400" dirty="0">
                <a:solidFill>
                  <a:srgbClr val="C00000"/>
                </a:solidFill>
              </a:rPr>
              <a:t>alter index employees_index on employees rebuild;</a:t>
            </a:r>
          </a:p>
          <a:p>
            <a:r>
              <a:rPr lang="en-US" sz="2400" dirty="0"/>
              <a:t>The deferment is because the indexing will occur on the distributed/replicated data which may be too expensive to do.</a:t>
            </a:r>
          </a:p>
        </p:txBody>
      </p:sp>
      <p:sp>
        <p:nvSpPr>
          <p:cNvPr id="4" name="Footer Placeholder 3"/>
          <p:cNvSpPr>
            <a:spLocks noGrp="1"/>
          </p:cNvSpPr>
          <p:nvPr>
            <p:ph type="ftr" sz="quarter" idx="11"/>
          </p:nvPr>
        </p:nvSpPr>
        <p:spPr/>
        <p:txBody>
          <a:bodyPr/>
          <a:lstStyle/>
          <a:p>
            <a:r>
              <a:rPr lang="en-US"/>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25</a:t>
            </a:fld>
            <a:endParaRPr lang="en-US"/>
          </a:p>
        </p:txBody>
      </p:sp>
    </p:spTree>
    <p:extLst>
      <p:ext uri="{BB962C8B-B14F-4D97-AF65-F5344CB8AC3E}">
        <p14:creationId xmlns:p14="http://schemas.microsoft.com/office/powerpoint/2010/main" val="2686497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028700" y="1122363"/>
            <a:ext cx="9639300" cy="2387600"/>
          </a:xfrm>
        </p:spPr>
        <p:txBody>
          <a:bodyPr>
            <a:normAutofit/>
          </a:bodyPr>
          <a:lstStyle/>
          <a:p>
            <a:pPr algn="l"/>
            <a:r>
              <a:rPr lang="en-US" dirty="0"/>
              <a:t>Hive Partitions and Buckets</a:t>
            </a:r>
          </a:p>
        </p:txBody>
      </p:sp>
      <p:sp>
        <p:nvSpPr>
          <p:cNvPr id="4" name="Footer Placeholder 3"/>
          <p:cNvSpPr>
            <a:spLocks noGrp="1"/>
          </p:cNvSpPr>
          <p:nvPr>
            <p:ph type="ftr" sz="quarter" idx="11"/>
          </p:nvPr>
        </p:nvSpPr>
        <p:spPr/>
        <p:txBody>
          <a:bodyPr/>
          <a:lstStyle/>
          <a:p>
            <a:r>
              <a:rPr lang="en-US"/>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26</a:t>
            </a:fld>
            <a:endParaRPr lang="en-US"/>
          </a:p>
        </p:txBody>
      </p:sp>
    </p:spTree>
    <p:extLst>
      <p:ext uri="{BB962C8B-B14F-4D97-AF65-F5344CB8AC3E}">
        <p14:creationId xmlns:p14="http://schemas.microsoft.com/office/powerpoint/2010/main" val="1915766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Partitions</a:t>
            </a:r>
          </a:p>
        </p:txBody>
      </p:sp>
      <p:sp>
        <p:nvSpPr>
          <p:cNvPr id="3" name="Content Placeholder 2"/>
          <p:cNvSpPr>
            <a:spLocks noGrp="1"/>
          </p:cNvSpPr>
          <p:nvPr>
            <p:ph idx="1"/>
          </p:nvPr>
        </p:nvSpPr>
        <p:spPr>
          <a:xfrm>
            <a:off x="838200" y="1587260"/>
            <a:ext cx="10515600" cy="4589703"/>
          </a:xfrm>
        </p:spPr>
        <p:txBody>
          <a:bodyPr>
            <a:normAutofit/>
          </a:bodyPr>
          <a:lstStyle/>
          <a:p>
            <a:r>
              <a:rPr lang="en-US" sz="2400" dirty="0"/>
              <a:t>Hive organizes tables into partitions.</a:t>
            </a:r>
          </a:p>
          <a:p>
            <a:r>
              <a:rPr lang="en-US" sz="2400" dirty="0"/>
              <a:t>Partitions in Hive are like indexing because they organize data to speed up access.</a:t>
            </a:r>
          </a:p>
          <a:p>
            <a:r>
              <a:rPr lang="en-US" sz="2400" dirty="0"/>
              <a:t>Partitions are splits of the data in a table.</a:t>
            </a:r>
          </a:p>
          <a:p>
            <a:r>
              <a:rPr lang="en-US" sz="2400" dirty="0"/>
              <a:t>The user specifies how a partition is created.</a:t>
            </a:r>
          </a:p>
          <a:p>
            <a:r>
              <a:rPr lang="en-US" sz="2400" dirty="0"/>
              <a:t>Each partition will then reside in a separate directory on HDFS.</a:t>
            </a:r>
          </a:p>
          <a:p>
            <a:r>
              <a:rPr lang="en-US" sz="2400" dirty="0"/>
              <a:t>A directory can have multiple files of data within that partition. The union of all partitions would constitute the entire table.</a:t>
            </a:r>
          </a:p>
          <a:p>
            <a:r>
              <a:rPr lang="en-US" sz="2400" dirty="0"/>
              <a:t>This is similar to the way that indexes.</a:t>
            </a:r>
          </a:p>
          <a:p>
            <a:r>
              <a:rPr lang="en-US" sz="2400" dirty="0"/>
              <a:t>A partition is based on the values within one or more columns, called partition columns.</a:t>
            </a:r>
          </a:p>
        </p:txBody>
      </p:sp>
      <p:sp>
        <p:nvSpPr>
          <p:cNvPr id="4" name="Footer Placeholder 3"/>
          <p:cNvSpPr>
            <a:spLocks noGrp="1"/>
          </p:cNvSpPr>
          <p:nvPr>
            <p:ph type="ftr" sz="quarter" idx="11"/>
          </p:nvPr>
        </p:nvSpPr>
        <p:spPr/>
        <p:txBody>
          <a:bodyPr/>
          <a:lstStyle/>
          <a:p>
            <a:r>
              <a:rPr lang="en-US"/>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27</a:t>
            </a:fld>
            <a:endParaRPr lang="en-US"/>
          </a:p>
        </p:txBody>
      </p:sp>
    </p:spTree>
    <p:extLst>
      <p:ext uri="{BB962C8B-B14F-4D97-AF65-F5344CB8AC3E}">
        <p14:creationId xmlns:p14="http://schemas.microsoft.com/office/powerpoint/2010/main" val="1814419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3083"/>
            <a:ext cx="10515600" cy="3542270"/>
          </a:xfrm>
        </p:spPr>
        <p:txBody>
          <a:bodyPr>
            <a:normAutofit/>
          </a:bodyPr>
          <a:lstStyle/>
          <a:p>
            <a:r>
              <a:rPr lang="en-US" sz="2400" dirty="0"/>
              <a:t>The user specifies the partition column based on the query run commonly.</a:t>
            </a:r>
          </a:p>
          <a:p>
            <a:r>
              <a:rPr lang="en-US" sz="2400" dirty="0"/>
              <a:t>For example, consider the sales table with the columns storeLocation, product, date, revenue. We may want to partition the table based on the product column, because we realize that most of the queries tend to be by product.</a:t>
            </a:r>
          </a:p>
          <a:p>
            <a:r>
              <a:rPr lang="en-US" sz="2400" dirty="0"/>
              <a:t>If we have four (4) distinct values in the product column, we will end up with 4 partitions. Each one of the 4 tables, corresponding to the partitions, will have the same columns as the original table except for the product column.</a:t>
            </a:r>
          </a:p>
          <a:p>
            <a:r>
              <a:rPr lang="en-US" sz="2400" dirty="0"/>
              <a:t>Each partition will be represented by a subdirectory inside the main directory of the table where the name of the subdirectory corresponds to the product name.</a:t>
            </a:r>
          </a:p>
        </p:txBody>
      </p:sp>
      <p:sp>
        <p:nvSpPr>
          <p:cNvPr id="4" name="Footer Placeholder 3"/>
          <p:cNvSpPr>
            <a:spLocks noGrp="1"/>
          </p:cNvSpPr>
          <p:nvPr>
            <p:ph type="ftr" sz="quarter" idx="11"/>
          </p:nvPr>
        </p:nvSpPr>
        <p:spPr/>
        <p:txBody>
          <a:bodyPr/>
          <a:lstStyle/>
          <a:p>
            <a:r>
              <a:rPr lang="en-US"/>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28</a:t>
            </a:fld>
            <a:endParaRPr lang="en-US"/>
          </a:p>
        </p:txBody>
      </p:sp>
      <p:sp>
        <p:nvSpPr>
          <p:cNvPr id="7" name="TextBox 6"/>
          <p:cNvSpPr txBox="1"/>
          <p:nvPr/>
        </p:nvSpPr>
        <p:spPr>
          <a:xfrm>
            <a:off x="1062681" y="4085967"/>
            <a:ext cx="3295136" cy="461665"/>
          </a:xfrm>
          <a:prstGeom prst="rect">
            <a:avLst/>
          </a:prstGeom>
          <a:noFill/>
        </p:spPr>
        <p:txBody>
          <a:bodyPr wrap="square" rtlCol="0">
            <a:spAutoFit/>
          </a:bodyPr>
          <a:lstStyle/>
          <a:p>
            <a:r>
              <a:rPr lang="en-US" dirty="0"/>
              <a:t>/</a:t>
            </a:r>
            <a:r>
              <a:rPr lang="en-US" sz="2400" dirty="0"/>
              <a:t>user/hive/warehouse</a:t>
            </a:r>
          </a:p>
        </p:txBody>
      </p:sp>
      <p:sp>
        <p:nvSpPr>
          <p:cNvPr id="8" name="TextBox 7"/>
          <p:cNvSpPr txBox="1"/>
          <p:nvPr/>
        </p:nvSpPr>
        <p:spPr>
          <a:xfrm>
            <a:off x="2176850" y="4570023"/>
            <a:ext cx="1785550" cy="461665"/>
          </a:xfrm>
          <a:prstGeom prst="rect">
            <a:avLst/>
          </a:prstGeom>
          <a:noFill/>
        </p:spPr>
        <p:txBody>
          <a:bodyPr wrap="square" rtlCol="0">
            <a:spAutoFit/>
          </a:bodyPr>
          <a:lstStyle/>
          <a:p>
            <a:r>
              <a:rPr lang="en-US" sz="2400" dirty="0"/>
              <a:t>/sales_table</a:t>
            </a:r>
          </a:p>
        </p:txBody>
      </p:sp>
      <p:sp>
        <p:nvSpPr>
          <p:cNvPr id="9" name="TextBox 8"/>
          <p:cNvSpPr txBox="1"/>
          <p:nvPr/>
        </p:nvSpPr>
        <p:spPr>
          <a:xfrm>
            <a:off x="3200400" y="5054079"/>
            <a:ext cx="3295136" cy="461665"/>
          </a:xfrm>
          <a:prstGeom prst="rect">
            <a:avLst/>
          </a:prstGeom>
          <a:noFill/>
        </p:spPr>
        <p:txBody>
          <a:bodyPr wrap="square" rtlCol="0">
            <a:spAutoFit/>
          </a:bodyPr>
          <a:lstStyle/>
          <a:p>
            <a:r>
              <a:rPr lang="en-US" sz="2400" dirty="0"/>
              <a:t>/product=“…”</a:t>
            </a:r>
            <a:endParaRPr lang="en-US" sz="3200" dirty="0"/>
          </a:p>
        </p:txBody>
      </p:sp>
      <p:sp>
        <p:nvSpPr>
          <p:cNvPr id="10" name="TextBox 9"/>
          <p:cNvSpPr txBox="1"/>
          <p:nvPr/>
        </p:nvSpPr>
        <p:spPr>
          <a:xfrm>
            <a:off x="3233352" y="5997311"/>
            <a:ext cx="3295136" cy="461665"/>
          </a:xfrm>
          <a:prstGeom prst="rect">
            <a:avLst/>
          </a:prstGeom>
          <a:noFill/>
        </p:spPr>
        <p:txBody>
          <a:bodyPr wrap="square" rtlCol="0">
            <a:spAutoFit/>
          </a:bodyPr>
          <a:lstStyle/>
          <a:p>
            <a:r>
              <a:rPr lang="en-US" sz="2400" dirty="0"/>
              <a:t>/product=“…”</a:t>
            </a:r>
            <a:endParaRPr lang="en-US" sz="3200" dirty="0"/>
          </a:p>
        </p:txBody>
      </p:sp>
      <p:cxnSp>
        <p:nvCxnSpPr>
          <p:cNvPr id="12" name="Straight Connector 11"/>
          <p:cNvCxnSpPr/>
          <p:nvPr/>
        </p:nvCxnSpPr>
        <p:spPr>
          <a:xfrm flipH="1">
            <a:off x="1375719" y="4547632"/>
            <a:ext cx="8238" cy="253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1367481" y="4800855"/>
            <a:ext cx="80936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2434282" y="5095871"/>
            <a:ext cx="8238" cy="253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26044" y="5349094"/>
            <a:ext cx="80936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2432222" y="5326703"/>
            <a:ext cx="10298" cy="918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423984" y="6244999"/>
            <a:ext cx="80936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294872" y="5356126"/>
            <a:ext cx="1105928" cy="400110"/>
          </a:xfrm>
          <a:prstGeom prst="rect">
            <a:avLst/>
          </a:prstGeom>
          <a:noFill/>
        </p:spPr>
        <p:txBody>
          <a:bodyPr wrap="square" rtlCol="0">
            <a:spAutoFit/>
          </a:bodyPr>
          <a:lstStyle/>
          <a:p>
            <a:r>
              <a:rPr lang="en-US" sz="2000" dirty="0"/>
              <a:t>/File_01</a:t>
            </a:r>
          </a:p>
        </p:txBody>
      </p:sp>
      <p:cxnSp>
        <p:nvCxnSpPr>
          <p:cNvPr id="24" name="Straight Connector 23"/>
          <p:cNvCxnSpPr/>
          <p:nvPr/>
        </p:nvCxnSpPr>
        <p:spPr>
          <a:xfrm flipH="1">
            <a:off x="4263082" y="5451340"/>
            <a:ext cx="1" cy="155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263082" y="5606358"/>
            <a:ext cx="770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4263082" y="5633997"/>
            <a:ext cx="1" cy="155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4263082" y="5789015"/>
            <a:ext cx="770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278396" y="5622081"/>
            <a:ext cx="1105928" cy="400110"/>
          </a:xfrm>
          <a:prstGeom prst="rect">
            <a:avLst/>
          </a:prstGeom>
          <a:noFill/>
        </p:spPr>
        <p:txBody>
          <a:bodyPr wrap="square" rtlCol="0">
            <a:spAutoFit/>
          </a:bodyPr>
          <a:lstStyle/>
          <a:p>
            <a:r>
              <a:rPr lang="en-US" sz="2000" dirty="0"/>
              <a:t>/File_02</a:t>
            </a:r>
          </a:p>
        </p:txBody>
      </p:sp>
    </p:spTree>
    <p:extLst>
      <p:ext uri="{BB962C8B-B14F-4D97-AF65-F5344CB8AC3E}">
        <p14:creationId xmlns:p14="http://schemas.microsoft.com/office/powerpoint/2010/main" val="31398888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4400"/>
            <a:ext cx="10515600" cy="5262563"/>
          </a:xfrm>
        </p:spPr>
        <p:txBody>
          <a:bodyPr>
            <a:normAutofit/>
          </a:bodyPr>
          <a:lstStyle/>
          <a:p>
            <a:r>
              <a:rPr lang="en-US" sz="2400" dirty="0"/>
              <a:t>Why should we partition a table?</a:t>
            </a:r>
          </a:p>
          <a:p>
            <a:pPr marL="0" indent="0">
              <a:buNone/>
            </a:pPr>
            <a:r>
              <a:rPr lang="en-US" sz="2400" dirty="0"/>
              <a:t>    Because it improves query performance.</a:t>
            </a:r>
          </a:p>
          <a:p>
            <a:pPr>
              <a:spcBef>
                <a:spcPts val="1800"/>
              </a:spcBef>
            </a:pPr>
            <a:r>
              <a:rPr lang="en-US" sz="2400" dirty="0"/>
              <a:t>Example:</a:t>
            </a:r>
          </a:p>
          <a:p>
            <a:pPr marL="0" indent="0">
              <a:buNone/>
            </a:pPr>
            <a:r>
              <a:rPr lang="en-US" sz="2400" dirty="0"/>
              <a:t>Assume we want to know the total revenue from selling a particular product, on a particular date.</a:t>
            </a:r>
          </a:p>
          <a:p>
            <a:pPr marL="0" indent="0">
              <a:buNone/>
            </a:pPr>
            <a:r>
              <a:rPr lang="en-US" sz="2400" dirty="0"/>
              <a:t>We only have to work with one of the partitions. This reduces the amount of data to be processed.</a:t>
            </a:r>
          </a:p>
          <a:p>
            <a:pPr marL="0" indent="0">
              <a:buNone/>
            </a:pPr>
            <a:r>
              <a:rPr lang="en-US" sz="2400" dirty="0"/>
              <a:t>The performance improvement can be dramatic as long as the query reflects the partitions created.</a:t>
            </a:r>
          </a:p>
          <a:p>
            <a:pPr marL="0" indent="0">
              <a:buNone/>
            </a:pPr>
            <a:r>
              <a:rPr lang="en-US" sz="2400" dirty="0"/>
              <a:t>If we had partitioned the data based on storeLocation, there would have been no advantage in using partitions because all the partitions would have to be scanned to see where products were sold.</a:t>
            </a:r>
          </a:p>
        </p:txBody>
      </p:sp>
      <p:sp>
        <p:nvSpPr>
          <p:cNvPr id="4" name="Footer Placeholder 3"/>
          <p:cNvSpPr>
            <a:spLocks noGrp="1"/>
          </p:cNvSpPr>
          <p:nvPr>
            <p:ph type="ftr" sz="quarter" idx="11"/>
          </p:nvPr>
        </p:nvSpPr>
        <p:spPr/>
        <p:txBody>
          <a:bodyPr/>
          <a:lstStyle/>
          <a:p>
            <a:r>
              <a:rPr lang="en-US"/>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29</a:t>
            </a:fld>
            <a:endParaRPr lang="en-US"/>
          </a:p>
        </p:txBody>
      </p:sp>
    </p:spTree>
    <p:extLst>
      <p:ext uri="{BB962C8B-B14F-4D97-AF65-F5344CB8AC3E}">
        <p14:creationId xmlns:p14="http://schemas.microsoft.com/office/powerpoint/2010/main" val="1898893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48723" y="1127847"/>
            <a:ext cx="10515600" cy="2852737"/>
          </a:xfrm>
        </p:spPr>
        <p:txBody>
          <a:bodyPr/>
          <a:lstStyle/>
          <a:p>
            <a:r>
              <a:rPr lang="en-US" dirty="0"/>
              <a:t>Summary of</a:t>
            </a:r>
            <a:br>
              <a:rPr lang="en-US" dirty="0"/>
            </a:br>
            <a:r>
              <a:rPr lang="en-US" dirty="0"/>
              <a:t>Managed and External Tables</a:t>
            </a:r>
          </a:p>
        </p:txBody>
      </p:sp>
      <p:sp>
        <p:nvSpPr>
          <p:cNvPr id="4" name="Footer Placeholder 3"/>
          <p:cNvSpPr>
            <a:spLocks noGrp="1"/>
          </p:cNvSpPr>
          <p:nvPr>
            <p:ph type="ftr" sz="quarter" idx="11"/>
          </p:nvPr>
        </p:nvSpPr>
        <p:spPr/>
        <p:txBody>
          <a:bodyPr/>
          <a:lstStyle/>
          <a:p>
            <a:r>
              <a:rPr lang="en-US"/>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3</a:t>
            </a:fld>
            <a:endParaRPr lang="en-US"/>
          </a:p>
        </p:txBody>
      </p:sp>
    </p:spTree>
    <p:extLst>
      <p:ext uri="{BB962C8B-B14F-4D97-AF65-F5344CB8AC3E}">
        <p14:creationId xmlns:p14="http://schemas.microsoft.com/office/powerpoint/2010/main" val="9624053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When Should We Create Partitions?</a:t>
            </a:r>
          </a:p>
        </p:txBody>
      </p:sp>
      <p:sp>
        <p:nvSpPr>
          <p:cNvPr id="3" name="Content Placeholder 2"/>
          <p:cNvSpPr>
            <a:spLocks noGrp="1"/>
          </p:cNvSpPr>
          <p:nvPr>
            <p:ph idx="1"/>
          </p:nvPr>
        </p:nvSpPr>
        <p:spPr>
          <a:xfrm>
            <a:off x="838200" y="1690688"/>
            <a:ext cx="10515600" cy="4486275"/>
          </a:xfrm>
        </p:spPr>
        <p:txBody>
          <a:bodyPr>
            <a:normAutofit/>
          </a:bodyPr>
          <a:lstStyle/>
          <a:p>
            <a:r>
              <a:rPr lang="en-US" sz="2400" dirty="0"/>
              <a:t>Before creating a partition, you should ask:</a:t>
            </a:r>
          </a:p>
          <a:p>
            <a:pPr lvl="1"/>
            <a:r>
              <a:rPr lang="en-US" dirty="0"/>
              <a:t>What are the most common or often executed queries we have?</a:t>
            </a:r>
          </a:p>
          <a:p>
            <a:pPr lvl="1"/>
            <a:r>
              <a:rPr lang="en-US" dirty="0"/>
              <a:t>Are there some subset of columns we use in a group by or select statement?</a:t>
            </a:r>
          </a:p>
          <a:p>
            <a:pPr>
              <a:spcBef>
                <a:spcPts val="1800"/>
              </a:spcBef>
            </a:pPr>
            <a:r>
              <a:rPr lang="en-US" sz="2400" dirty="0"/>
              <a:t>Partitions are a trade-off :</a:t>
            </a:r>
          </a:p>
          <a:p>
            <a:pPr lvl="1"/>
            <a:r>
              <a:rPr lang="en-US" dirty="0"/>
              <a:t>Too many partitions may optimize some queries, but be detrimental for other important queries.</a:t>
            </a:r>
          </a:p>
          <a:p>
            <a:pPr lvl="1">
              <a:spcBef>
                <a:spcPts val="1200"/>
              </a:spcBef>
            </a:pPr>
            <a:r>
              <a:rPr lang="en-US" dirty="0"/>
              <a:t>We partition so that some queries are executed efficiently (not all queries).</a:t>
            </a:r>
          </a:p>
          <a:p>
            <a:pPr lvl="1">
              <a:spcBef>
                <a:spcPts val="1200"/>
              </a:spcBef>
            </a:pPr>
            <a:r>
              <a:rPr lang="en-US" dirty="0"/>
              <a:t>Too many partitions means a large number of Hadoop directories. This is a huge overhead for the </a:t>
            </a:r>
            <a:r>
              <a:rPr lang="en-US" dirty="0">
                <a:solidFill>
                  <a:srgbClr val="00B0F0"/>
                </a:solidFill>
              </a:rPr>
              <a:t>Namenode</a:t>
            </a:r>
            <a:r>
              <a:rPr lang="en-US" dirty="0"/>
              <a:t> which maintains file metadata for Hadoop.</a:t>
            </a:r>
          </a:p>
          <a:p>
            <a:pPr marL="0" indent="0">
              <a:buNone/>
            </a:pPr>
            <a:endParaRPr lang="en-US" dirty="0"/>
          </a:p>
        </p:txBody>
      </p:sp>
      <p:sp>
        <p:nvSpPr>
          <p:cNvPr id="4" name="Footer Placeholder 3"/>
          <p:cNvSpPr>
            <a:spLocks noGrp="1"/>
          </p:cNvSpPr>
          <p:nvPr>
            <p:ph type="ftr" sz="quarter" idx="11"/>
          </p:nvPr>
        </p:nvSpPr>
        <p:spPr/>
        <p:txBody>
          <a:bodyPr/>
          <a:lstStyle/>
          <a:p>
            <a:r>
              <a:rPr lang="en-US"/>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30</a:t>
            </a:fld>
            <a:endParaRPr lang="en-US"/>
          </a:p>
        </p:txBody>
      </p:sp>
    </p:spTree>
    <p:extLst>
      <p:ext uri="{BB962C8B-B14F-4D97-AF65-F5344CB8AC3E}">
        <p14:creationId xmlns:p14="http://schemas.microsoft.com/office/powerpoint/2010/main" val="30780249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How to Get Data from Tables with Partitions?</a:t>
            </a:r>
          </a:p>
        </p:txBody>
      </p:sp>
      <p:sp>
        <p:nvSpPr>
          <p:cNvPr id="3" name="Content Placeholder 2"/>
          <p:cNvSpPr>
            <a:spLocks noGrp="1"/>
          </p:cNvSpPr>
          <p:nvPr>
            <p:ph idx="1"/>
          </p:nvPr>
        </p:nvSpPr>
        <p:spPr>
          <a:xfrm>
            <a:off x="838200" y="1570008"/>
            <a:ext cx="10515600" cy="4606955"/>
          </a:xfrm>
        </p:spPr>
        <p:txBody>
          <a:bodyPr>
            <a:normAutofit/>
          </a:bodyPr>
          <a:lstStyle/>
          <a:p>
            <a:pPr marL="0" indent="0">
              <a:buNone/>
            </a:pPr>
            <a:r>
              <a:rPr lang="en-US" sz="2400" dirty="0"/>
              <a:t>Consider the following table:</a:t>
            </a:r>
          </a:p>
          <a:p>
            <a:pPr marL="457200" lvl="1" indent="0">
              <a:spcBef>
                <a:spcPts val="1800"/>
              </a:spcBef>
              <a:buNone/>
            </a:pPr>
            <a:r>
              <a:rPr lang="en-US" dirty="0">
                <a:solidFill>
                  <a:srgbClr val="C00000"/>
                </a:solidFill>
              </a:rPr>
              <a:t>create table salesData_with_partition (</a:t>
            </a:r>
          </a:p>
          <a:p>
            <a:pPr marL="457200" lvl="1" indent="0">
              <a:buNone/>
            </a:pPr>
            <a:r>
              <a:rPr lang="en-US" dirty="0">
                <a:solidFill>
                  <a:srgbClr val="C00000"/>
                </a:solidFill>
              </a:rPr>
              <a:t>     storeLocation varchar(30),</a:t>
            </a:r>
          </a:p>
          <a:p>
            <a:pPr marL="457200" lvl="1" indent="0">
              <a:buNone/>
            </a:pPr>
            <a:r>
              <a:rPr lang="en-US" dirty="0">
                <a:solidFill>
                  <a:srgbClr val="C00000"/>
                </a:solidFill>
              </a:rPr>
              <a:t>     revenue decimal(10,2),</a:t>
            </a:r>
          </a:p>
          <a:p>
            <a:pPr marL="457200" lvl="1" indent="0">
              <a:buNone/>
            </a:pPr>
            <a:r>
              <a:rPr lang="en-US" dirty="0">
                <a:solidFill>
                  <a:srgbClr val="C00000"/>
                </a:solidFill>
              </a:rPr>
              <a:t>) partitioned by (</a:t>
            </a:r>
          </a:p>
          <a:p>
            <a:pPr marL="457200" lvl="1" indent="0">
              <a:buNone/>
            </a:pPr>
            <a:r>
              <a:rPr lang="en-US" dirty="0">
                <a:solidFill>
                  <a:srgbClr val="C00000"/>
                </a:solidFill>
              </a:rPr>
              <a:t>     oderDate date,</a:t>
            </a:r>
          </a:p>
          <a:p>
            <a:pPr marL="457200" lvl="1" indent="0">
              <a:buNone/>
            </a:pPr>
            <a:r>
              <a:rPr lang="en-US" dirty="0">
                <a:solidFill>
                  <a:srgbClr val="C00000"/>
                </a:solidFill>
              </a:rPr>
              <a:t>     product varchar(20)</a:t>
            </a:r>
          </a:p>
          <a:p>
            <a:pPr marL="457200" lvl="1" indent="0">
              <a:buNone/>
            </a:pPr>
            <a:r>
              <a:rPr lang="en-US" dirty="0">
                <a:solidFill>
                  <a:srgbClr val="C00000"/>
                </a:solidFill>
              </a:rPr>
              <a:t>);</a:t>
            </a:r>
          </a:p>
          <a:p>
            <a:pPr marL="0" indent="0">
              <a:spcBef>
                <a:spcPts val="1800"/>
              </a:spcBef>
              <a:buNone/>
            </a:pPr>
            <a:r>
              <a:rPr lang="en-US" sz="2400" dirty="0"/>
              <a:t>Once the data has been inserted into the table, we can query the table exactly in the same way, whether or not the table has partitions.</a:t>
            </a:r>
          </a:p>
        </p:txBody>
      </p:sp>
      <p:sp>
        <p:nvSpPr>
          <p:cNvPr id="4" name="Footer Placeholder 3"/>
          <p:cNvSpPr>
            <a:spLocks noGrp="1"/>
          </p:cNvSpPr>
          <p:nvPr>
            <p:ph type="ftr" sz="quarter" idx="11"/>
          </p:nvPr>
        </p:nvSpPr>
        <p:spPr/>
        <p:txBody>
          <a:bodyPr/>
          <a:lstStyle/>
          <a:p>
            <a:r>
              <a:rPr lang="en-US"/>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31</a:t>
            </a:fld>
            <a:endParaRPr lang="en-US"/>
          </a:p>
        </p:txBody>
      </p:sp>
    </p:spTree>
    <p:extLst>
      <p:ext uri="{BB962C8B-B14F-4D97-AF65-F5344CB8AC3E}">
        <p14:creationId xmlns:p14="http://schemas.microsoft.com/office/powerpoint/2010/main" val="32273282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1224"/>
            <a:ext cx="10515600" cy="808067"/>
          </a:xfrm>
        </p:spPr>
        <p:txBody>
          <a:bodyPr/>
          <a:lstStyle/>
          <a:p>
            <a:r>
              <a:rPr lang="en-US" dirty="0"/>
              <a:t>When Do we Create Partitions on Tables?</a:t>
            </a:r>
          </a:p>
        </p:txBody>
      </p:sp>
      <p:sp>
        <p:nvSpPr>
          <p:cNvPr id="3" name="Content Placeholder 2"/>
          <p:cNvSpPr>
            <a:spLocks noGrp="1"/>
          </p:cNvSpPr>
          <p:nvPr>
            <p:ph idx="1"/>
          </p:nvPr>
        </p:nvSpPr>
        <p:spPr>
          <a:xfrm>
            <a:off x="838200" y="1009290"/>
            <a:ext cx="10515600" cy="5347059"/>
          </a:xfrm>
        </p:spPr>
        <p:txBody>
          <a:bodyPr>
            <a:normAutofit/>
          </a:bodyPr>
          <a:lstStyle/>
          <a:p>
            <a:pPr>
              <a:spcBef>
                <a:spcPts val="400"/>
              </a:spcBef>
            </a:pPr>
            <a:r>
              <a:rPr lang="en-US" sz="2400" dirty="0"/>
              <a:t>In RDBMS, we can create an index while creating a table or create the index after the table was created.</a:t>
            </a:r>
          </a:p>
          <a:p>
            <a:pPr>
              <a:spcBef>
                <a:spcPts val="400"/>
              </a:spcBef>
            </a:pPr>
            <a:r>
              <a:rPr lang="en-US" sz="2400" dirty="0"/>
              <a:t>In Hive, a partition must be created at the time that the table is defined.</a:t>
            </a:r>
          </a:p>
          <a:p>
            <a:pPr>
              <a:spcBef>
                <a:spcPts val="400"/>
              </a:spcBef>
            </a:pPr>
            <a:r>
              <a:rPr lang="en-US" sz="2400" dirty="0"/>
              <a:t>Example:</a:t>
            </a:r>
          </a:p>
          <a:p>
            <a:pPr marL="0" indent="0">
              <a:spcBef>
                <a:spcPts val="400"/>
              </a:spcBef>
              <a:buNone/>
            </a:pPr>
            <a:r>
              <a:rPr lang="en-US" sz="2400" dirty="0">
                <a:solidFill>
                  <a:srgbClr val="C00000"/>
                </a:solidFill>
              </a:rPr>
              <a:t>create table sales_data (</a:t>
            </a:r>
          </a:p>
          <a:p>
            <a:pPr marL="0" indent="0">
              <a:spcBef>
                <a:spcPts val="400"/>
              </a:spcBef>
              <a:buNone/>
            </a:pPr>
            <a:r>
              <a:rPr lang="en-US" sz="2400" dirty="0">
                <a:solidFill>
                  <a:srgbClr val="C00000"/>
                </a:solidFill>
              </a:rPr>
              <a:t>   storeLocation varchar(30),</a:t>
            </a:r>
          </a:p>
          <a:p>
            <a:pPr marL="0" indent="0">
              <a:spcBef>
                <a:spcPts val="400"/>
              </a:spcBef>
              <a:buNone/>
            </a:pPr>
            <a:r>
              <a:rPr lang="en-US" sz="2400" dirty="0">
                <a:solidFill>
                  <a:srgbClr val="C00000"/>
                </a:solidFill>
              </a:rPr>
              <a:t>   product varchar(20),</a:t>
            </a:r>
          </a:p>
          <a:p>
            <a:pPr marL="0" indent="0">
              <a:spcBef>
                <a:spcPts val="400"/>
              </a:spcBef>
              <a:buNone/>
            </a:pPr>
            <a:r>
              <a:rPr lang="en-US" sz="2400" dirty="0">
                <a:solidFill>
                  <a:srgbClr val="C00000"/>
                </a:solidFill>
              </a:rPr>
              <a:t>   revenue decimal(10,2)</a:t>
            </a:r>
          </a:p>
          <a:p>
            <a:pPr marL="0" indent="0">
              <a:spcBef>
                <a:spcPts val="400"/>
              </a:spcBef>
              <a:buNone/>
            </a:pPr>
            <a:r>
              <a:rPr lang="en-US" sz="2400" dirty="0">
                <a:solidFill>
                  <a:srgbClr val="C00000"/>
                </a:solidFill>
              </a:rPr>
              <a:t>) partitioned by (orderDate date), </a:t>
            </a:r>
          </a:p>
          <a:p>
            <a:pPr marL="0" indent="0">
              <a:spcBef>
                <a:spcPts val="400"/>
              </a:spcBef>
              <a:buNone/>
            </a:pPr>
            <a:r>
              <a:rPr lang="en-US" sz="2400" dirty="0">
                <a:solidFill>
                  <a:srgbClr val="C00000"/>
                </a:solidFill>
              </a:rPr>
              <a:t>insert into sales_data</a:t>
            </a:r>
          </a:p>
          <a:p>
            <a:pPr marL="0" indent="0">
              <a:spcBef>
                <a:spcPts val="400"/>
              </a:spcBef>
              <a:buNone/>
            </a:pPr>
            <a:r>
              <a:rPr lang="en-US" sz="2400" dirty="0">
                <a:solidFill>
                  <a:srgbClr val="C00000"/>
                </a:solidFill>
              </a:rPr>
              <a:t>partition( orderDate = '2019-09-30')</a:t>
            </a:r>
          </a:p>
          <a:p>
            <a:pPr marL="0" indent="0">
              <a:spcBef>
                <a:spcPts val="400"/>
              </a:spcBef>
              <a:buNone/>
            </a:pPr>
            <a:r>
              <a:rPr lang="en-US" sz="2400" dirty="0">
                <a:solidFill>
                  <a:srgbClr val="C00000"/>
                </a:solidFill>
              </a:rPr>
              <a:t>values ('…', '…', …),</a:t>
            </a:r>
          </a:p>
          <a:p>
            <a:pPr marL="0" indent="0">
              <a:spcBef>
                <a:spcPts val="400"/>
              </a:spcBef>
              <a:buNone/>
            </a:pPr>
            <a:r>
              <a:rPr lang="en-US" sz="2400" dirty="0">
                <a:solidFill>
                  <a:srgbClr val="C00000"/>
                </a:solidFill>
              </a:rPr>
              <a:t>values ('…', '…', …),</a:t>
            </a:r>
          </a:p>
          <a:p>
            <a:pPr marL="0" indent="0">
              <a:spcBef>
                <a:spcPts val="400"/>
              </a:spcBef>
              <a:buNone/>
            </a:pPr>
            <a:r>
              <a:rPr lang="en-US" sz="2400" dirty="0">
                <a:solidFill>
                  <a:srgbClr val="C00000"/>
                </a:solidFill>
              </a:rPr>
              <a:t>values ('…', '…', …);</a:t>
            </a:r>
          </a:p>
        </p:txBody>
      </p:sp>
      <p:sp>
        <p:nvSpPr>
          <p:cNvPr id="4" name="Footer Placeholder 3"/>
          <p:cNvSpPr>
            <a:spLocks noGrp="1"/>
          </p:cNvSpPr>
          <p:nvPr>
            <p:ph type="ftr" sz="quarter" idx="11"/>
          </p:nvPr>
        </p:nvSpPr>
        <p:spPr/>
        <p:txBody>
          <a:bodyPr/>
          <a:lstStyle/>
          <a:p>
            <a:r>
              <a:rPr lang="en-US"/>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32</a:t>
            </a:fld>
            <a:endParaRPr lang="en-US"/>
          </a:p>
        </p:txBody>
      </p:sp>
    </p:spTree>
    <p:extLst>
      <p:ext uri="{BB962C8B-B14F-4D97-AF65-F5344CB8AC3E}">
        <p14:creationId xmlns:p14="http://schemas.microsoft.com/office/powerpoint/2010/main" val="4018754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Bucket</a:t>
            </a:r>
          </a:p>
        </p:txBody>
      </p:sp>
      <p:sp>
        <p:nvSpPr>
          <p:cNvPr id="3" name="Content Placeholder 2"/>
          <p:cNvSpPr>
            <a:spLocks noGrp="1"/>
          </p:cNvSpPr>
          <p:nvPr>
            <p:ph idx="1"/>
          </p:nvPr>
        </p:nvSpPr>
        <p:spPr/>
        <p:txBody>
          <a:bodyPr>
            <a:normAutofit/>
          </a:bodyPr>
          <a:lstStyle/>
          <a:p>
            <a:r>
              <a:rPr lang="en-US" sz="2400" dirty="0"/>
              <a:t>Partitioning and bucketing are very closely related. They are both forms of indexing.</a:t>
            </a:r>
          </a:p>
          <a:p>
            <a:r>
              <a:rPr lang="en-US" sz="2400" dirty="0"/>
              <a:t>Partitions correspond to B-Tree index, while bucketing corresponds to hash index.</a:t>
            </a:r>
          </a:p>
          <a:p>
            <a:r>
              <a:rPr lang="en-US" sz="2400" dirty="0"/>
              <a:t>Bucketing is a way to logically group data in a table such that fast lookup of any specific value in a column is possible.</a:t>
            </a:r>
          </a:p>
          <a:p>
            <a:r>
              <a:rPr lang="en-US" sz="2400" dirty="0"/>
              <a:t>Recall that a partition refers to specific values in a given column. If we are not careful about choosing the correct partition, we may end up with millions of directories which can overwhelm the Namenode.</a:t>
            </a:r>
          </a:p>
          <a:p>
            <a:r>
              <a:rPr lang="en-US" sz="2400" dirty="0"/>
              <a:t>In fact, Hive restricts the maximum number of partitions. For example, you should not create a partition on the primary key.</a:t>
            </a:r>
          </a:p>
        </p:txBody>
      </p:sp>
      <p:sp>
        <p:nvSpPr>
          <p:cNvPr id="4" name="Footer Placeholder 3"/>
          <p:cNvSpPr>
            <a:spLocks noGrp="1"/>
          </p:cNvSpPr>
          <p:nvPr>
            <p:ph type="ftr" sz="quarter" idx="11"/>
          </p:nvPr>
        </p:nvSpPr>
        <p:spPr/>
        <p:txBody>
          <a:bodyPr/>
          <a:lstStyle/>
          <a:p>
            <a:r>
              <a:rPr lang="en-US"/>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33</a:t>
            </a:fld>
            <a:endParaRPr lang="en-US"/>
          </a:p>
        </p:txBody>
      </p:sp>
    </p:spTree>
    <p:extLst>
      <p:ext uri="{BB962C8B-B14F-4D97-AF65-F5344CB8AC3E}">
        <p14:creationId xmlns:p14="http://schemas.microsoft.com/office/powerpoint/2010/main" val="2719574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4452"/>
            <a:ext cx="10515600" cy="5978105"/>
          </a:xfrm>
        </p:spPr>
        <p:txBody>
          <a:bodyPr>
            <a:normAutofit/>
          </a:bodyPr>
          <a:lstStyle/>
          <a:p>
            <a:r>
              <a:rPr lang="en-US" sz="2400" dirty="0"/>
              <a:t>Assume we have a table with user IDs. This table is queried often based on specific user IDs., where the user ID is the primary key.</a:t>
            </a:r>
          </a:p>
          <a:p>
            <a:r>
              <a:rPr lang="en-US" sz="2400" dirty="0"/>
              <a:t>For tables that are queried often on the primary key, the solution is bucketing. This approach consists of breaking the data into buckets so that we know which bucket a specific ID belongs to. Using a hash function, can take us to the bucket where the ID exists. Once we find the bucket, we can scan linearly to find the row.</a:t>
            </a:r>
          </a:p>
          <a:p>
            <a:r>
              <a:rPr lang="en-US" sz="2400" dirty="0"/>
              <a:t>All we need is to add to the create statement is the following clause:</a:t>
            </a:r>
          </a:p>
          <a:p>
            <a:pPr marL="0" indent="0">
              <a:buNone/>
            </a:pPr>
            <a:r>
              <a:rPr lang="en-US" sz="2400" dirty="0"/>
              <a:t>	</a:t>
            </a:r>
            <a:r>
              <a:rPr lang="en-US" sz="2400" dirty="0">
                <a:solidFill>
                  <a:srgbClr val="C00000"/>
                </a:solidFill>
              </a:rPr>
              <a:t>clustered by (column_name) into N buckets</a:t>
            </a:r>
          </a:p>
          <a:p>
            <a:r>
              <a:rPr lang="en-US" sz="2400" dirty="0"/>
              <a:t>The HDFS layout of buckets:</a:t>
            </a:r>
          </a:p>
          <a:p>
            <a:pPr marL="0" indent="0">
              <a:buNone/>
            </a:pPr>
            <a:r>
              <a:rPr lang="en-US" sz="2400" dirty="0"/>
              <a:t>/user/hive/warehouse</a:t>
            </a:r>
          </a:p>
          <a:p>
            <a:pPr marL="0" indent="0">
              <a:buNone/>
            </a:pPr>
            <a:r>
              <a:rPr lang="en-US" sz="2400" dirty="0"/>
              <a:t>		/students_table</a:t>
            </a:r>
          </a:p>
          <a:p>
            <a:pPr marL="0" indent="0">
              <a:buNone/>
            </a:pPr>
            <a:r>
              <a:rPr lang="en-US" sz="2400" dirty="0"/>
              <a:t>				/000000_0   (bucket)</a:t>
            </a:r>
          </a:p>
          <a:p>
            <a:pPr marL="0" indent="0">
              <a:buNone/>
            </a:pPr>
            <a:r>
              <a:rPr lang="en-US" sz="2400" dirty="0"/>
              <a:t> 				/000001_0   (bucket)</a:t>
            </a:r>
          </a:p>
          <a:p>
            <a:pPr marL="0" indent="0">
              <a:buNone/>
            </a:pPr>
            <a:r>
              <a:rPr lang="en-US" sz="2400" dirty="0"/>
              <a:t>				…</a:t>
            </a:r>
          </a:p>
        </p:txBody>
      </p:sp>
      <p:sp>
        <p:nvSpPr>
          <p:cNvPr id="4" name="Footer Placeholder 3"/>
          <p:cNvSpPr>
            <a:spLocks noGrp="1"/>
          </p:cNvSpPr>
          <p:nvPr>
            <p:ph type="ftr" sz="quarter" idx="11"/>
          </p:nvPr>
        </p:nvSpPr>
        <p:spPr/>
        <p:txBody>
          <a:bodyPr/>
          <a:lstStyle/>
          <a:p>
            <a:r>
              <a:rPr lang="en-US"/>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34</a:t>
            </a:fld>
            <a:endParaRPr lang="en-US"/>
          </a:p>
        </p:txBody>
      </p:sp>
      <p:cxnSp>
        <p:nvCxnSpPr>
          <p:cNvPr id="7" name="Straight Connector 6"/>
          <p:cNvCxnSpPr/>
          <p:nvPr/>
        </p:nvCxnSpPr>
        <p:spPr>
          <a:xfrm>
            <a:off x="1276709" y="4433977"/>
            <a:ext cx="0" cy="362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430438" y="4873924"/>
            <a:ext cx="20128" cy="759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407434" y="5193102"/>
            <a:ext cx="1035170"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473570" y="5633049"/>
            <a:ext cx="1035170"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276709" y="4786162"/>
            <a:ext cx="1311216" cy="10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3177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97147"/>
            <a:ext cx="10515600" cy="5279816"/>
          </a:xfrm>
        </p:spPr>
        <p:txBody>
          <a:bodyPr>
            <a:normAutofit/>
          </a:bodyPr>
          <a:lstStyle/>
          <a:p>
            <a:r>
              <a:rPr lang="en-US" sz="2400" dirty="0"/>
              <a:t>We will have one file per bucket.</a:t>
            </a:r>
          </a:p>
          <a:p>
            <a:r>
              <a:rPr lang="en-US" sz="2400" dirty="0"/>
              <a:t>This allows us to have both partitions and buckets for the same table.</a:t>
            </a:r>
          </a:p>
          <a:p>
            <a:r>
              <a:rPr lang="en-US" sz="2400" dirty="0"/>
              <a:t>When we have partitions too, we will end up having bucket files in each partition of the table.</a:t>
            </a:r>
          </a:p>
          <a:p>
            <a:r>
              <a:rPr lang="en-US" sz="2400" dirty="0"/>
              <a:t>Example:</a:t>
            </a:r>
          </a:p>
          <a:p>
            <a:pPr marL="0" indent="0">
              <a:buNone/>
            </a:pPr>
            <a:r>
              <a:rPr lang="en-US" sz="2400" dirty="0">
                <a:solidFill>
                  <a:srgbClr val="C00000"/>
                </a:solidFill>
              </a:rPr>
              <a:t>create table movieData (</a:t>
            </a:r>
          </a:p>
          <a:p>
            <a:pPr marL="0" indent="0">
              <a:buNone/>
            </a:pPr>
            <a:r>
              <a:rPr lang="en-US" sz="2400" dirty="0">
                <a:solidFill>
                  <a:srgbClr val="C00000"/>
                </a:solidFill>
              </a:rPr>
              <a:t>   userID int,</a:t>
            </a:r>
          </a:p>
          <a:p>
            <a:pPr marL="0" indent="0">
              <a:buNone/>
            </a:pPr>
            <a:r>
              <a:rPr lang="en-US" sz="2400" dirty="0">
                <a:solidFill>
                  <a:srgbClr val="C00000"/>
                </a:solidFill>
              </a:rPr>
              <a:t>   movieID int,</a:t>
            </a:r>
          </a:p>
          <a:p>
            <a:pPr marL="0" indent="0">
              <a:buNone/>
            </a:pPr>
            <a:r>
              <a:rPr lang="en-US" sz="2400" dirty="0">
                <a:solidFill>
                  <a:srgbClr val="C00000"/>
                </a:solidFill>
              </a:rPr>
              <a:t>   rating int,</a:t>
            </a:r>
          </a:p>
          <a:p>
            <a:pPr marL="0" indent="0">
              <a:buNone/>
            </a:pPr>
            <a:r>
              <a:rPr lang="en-US" sz="2400" dirty="0">
                <a:solidFill>
                  <a:srgbClr val="C00000"/>
                </a:solidFill>
              </a:rPr>
              <a:t>   timeStamp date</a:t>
            </a:r>
          </a:p>
          <a:p>
            <a:pPr marL="0" indent="0">
              <a:buNone/>
            </a:pPr>
            <a:r>
              <a:rPr lang="en-US" sz="2400" dirty="0">
                <a:solidFill>
                  <a:srgbClr val="C00000"/>
                </a:solidFill>
              </a:rPr>
              <a:t>) </a:t>
            </a:r>
            <a:r>
              <a:rPr lang="en-US" sz="2400" b="1" dirty="0">
                <a:solidFill>
                  <a:srgbClr val="C00000"/>
                </a:solidFill>
              </a:rPr>
              <a:t>clustered by (rating) into 10 buckets;   </a:t>
            </a:r>
          </a:p>
        </p:txBody>
      </p:sp>
      <p:sp>
        <p:nvSpPr>
          <p:cNvPr id="4" name="Footer Placeholder 3"/>
          <p:cNvSpPr>
            <a:spLocks noGrp="1"/>
          </p:cNvSpPr>
          <p:nvPr>
            <p:ph type="ftr" sz="quarter" idx="11"/>
          </p:nvPr>
        </p:nvSpPr>
        <p:spPr/>
        <p:txBody>
          <a:bodyPr/>
          <a:lstStyle/>
          <a:p>
            <a:r>
              <a:rPr lang="en-US"/>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35</a:t>
            </a:fld>
            <a:endParaRPr lang="en-US"/>
          </a:p>
        </p:txBody>
      </p:sp>
    </p:spTree>
    <p:extLst>
      <p:ext uri="{BB962C8B-B14F-4D97-AF65-F5344CB8AC3E}">
        <p14:creationId xmlns:p14="http://schemas.microsoft.com/office/powerpoint/2010/main" val="37248162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8536"/>
            <a:ext cx="10515600" cy="5798128"/>
          </a:xfrm>
        </p:spPr>
        <p:txBody>
          <a:bodyPr>
            <a:normAutofit/>
          </a:bodyPr>
          <a:lstStyle/>
          <a:p>
            <a:r>
              <a:rPr lang="en-US" sz="2400" dirty="0"/>
              <a:t>Partitioning and bucketing, both have to be specified while the table is being created in the first place.</a:t>
            </a:r>
          </a:p>
          <a:p>
            <a:r>
              <a:rPr lang="en-US" sz="2400" dirty="0"/>
              <a:t>Example:</a:t>
            </a:r>
          </a:p>
          <a:p>
            <a:pPr lvl="1">
              <a:buFont typeface="Wingdings" panose="05000000000000000000" pitchFamily="2" charset="2"/>
              <a:buChar char="ü"/>
            </a:pPr>
            <a:r>
              <a:rPr lang="en-US" dirty="0"/>
              <a:t>Let’s take the movieData table with the columns userID, movieID, rating, and timeStamp. </a:t>
            </a:r>
          </a:p>
          <a:p>
            <a:pPr lvl="1">
              <a:buFont typeface="Wingdings" panose="05000000000000000000" pitchFamily="2" charset="2"/>
              <a:buChar char="ü"/>
            </a:pPr>
            <a:r>
              <a:rPr lang="en-US" dirty="0"/>
              <a:t>Intuitively, we want to apply partitioning to data with limited variance and apply bucketing to data where the variance is large.</a:t>
            </a:r>
          </a:p>
          <a:p>
            <a:pPr marL="457200" lvl="1" indent="0">
              <a:spcBef>
                <a:spcPts val="1800"/>
              </a:spcBef>
              <a:buNone/>
            </a:pPr>
            <a:r>
              <a:rPr lang="en-US" dirty="0">
                <a:solidFill>
                  <a:srgbClr val="C00000"/>
                </a:solidFill>
              </a:rPr>
              <a:t>create table movieData (</a:t>
            </a:r>
          </a:p>
          <a:p>
            <a:pPr marL="457200" lvl="1" indent="0">
              <a:buNone/>
            </a:pPr>
            <a:r>
              <a:rPr lang="en-US" dirty="0">
                <a:solidFill>
                  <a:srgbClr val="C00000"/>
                </a:solidFill>
              </a:rPr>
              <a:t>   userID int,</a:t>
            </a:r>
          </a:p>
          <a:p>
            <a:pPr marL="457200" lvl="1" indent="0">
              <a:buNone/>
            </a:pPr>
            <a:r>
              <a:rPr lang="en-US" dirty="0">
                <a:solidFill>
                  <a:srgbClr val="C00000"/>
                </a:solidFill>
              </a:rPr>
              <a:t>   movieID int,</a:t>
            </a:r>
          </a:p>
          <a:p>
            <a:pPr marL="457200" lvl="1" indent="0">
              <a:buNone/>
            </a:pPr>
            <a:r>
              <a:rPr lang="en-US" dirty="0">
                <a:solidFill>
                  <a:srgbClr val="C00000"/>
                </a:solidFill>
              </a:rPr>
              <a:t>   timeStamp date</a:t>
            </a:r>
          </a:p>
          <a:p>
            <a:pPr marL="457200" lvl="1" indent="0">
              <a:buNone/>
            </a:pPr>
            <a:r>
              <a:rPr lang="en-US" dirty="0">
                <a:solidFill>
                  <a:srgbClr val="C00000"/>
                </a:solidFill>
              </a:rPr>
              <a:t>) partitioned by (rating int)</a:t>
            </a:r>
          </a:p>
          <a:p>
            <a:pPr marL="457200" lvl="1" indent="0">
              <a:buNone/>
            </a:pPr>
            <a:r>
              <a:rPr lang="en-US" dirty="0">
                <a:solidFill>
                  <a:srgbClr val="C00000"/>
                </a:solidFill>
              </a:rPr>
              <a:t>clustered by (movieID) into 4 buckets; </a:t>
            </a:r>
          </a:p>
        </p:txBody>
      </p:sp>
      <p:sp>
        <p:nvSpPr>
          <p:cNvPr id="4" name="Footer Placeholder 3"/>
          <p:cNvSpPr>
            <a:spLocks noGrp="1"/>
          </p:cNvSpPr>
          <p:nvPr>
            <p:ph type="ftr" sz="quarter" idx="11"/>
          </p:nvPr>
        </p:nvSpPr>
        <p:spPr/>
        <p:txBody>
          <a:bodyPr/>
          <a:lstStyle/>
          <a:p>
            <a:r>
              <a:rPr lang="en-US"/>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36</a:t>
            </a:fld>
            <a:endParaRPr lang="en-US"/>
          </a:p>
        </p:txBody>
      </p:sp>
    </p:spTree>
    <p:extLst>
      <p:ext uri="{BB962C8B-B14F-4D97-AF65-F5344CB8AC3E}">
        <p14:creationId xmlns:p14="http://schemas.microsoft.com/office/powerpoint/2010/main" val="6136491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6809"/>
            <a:ext cx="10515600" cy="6192982"/>
          </a:xfrm>
        </p:spPr>
        <p:txBody>
          <a:bodyPr>
            <a:normAutofit lnSpcReduction="10000"/>
          </a:bodyPr>
          <a:lstStyle/>
          <a:p>
            <a:pPr marL="0" indent="0">
              <a:spcBef>
                <a:spcPts val="200"/>
              </a:spcBef>
              <a:buNone/>
            </a:pPr>
            <a:r>
              <a:rPr lang="en-US" sz="2200" dirty="0"/>
              <a:t>/user/hive/warehouse</a:t>
            </a:r>
          </a:p>
          <a:p>
            <a:pPr marL="0" indent="0">
              <a:spcBef>
                <a:spcPts val="200"/>
              </a:spcBef>
              <a:buNone/>
            </a:pPr>
            <a:r>
              <a:rPr lang="en-US" sz="2200" dirty="0"/>
              <a:t>		/movieData</a:t>
            </a:r>
          </a:p>
          <a:p>
            <a:pPr marL="0" indent="0">
              <a:spcBef>
                <a:spcPts val="200"/>
              </a:spcBef>
              <a:buNone/>
            </a:pPr>
            <a:r>
              <a:rPr lang="en-US" sz="2200" dirty="0"/>
              <a:t>			/rating = 1</a:t>
            </a:r>
          </a:p>
          <a:p>
            <a:pPr marL="0" indent="0">
              <a:spcBef>
                <a:spcPts val="200"/>
              </a:spcBef>
              <a:buNone/>
            </a:pPr>
            <a:r>
              <a:rPr lang="en-US" sz="2200" dirty="0"/>
              <a:t>				/000000_0</a:t>
            </a:r>
          </a:p>
          <a:p>
            <a:pPr marL="0" indent="0">
              <a:spcBef>
                <a:spcPts val="200"/>
              </a:spcBef>
              <a:buNone/>
            </a:pPr>
            <a:r>
              <a:rPr lang="en-US" sz="2200" dirty="0"/>
              <a:t>				/000000_1</a:t>
            </a:r>
          </a:p>
          <a:p>
            <a:pPr marL="0" indent="0">
              <a:spcBef>
                <a:spcPts val="200"/>
              </a:spcBef>
              <a:buNone/>
            </a:pPr>
            <a:r>
              <a:rPr lang="en-US" sz="2200" dirty="0"/>
              <a:t>				/000000_2</a:t>
            </a:r>
          </a:p>
          <a:p>
            <a:pPr marL="0" indent="0">
              <a:spcBef>
                <a:spcPts val="200"/>
              </a:spcBef>
              <a:buNone/>
            </a:pPr>
            <a:r>
              <a:rPr lang="en-US" sz="2200" dirty="0"/>
              <a:t>				/000000_3</a:t>
            </a:r>
          </a:p>
          <a:p>
            <a:pPr marL="0" indent="0">
              <a:spcBef>
                <a:spcPts val="200"/>
              </a:spcBef>
              <a:buNone/>
            </a:pPr>
            <a:r>
              <a:rPr lang="en-US" sz="2200" dirty="0"/>
              <a:t>			/rating = 2</a:t>
            </a:r>
          </a:p>
          <a:p>
            <a:pPr marL="0" indent="0">
              <a:spcBef>
                <a:spcPts val="200"/>
              </a:spcBef>
              <a:buNone/>
            </a:pPr>
            <a:r>
              <a:rPr lang="en-US" sz="2200" dirty="0"/>
              <a:t>				/000000_0</a:t>
            </a:r>
          </a:p>
          <a:p>
            <a:pPr marL="0" indent="0">
              <a:spcBef>
                <a:spcPts val="200"/>
              </a:spcBef>
              <a:buNone/>
            </a:pPr>
            <a:r>
              <a:rPr lang="en-US" sz="2200" dirty="0"/>
              <a:t>				/000000_1</a:t>
            </a:r>
          </a:p>
          <a:p>
            <a:pPr marL="0" indent="0">
              <a:spcBef>
                <a:spcPts val="200"/>
              </a:spcBef>
              <a:buNone/>
            </a:pPr>
            <a:r>
              <a:rPr lang="en-US" sz="2200" dirty="0"/>
              <a:t>				/000000_2</a:t>
            </a:r>
          </a:p>
          <a:p>
            <a:pPr marL="0" indent="0">
              <a:spcBef>
                <a:spcPts val="200"/>
              </a:spcBef>
              <a:buNone/>
            </a:pPr>
            <a:r>
              <a:rPr lang="en-US" sz="2200" dirty="0"/>
              <a:t>				/000000_3</a:t>
            </a:r>
          </a:p>
          <a:p>
            <a:pPr marL="0" indent="0">
              <a:spcBef>
                <a:spcPts val="200"/>
              </a:spcBef>
              <a:buNone/>
            </a:pPr>
            <a:endParaRPr lang="en-US" sz="2200" dirty="0"/>
          </a:p>
          <a:p>
            <a:pPr marL="0" indent="0">
              <a:spcBef>
                <a:spcPts val="200"/>
              </a:spcBef>
              <a:buNone/>
            </a:pPr>
            <a:r>
              <a:rPr lang="en-US" sz="2200" dirty="0"/>
              <a:t>			/rating = 3</a:t>
            </a:r>
          </a:p>
          <a:p>
            <a:pPr marL="0" indent="0">
              <a:spcBef>
                <a:spcPts val="200"/>
              </a:spcBef>
              <a:buNone/>
            </a:pPr>
            <a:r>
              <a:rPr lang="en-US" sz="2200" dirty="0"/>
              <a:t>				…</a:t>
            </a:r>
          </a:p>
          <a:p>
            <a:pPr marL="0" indent="0">
              <a:spcBef>
                <a:spcPts val="200"/>
              </a:spcBef>
              <a:buNone/>
            </a:pPr>
            <a:r>
              <a:rPr lang="en-US" sz="2200" dirty="0"/>
              <a:t>			/rating = 4</a:t>
            </a:r>
          </a:p>
          <a:p>
            <a:pPr marL="0" indent="0">
              <a:spcBef>
                <a:spcPts val="200"/>
              </a:spcBef>
              <a:buNone/>
            </a:pPr>
            <a:r>
              <a:rPr lang="en-US" sz="2200" dirty="0"/>
              <a:t>				…</a:t>
            </a:r>
          </a:p>
          <a:p>
            <a:pPr marL="0" indent="0">
              <a:spcBef>
                <a:spcPts val="200"/>
              </a:spcBef>
              <a:buNone/>
            </a:pPr>
            <a:r>
              <a:rPr lang="en-US" sz="2200" dirty="0"/>
              <a:t>			/rating = 5</a:t>
            </a:r>
          </a:p>
          <a:p>
            <a:pPr marL="0" indent="0">
              <a:spcBef>
                <a:spcPts val="200"/>
              </a:spcBef>
              <a:buNone/>
            </a:pPr>
            <a:r>
              <a:rPr lang="en-US" sz="2200" dirty="0"/>
              <a:t>				…</a:t>
            </a:r>
          </a:p>
        </p:txBody>
      </p:sp>
      <p:sp>
        <p:nvSpPr>
          <p:cNvPr id="4" name="Footer Placeholder 3"/>
          <p:cNvSpPr>
            <a:spLocks noGrp="1"/>
          </p:cNvSpPr>
          <p:nvPr>
            <p:ph type="ftr" sz="quarter" idx="11"/>
          </p:nvPr>
        </p:nvSpPr>
        <p:spPr/>
        <p:txBody>
          <a:bodyPr/>
          <a:lstStyle/>
          <a:p>
            <a:r>
              <a:rPr lang="en-US"/>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37</a:t>
            </a:fld>
            <a:endParaRPr lang="en-US"/>
          </a:p>
        </p:txBody>
      </p:sp>
      <p:cxnSp>
        <p:nvCxnSpPr>
          <p:cNvPr id="7" name="Straight Connector 6"/>
          <p:cNvCxnSpPr/>
          <p:nvPr/>
        </p:nvCxnSpPr>
        <p:spPr>
          <a:xfrm flipH="1">
            <a:off x="1756064" y="727364"/>
            <a:ext cx="2"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756064" y="955964"/>
            <a:ext cx="8416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97727" y="1191492"/>
            <a:ext cx="8416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597727" y="2676760"/>
            <a:ext cx="8416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597727" y="4416787"/>
            <a:ext cx="8416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597727" y="4993625"/>
            <a:ext cx="8416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597727" y="1080655"/>
            <a:ext cx="0" cy="4512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597727" y="5592834"/>
            <a:ext cx="8416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020419" y="1466066"/>
            <a:ext cx="497033" cy="3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000499" y="1771941"/>
            <a:ext cx="497033" cy="3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4021285" y="2081279"/>
            <a:ext cx="497033" cy="3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000500" y="1361209"/>
            <a:ext cx="19919" cy="1022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4020419" y="2383691"/>
            <a:ext cx="497033" cy="3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4038600" y="2934228"/>
            <a:ext cx="497033" cy="3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4018680" y="3240103"/>
            <a:ext cx="497033" cy="3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4039466" y="3549441"/>
            <a:ext cx="497033" cy="3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4018681" y="2829371"/>
            <a:ext cx="19919" cy="1022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4038600" y="3851853"/>
            <a:ext cx="497033" cy="3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8032173" y="2425255"/>
            <a:ext cx="2773836" cy="954107"/>
          </a:xfrm>
          <a:prstGeom prst="rect">
            <a:avLst/>
          </a:prstGeom>
          <a:noFill/>
        </p:spPr>
        <p:txBody>
          <a:bodyPr wrap="none" rtlCol="0">
            <a:spAutoFit/>
          </a:bodyPr>
          <a:lstStyle/>
          <a:p>
            <a:r>
              <a:rPr lang="en-US" sz="2800" dirty="0"/>
              <a:t>Using Partitioning</a:t>
            </a:r>
          </a:p>
          <a:p>
            <a:r>
              <a:rPr lang="en-US" sz="2800" dirty="0"/>
              <a:t>And Bucketing</a:t>
            </a:r>
          </a:p>
        </p:txBody>
      </p:sp>
    </p:spTree>
    <p:extLst>
      <p:ext uri="{BB962C8B-B14F-4D97-AF65-F5344CB8AC3E}">
        <p14:creationId xmlns:p14="http://schemas.microsoft.com/office/powerpoint/2010/main" val="30637157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7364"/>
            <a:ext cx="10515600" cy="5449599"/>
          </a:xfrm>
        </p:spPr>
        <p:txBody>
          <a:bodyPr>
            <a:normAutofit/>
          </a:bodyPr>
          <a:lstStyle/>
          <a:p>
            <a:r>
              <a:rPr lang="en-US" sz="2400" dirty="0"/>
              <a:t>It is possible to sort the data in a bucket. In our example, we can sort the bucket data by the timeStamp value.</a:t>
            </a:r>
          </a:p>
          <a:p>
            <a:r>
              <a:rPr lang="en-US" sz="2400" dirty="0"/>
              <a:t>To sort the data in bucket, all we need is to add the clause “sorted by timeStamp”, as shown below:</a:t>
            </a:r>
          </a:p>
          <a:p>
            <a:pPr marL="0" indent="0">
              <a:buNone/>
            </a:pPr>
            <a:r>
              <a:rPr lang="en-US" sz="2400" dirty="0">
                <a:solidFill>
                  <a:srgbClr val="C00000"/>
                </a:solidFill>
              </a:rPr>
              <a:t> create table movieData (</a:t>
            </a:r>
          </a:p>
          <a:p>
            <a:pPr marL="0" indent="0">
              <a:spcBef>
                <a:spcPts val="600"/>
              </a:spcBef>
              <a:buNone/>
            </a:pPr>
            <a:r>
              <a:rPr lang="en-US" sz="2400" dirty="0">
                <a:solidFill>
                  <a:srgbClr val="C00000"/>
                </a:solidFill>
              </a:rPr>
              <a:t>   userID int,</a:t>
            </a:r>
          </a:p>
          <a:p>
            <a:pPr marL="0" indent="0">
              <a:spcBef>
                <a:spcPts val="600"/>
              </a:spcBef>
              <a:buNone/>
            </a:pPr>
            <a:r>
              <a:rPr lang="en-US" sz="2400" dirty="0">
                <a:solidFill>
                  <a:srgbClr val="C00000"/>
                </a:solidFill>
              </a:rPr>
              <a:t>   movieID int,</a:t>
            </a:r>
          </a:p>
          <a:p>
            <a:pPr marL="0" indent="0">
              <a:spcBef>
                <a:spcPts val="600"/>
              </a:spcBef>
              <a:buNone/>
            </a:pPr>
            <a:r>
              <a:rPr lang="en-US" sz="2400" dirty="0">
                <a:solidFill>
                  <a:srgbClr val="C00000"/>
                </a:solidFill>
              </a:rPr>
              <a:t>   timeStamp date</a:t>
            </a:r>
          </a:p>
          <a:p>
            <a:pPr marL="0" indent="0">
              <a:spcBef>
                <a:spcPts val="600"/>
              </a:spcBef>
              <a:buNone/>
            </a:pPr>
            <a:r>
              <a:rPr lang="en-US" sz="2400" dirty="0">
                <a:solidFill>
                  <a:srgbClr val="C00000"/>
                </a:solidFill>
              </a:rPr>
              <a:t>) partitioned by (rating int)</a:t>
            </a:r>
          </a:p>
          <a:p>
            <a:pPr marL="0" indent="0">
              <a:spcBef>
                <a:spcPts val="600"/>
              </a:spcBef>
              <a:buNone/>
            </a:pPr>
            <a:r>
              <a:rPr lang="en-US" sz="2400" dirty="0">
                <a:solidFill>
                  <a:srgbClr val="C00000"/>
                </a:solidFill>
              </a:rPr>
              <a:t>clustered by (movieID) </a:t>
            </a:r>
          </a:p>
          <a:p>
            <a:pPr marL="0" indent="0">
              <a:spcBef>
                <a:spcPts val="600"/>
              </a:spcBef>
              <a:buNone/>
            </a:pPr>
            <a:r>
              <a:rPr lang="en-US" sz="2400" b="1" dirty="0">
                <a:solidFill>
                  <a:srgbClr val="C00000"/>
                </a:solidFill>
              </a:rPr>
              <a:t>sorted by (timeStamp) </a:t>
            </a:r>
            <a:r>
              <a:rPr lang="en-US" sz="2400" dirty="0">
                <a:solidFill>
                  <a:srgbClr val="C00000"/>
                </a:solidFill>
              </a:rPr>
              <a:t>into 4 buckets; </a:t>
            </a:r>
          </a:p>
          <a:p>
            <a:pPr>
              <a:spcBef>
                <a:spcPts val="1800"/>
              </a:spcBef>
            </a:pPr>
            <a:r>
              <a:rPr lang="en-US" sz="2400" dirty="0"/>
              <a:t>One of the benefits of sorting the data in a table is its effect on speeding up the process of joining tables. </a:t>
            </a:r>
          </a:p>
        </p:txBody>
      </p:sp>
      <p:sp>
        <p:nvSpPr>
          <p:cNvPr id="4" name="Footer Placeholder 3"/>
          <p:cNvSpPr>
            <a:spLocks noGrp="1"/>
          </p:cNvSpPr>
          <p:nvPr>
            <p:ph type="ftr" sz="quarter" idx="11"/>
          </p:nvPr>
        </p:nvSpPr>
        <p:spPr/>
        <p:txBody>
          <a:bodyPr/>
          <a:lstStyle/>
          <a:p>
            <a:r>
              <a:rPr lang="en-US"/>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38</a:t>
            </a:fld>
            <a:endParaRPr lang="en-US"/>
          </a:p>
        </p:txBody>
      </p:sp>
    </p:spTree>
    <p:extLst>
      <p:ext uri="{BB962C8B-B14F-4D97-AF65-F5344CB8AC3E}">
        <p14:creationId xmlns:p14="http://schemas.microsoft.com/office/powerpoint/2010/main" val="13706249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2152"/>
            <a:ext cx="10515600" cy="5514811"/>
          </a:xfrm>
        </p:spPr>
        <p:txBody>
          <a:bodyPr>
            <a:normAutofit/>
          </a:bodyPr>
          <a:lstStyle/>
          <a:p>
            <a:r>
              <a:rPr lang="en-US" sz="2400" dirty="0"/>
              <a:t>Inserting data into a bucketed table is completely transparent to the user. This is true whether or not the table is also partitioned.</a:t>
            </a:r>
          </a:p>
          <a:p>
            <a:r>
              <a:rPr lang="en-US" sz="2400" dirty="0"/>
              <a:t>If the table is bucketed but not partitioned, then we can use the usual insert command without modification:</a:t>
            </a:r>
          </a:p>
          <a:p>
            <a:pPr marL="0" indent="0">
              <a:buNone/>
            </a:pPr>
            <a:r>
              <a:rPr lang="en-US" sz="2400" dirty="0"/>
              <a:t>	</a:t>
            </a:r>
            <a:r>
              <a:rPr lang="en-US" sz="2400" dirty="0">
                <a:solidFill>
                  <a:srgbClr val="C00000"/>
                </a:solidFill>
              </a:rPr>
              <a:t>insert into movieTable</a:t>
            </a:r>
          </a:p>
          <a:p>
            <a:pPr marL="0" indent="0">
              <a:buNone/>
            </a:pPr>
            <a:r>
              <a:rPr lang="en-US" sz="2400" dirty="0">
                <a:solidFill>
                  <a:srgbClr val="C00000"/>
                </a:solidFill>
              </a:rPr>
              <a:t>	values (29, 163, 5, '2019-09-30') ,</a:t>
            </a:r>
          </a:p>
          <a:p>
            <a:pPr marL="0" indent="0">
              <a:buNone/>
            </a:pPr>
            <a:r>
              <a:rPr lang="en-US" sz="2400" dirty="0">
                <a:solidFill>
                  <a:srgbClr val="C00000"/>
                </a:solidFill>
              </a:rPr>
              <a:t>	(72, 45, 3, '2010-02-15' );</a:t>
            </a:r>
          </a:p>
        </p:txBody>
      </p:sp>
      <p:sp>
        <p:nvSpPr>
          <p:cNvPr id="4" name="Footer Placeholder 3"/>
          <p:cNvSpPr>
            <a:spLocks noGrp="1"/>
          </p:cNvSpPr>
          <p:nvPr>
            <p:ph type="ftr" sz="quarter" idx="11"/>
          </p:nvPr>
        </p:nvSpPr>
        <p:spPr/>
        <p:txBody>
          <a:bodyPr/>
          <a:lstStyle/>
          <a:p>
            <a:r>
              <a:rPr lang="en-US"/>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39</a:t>
            </a:fld>
            <a:endParaRPr lang="en-US"/>
          </a:p>
        </p:txBody>
      </p:sp>
    </p:spTree>
    <p:extLst>
      <p:ext uri="{BB962C8B-B14F-4D97-AF65-F5344CB8AC3E}">
        <p14:creationId xmlns:p14="http://schemas.microsoft.com/office/powerpoint/2010/main" val="4039405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6"/>
            <a:ext cx="10515600" cy="1159164"/>
          </a:xfrm>
        </p:spPr>
        <p:txBody>
          <a:bodyPr/>
          <a:lstStyle/>
          <a:p>
            <a:r>
              <a:rPr lang="en-US" dirty="0"/>
              <a:t>Hive Tables</a:t>
            </a:r>
          </a:p>
        </p:txBody>
      </p:sp>
      <p:sp>
        <p:nvSpPr>
          <p:cNvPr id="7" name="Content Placeholder 6"/>
          <p:cNvSpPr>
            <a:spLocks noGrp="1"/>
          </p:cNvSpPr>
          <p:nvPr>
            <p:ph idx="1"/>
          </p:nvPr>
        </p:nvSpPr>
        <p:spPr>
          <a:xfrm>
            <a:off x="838200" y="1524289"/>
            <a:ext cx="10892481" cy="4351338"/>
          </a:xfrm>
        </p:spPr>
        <p:txBody>
          <a:bodyPr>
            <a:normAutofit fontScale="92500"/>
          </a:bodyPr>
          <a:lstStyle/>
          <a:p>
            <a:r>
              <a:rPr lang="en-US" dirty="0"/>
              <a:t>There are two types of tables:</a:t>
            </a:r>
          </a:p>
          <a:p>
            <a:pPr lvl="1"/>
            <a:r>
              <a:rPr lang="en-US" sz="2600" dirty="0"/>
              <a:t>Managed tables</a:t>
            </a:r>
          </a:p>
          <a:p>
            <a:pPr lvl="1"/>
            <a:r>
              <a:rPr lang="en-US" sz="2600" dirty="0"/>
              <a:t>External tables</a:t>
            </a:r>
          </a:p>
          <a:p>
            <a:r>
              <a:rPr lang="en-US" dirty="0"/>
              <a:t>Managed tables exists entirely within Hive. Both, the data and metadata (schema) reside in Hive.</a:t>
            </a:r>
          </a:p>
          <a:p>
            <a:r>
              <a:rPr lang="en-US" dirty="0"/>
              <a:t>External tables have their data reside outside the HDFS warehouse directory. However, the metadata is still stored in the metastore.</a:t>
            </a:r>
          </a:p>
          <a:p>
            <a:r>
              <a:rPr lang="en-US" dirty="0"/>
              <a:t>For an external table, if a table is dropped then the metadata will be removed from the metastore, but the data will continue to exist.</a:t>
            </a:r>
          </a:p>
          <a:p>
            <a:r>
              <a:rPr lang="en-US" dirty="0"/>
              <a:t>For an external table, the same data file can be used by Hive, HBASE, PIG, etc.</a:t>
            </a:r>
          </a:p>
        </p:txBody>
      </p:sp>
      <p:sp>
        <p:nvSpPr>
          <p:cNvPr id="4" name="Footer Placeholder 3"/>
          <p:cNvSpPr>
            <a:spLocks noGrp="1"/>
          </p:cNvSpPr>
          <p:nvPr>
            <p:ph type="ftr" sz="quarter" idx="11"/>
          </p:nvPr>
        </p:nvSpPr>
        <p:spPr/>
        <p:txBody>
          <a:bodyPr/>
          <a:lstStyle/>
          <a:p>
            <a:r>
              <a:rPr lang="en-US"/>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4</a:t>
            </a:fld>
            <a:endParaRPr lang="en-US"/>
          </a:p>
        </p:txBody>
      </p:sp>
    </p:spTree>
    <p:extLst>
      <p:ext uri="{BB962C8B-B14F-4D97-AF65-F5344CB8AC3E}">
        <p14:creationId xmlns:p14="http://schemas.microsoft.com/office/powerpoint/2010/main" val="12077877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4585"/>
          </a:xfrm>
        </p:spPr>
        <p:txBody>
          <a:bodyPr/>
          <a:lstStyle/>
          <a:p>
            <a:r>
              <a:rPr lang="en-US" dirty="0"/>
              <a:t>Table JOIN</a:t>
            </a:r>
          </a:p>
        </p:txBody>
      </p:sp>
      <p:sp>
        <p:nvSpPr>
          <p:cNvPr id="3" name="Content Placeholder 2"/>
          <p:cNvSpPr>
            <a:spLocks noGrp="1"/>
          </p:cNvSpPr>
          <p:nvPr>
            <p:ph idx="1"/>
          </p:nvPr>
        </p:nvSpPr>
        <p:spPr>
          <a:xfrm>
            <a:off x="838200" y="1267865"/>
            <a:ext cx="10515600" cy="5271047"/>
          </a:xfrm>
        </p:spPr>
        <p:txBody>
          <a:bodyPr>
            <a:normAutofit/>
          </a:bodyPr>
          <a:lstStyle/>
          <a:p>
            <a:r>
              <a:rPr lang="en-US" sz="2400" dirty="0"/>
              <a:t>A JOIN allows us to combine specific fields from multiple tables in order to produce a new virtual table whose values consist of these fields.</a:t>
            </a:r>
          </a:p>
          <a:p>
            <a:r>
              <a:rPr lang="en-US" sz="2400" dirty="0"/>
              <a:t>Consider the tables </a:t>
            </a:r>
            <a:r>
              <a:rPr lang="en-US" sz="2400" dirty="0">
                <a:solidFill>
                  <a:srgbClr val="00B0F0"/>
                </a:solidFill>
              </a:rPr>
              <a:t>student</a:t>
            </a:r>
            <a:r>
              <a:rPr lang="en-US" sz="2400" dirty="0"/>
              <a:t> and </a:t>
            </a:r>
            <a:r>
              <a:rPr lang="en-US" sz="2400" dirty="0">
                <a:solidFill>
                  <a:srgbClr val="00B0F0"/>
                </a:solidFill>
              </a:rPr>
              <a:t>course</a:t>
            </a:r>
            <a:r>
              <a:rPr lang="en-US" sz="2400" dirty="0"/>
              <a:t> with the schema:</a:t>
            </a:r>
          </a:p>
          <a:p>
            <a:pPr marL="0" indent="0">
              <a:spcBef>
                <a:spcPts val="1200"/>
              </a:spcBef>
              <a:buNone/>
            </a:pPr>
            <a:r>
              <a:rPr lang="en-US" sz="2400" dirty="0">
                <a:solidFill>
                  <a:srgbClr val="C00000"/>
                </a:solidFill>
              </a:rPr>
              <a:t>create table student (</a:t>
            </a:r>
          </a:p>
          <a:p>
            <a:pPr marL="0" indent="0">
              <a:spcBef>
                <a:spcPts val="300"/>
              </a:spcBef>
              <a:buNone/>
            </a:pPr>
            <a:r>
              <a:rPr lang="en-US" sz="2400" dirty="0">
                <a:solidFill>
                  <a:srgbClr val="C00000"/>
                </a:solidFill>
              </a:rPr>
              <a:t>id int, name string, gpa float) </a:t>
            </a:r>
          </a:p>
          <a:p>
            <a:pPr marL="0" indent="0">
              <a:spcBef>
                <a:spcPts val="300"/>
              </a:spcBef>
              <a:buNone/>
            </a:pPr>
            <a:r>
              <a:rPr lang="en-US" sz="2400" dirty="0">
                <a:solidFill>
                  <a:srgbClr val="C00000"/>
                </a:solidFill>
              </a:rPr>
              <a:t>row format delimited</a:t>
            </a:r>
          </a:p>
          <a:p>
            <a:pPr marL="0" indent="0">
              <a:spcBef>
                <a:spcPts val="300"/>
              </a:spcBef>
              <a:buNone/>
            </a:pPr>
            <a:r>
              <a:rPr lang="en-US" sz="2400" dirty="0">
                <a:solidFill>
                  <a:srgbClr val="C00000"/>
                </a:solidFill>
              </a:rPr>
              <a:t>Fields terminated by '\t';</a:t>
            </a:r>
          </a:p>
          <a:p>
            <a:pPr marL="0" indent="0">
              <a:spcBef>
                <a:spcPts val="1800"/>
              </a:spcBef>
              <a:buNone/>
            </a:pPr>
            <a:r>
              <a:rPr lang="en-US" sz="2400" dirty="0">
                <a:solidFill>
                  <a:srgbClr val="C00000"/>
                </a:solidFill>
              </a:rPr>
              <a:t>create table course(</a:t>
            </a:r>
          </a:p>
          <a:p>
            <a:pPr marL="0" indent="0">
              <a:spcBef>
                <a:spcPts val="300"/>
              </a:spcBef>
              <a:buNone/>
            </a:pPr>
            <a:r>
              <a:rPr lang="en-US" sz="2400" dirty="0">
                <a:solidFill>
                  <a:srgbClr val="C00000"/>
                </a:solidFill>
              </a:rPr>
              <a:t>student_id int,</a:t>
            </a:r>
          </a:p>
          <a:p>
            <a:pPr marL="0" indent="0">
              <a:spcBef>
                <a:spcPts val="300"/>
              </a:spcBef>
              <a:buNone/>
            </a:pPr>
            <a:r>
              <a:rPr lang="en-US" sz="2400" dirty="0">
                <a:solidFill>
                  <a:srgbClr val="C00000"/>
                </a:solidFill>
              </a:rPr>
              <a:t>courses array&lt;string&gt; )</a:t>
            </a:r>
          </a:p>
          <a:p>
            <a:pPr marL="0" indent="0">
              <a:spcBef>
                <a:spcPts val="300"/>
              </a:spcBef>
              <a:buNone/>
            </a:pPr>
            <a:r>
              <a:rPr lang="en-US" sz="2400" dirty="0">
                <a:solidFill>
                  <a:srgbClr val="C00000"/>
                </a:solidFill>
              </a:rPr>
              <a:t>row format delimited</a:t>
            </a:r>
          </a:p>
          <a:p>
            <a:pPr marL="0" indent="0">
              <a:spcBef>
                <a:spcPts val="300"/>
              </a:spcBef>
              <a:buNone/>
            </a:pPr>
            <a:r>
              <a:rPr lang="en-US" sz="2400" dirty="0">
                <a:solidFill>
                  <a:srgbClr val="C00000"/>
                </a:solidFill>
              </a:rPr>
              <a:t>Fields terminated by '\t'</a:t>
            </a:r>
          </a:p>
          <a:p>
            <a:pPr marL="0" indent="0">
              <a:spcBef>
                <a:spcPts val="300"/>
              </a:spcBef>
              <a:buNone/>
            </a:pPr>
            <a:r>
              <a:rPr lang="en-US" sz="2400" dirty="0">
                <a:solidFill>
                  <a:srgbClr val="C00000"/>
                </a:solidFill>
              </a:rPr>
              <a:t>collection items terminated by ',' ;</a:t>
            </a:r>
          </a:p>
        </p:txBody>
      </p:sp>
      <p:sp>
        <p:nvSpPr>
          <p:cNvPr id="4" name="Footer Placeholder 3"/>
          <p:cNvSpPr>
            <a:spLocks noGrp="1"/>
          </p:cNvSpPr>
          <p:nvPr>
            <p:ph type="ftr" sz="quarter" idx="11"/>
          </p:nvPr>
        </p:nvSpPr>
        <p:spPr/>
        <p:txBody>
          <a:bodyPr/>
          <a:lstStyle/>
          <a:p>
            <a:r>
              <a:rPr lang="en-US"/>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40</a:t>
            </a:fld>
            <a:endParaRPr lang="en-US"/>
          </a:p>
        </p:txBody>
      </p:sp>
    </p:spTree>
    <p:extLst>
      <p:ext uri="{BB962C8B-B14F-4D97-AF65-F5344CB8AC3E}">
        <p14:creationId xmlns:p14="http://schemas.microsoft.com/office/powerpoint/2010/main" val="22871966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538"/>
            <a:ext cx="10515600" cy="6001407"/>
          </a:xfrm>
        </p:spPr>
        <p:txBody>
          <a:bodyPr>
            <a:normAutofit fontScale="92500" lnSpcReduction="10000"/>
          </a:bodyPr>
          <a:lstStyle/>
          <a:p>
            <a:r>
              <a:rPr lang="en-US" sz="2400" dirty="0"/>
              <a:t>The data for the table </a:t>
            </a:r>
            <a:r>
              <a:rPr lang="en-US" sz="2400" dirty="0">
                <a:solidFill>
                  <a:srgbClr val="00B0F0"/>
                </a:solidFill>
              </a:rPr>
              <a:t>student</a:t>
            </a:r>
            <a:r>
              <a:rPr lang="en-US" sz="2400" dirty="0"/>
              <a:t> (in file student.data):</a:t>
            </a:r>
          </a:p>
          <a:p>
            <a:pPr marL="0" indent="0">
              <a:spcBef>
                <a:spcPts val="300"/>
              </a:spcBef>
              <a:buNone/>
            </a:pPr>
            <a:r>
              <a:rPr lang="en-US" sz="2400" dirty="0">
                <a:solidFill>
                  <a:srgbClr val="00B050"/>
                </a:solidFill>
              </a:rPr>
              <a:t>23	Jim Jones	3.5</a:t>
            </a:r>
          </a:p>
          <a:p>
            <a:pPr marL="0" indent="0">
              <a:spcBef>
                <a:spcPts val="300"/>
              </a:spcBef>
              <a:buNone/>
            </a:pPr>
            <a:r>
              <a:rPr lang="en-US" sz="2400" dirty="0">
                <a:solidFill>
                  <a:srgbClr val="00B050"/>
                </a:solidFill>
              </a:rPr>
              <a:t>10	Tammy Baker	3.8</a:t>
            </a:r>
          </a:p>
          <a:p>
            <a:pPr marL="0" indent="0">
              <a:spcBef>
                <a:spcPts val="300"/>
              </a:spcBef>
              <a:buNone/>
            </a:pPr>
            <a:r>
              <a:rPr lang="en-US" sz="2400" dirty="0">
                <a:solidFill>
                  <a:srgbClr val="00B050"/>
                </a:solidFill>
              </a:rPr>
              <a:t>15	Lee Simms	2.9</a:t>
            </a:r>
          </a:p>
          <a:p>
            <a:r>
              <a:rPr lang="en-US" sz="2400" dirty="0"/>
              <a:t>The data for the table </a:t>
            </a:r>
            <a:r>
              <a:rPr lang="en-US" sz="2400" dirty="0">
                <a:solidFill>
                  <a:srgbClr val="00B0F0"/>
                </a:solidFill>
              </a:rPr>
              <a:t>course</a:t>
            </a:r>
            <a:r>
              <a:rPr lang="en-US" sz="2400" dirty="0"/>
              <a:t> (in file course.data):</a:t>
            </a:r>
          </a:p>
          <a:p>
            <a:pPr marL="0" indent="0">
              <a:spcBef>
                <a:spcPts val="300"/>
              </a:spcBef>
              <a:buNone/>
            </a:pPr>
            <a:r>
              <a:rPr lang="en-US" sz="2400" dirty="0">
                <a:solidFill>
                  <a:srgbClr val="00B050"/>
                </a:solidFill>
              </a:rPr>
              <a:t>15	EE-654,EE-610,EE690</a:t>
            </a:r>
          </a:p>
          <a:p>
            <a:pPr marL="0" indent="0">
              <a:spcBef>
                <a:spcPts val="300"/>
              </a:spcBef>
              <a:buNone/>
            </a:pPr>
            <a:r>
              <a:rPr lang="en-US" sz="2400" dirty="0">
                <a:solidFill>
                  <a:srgbClr val="00B050"/>
                </a:solidFill>
              </a:rPr>
              <a:t>10	EE-658,EE-542</a:t>
            </a:r>
          </a:p>
          <a:p>
            <a:pPr marL="0" indent="0">
              <a:spcBef>
                <a:spcPts val="300"/>
              </a:spcBef>
              <a:buNone/>
            </a:pPr>
            <a:r>
              <a:rPr lang="en-US" sz="2400" dirty="0">
                <a:solidFill>
                  <a:srgbClr val="00B050"/>
                </a:solidFill>
              </a:rPr>
              <a:t>44	EE-537,EE697</a:t>
            </a:r>
          </a:p>
          <a:p>
            <a:pPr>
              <a:spcBef>
                <a:spcPts val="1800"/>
              </a:spcBef>
            </a:pPr>
            <a:r>
              <a:rPr lang="en-US" sz="2400" dirty="0"/>
              <a:t>To load data into both tables:</a:t>
            </a:r>
          </a:p>
          <a:p>
            <a:pPr marL="0" indent="0">
              <a:spcBef>
                <a:spcPts val="300"/>
              </a:spcBef>
              <a:buNone/>
            </a:pPr>
            <a:r>
              <a:rPr lang="en-US" sz="2400" dirty="0"/>
              <a:t>hive&gt; </a:t>
            </a:r>
            <a:r>
              <a:rPr lang="en-US" sz="2400" dirty="0">
                <a:solidFill>
                  <a:srgbClr val="C00000"/>
                </a:solidFill>
              </a:rPr>
              <a:t>load data local inpath '/home/hadoop/hive_CLI/movies/student.data' into table student;</a:t>
            </a:r>
          </a:p>
          <a:p>
            <a:pPr marL="0" indent="0">
              <a:buNone/>
            </a:pPr>
            <a:r>
              <a:rPr lang="en-US" sz="2400" dirty="0"/>
              <a:t>hive&gt; </a:t>
            </a:r>
            <a:r>
              <a:rPr lang="en-US" sz="2400" dirty="0">
                <a:solidFill>
                  <a:srgbClr val="C00000"/>
                </a:solidFill>
              </a:rPr>
              <a:t>load data local inpath '/home/hadoop/hive_CLI/movies/course.data' into table course;</a:t>
            </a:r>
          </a:p>
          <a:p>
            <a:pPr marL="0" indent="0">
              <a:buNone/>
            </a:pPr>
            <a:r>
              <a:rPr lang="en-US" sz="2400" dirty="0"/>
              <a:t>hive&gt;</a:t>
            </a:r>
            <a:r>
              <a:rPr lang="en-US" sz="2400" dirty="0">
                <a:solidFill>
                  <a:srgbClr val="C00000"/>
                </a:solidFill>
              </a:rPr>
              <a:t> select * from student;</a:t>
            </a:r>
          </a:p>
          <a:p>
            <a:pPr marL="0" indent="0">
              <a:lnSpc>
                <a:spcPct val="100000"/>
              </a:lnSpc>
              <a:spcBef>
                <a:spcPts val="300"/>
              </a:spcBef>
              <a:buNone/>
            </a:pPr>
            <a:r>
              <a:rPr lang="en-US" sz="2400" dirty="0">
                <a:solidFill>
                  <a:srgbClr val="00B050"/>
                </a:solidFill>
              </a:rPr>
              <a:t>23	Jim Jones	3.5</a:t>
            </a:r>
          </a:p>
          <a:p>
            <a:pPr marL="0" indent="0">
              <a:lnSpc>
                <a:spcPct val="100000"/>
              </a:lnSpc>
              <a:spcBef>
                <a:spcPts val="300"/>
              </a:spcBef>
              <a:buNone/>
            </a:pPr>
            <a:r>
              <a:rPr lang="en-US" sz="2400" dirty="0">
                <a:solidFill>
                  <a:srgbClr val="00B050"/>
                </a:solidFill>
              </a:rPr>
              <a:t>10	Tammy Baker	3.8</a:t>
            </a:r>
          </a:p>
          <a:p>
            <a:pPr marL="0" indent="0">
              <a:lnSpc>
                <a:spcPct val="100000"/>
              </a:lnSpc>
              <a:spcBef>
                <a:spcPts val="300"/>
              </a:spcBef>
              <a:buNone/>
            </a:pPr>
            <a:r>
              <a:rPr lang="en-US" sz="2400" dirty="0">
                <a:solidFill>
                  <a:srgbClr val="00B050"/>
                </a:solidFill>
              </a:rPr>
              <a:t>15	Lee Simms	2.9</a:t>
            </a:r>
          </a:p>
        </p:txBody>
      </p:sp>
      <p:sp>
        <p:nvSpPr>
          <p:cNvPr id="4" name="Footer Placeholder 3"/>
          <p:cNvSpPr>
            <a:spLocks noGrp="1"/>
          </p:cNvSpPr>
          <p:nvPr>
            <p:ph type="ftr" sz="quarter" idx="11"/>
          </p:nvPr>
        </p:nvSpPr>
        <p:spPr/>
        <p:txBody>
          <a:bodyPr/>
          <a:lstStyle/>
          <a:p>
            <a:r>
              <a:rPr lang="en-US"/>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41</a:t>
            </a:fld>
            <a:endParaRPr lang="en-US"/>
          </a:p>
        </p:txBody>
      </p:sp>
    </p:spTree>
    <p:extLst>
      <p:ext uri="{BB962C8B-B14F-4D97-AF65-F5344CB8AC3E}">
        <p14:creationId xmlns:p14="http://schemas.microsoft.com/office/powerpoint/2010/main" val="25057830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987972"/>
            <a:ext cx="10975429" cy="5444359"/>
          </a:xfrm>
        </p:spPr>
        <p:txBody>
          <a:bodyPr>
            <a:normAutofit/>
          </a:bodyPr>
          <a:lstStyle/>
          <a:p>
            <a:pPr marL="0" indent="0">
              <a:spcBef>
                <a:spcPts val="1800"/>
              </a:spcBef>
              <a:buNone/>
            </a:pPr>
            <a:r>
              <a:rPr lang="es-ES" sz="2400" dirty="0"/>
              <a:t>hive&gt; </a:t>
            </a:r>
            <a:r>
              <a:rPr lang="es-ES" sz="2400" dirty="0">
                <a:solidFill>
                  <a:srgbClr val="C00000"/>
                </a:solidFill>
              </a:rPr>
              <a:t>select * from course;</a:t>
            </a:r>
          </a:p>
          <a:p>
            <a:pPr marL="0" indent="0">
              <a:spcBef>
                <a:spcPts val="300"/>
              </a:spcBef>
              <a:buNone/>
            </a:pPr>
            <a:r>
              <a:rPr lang="es-ES" sz="2400" dirty="0">
                <a:solidFill>
                  <a:srgbClr val="00B050"/>
                </a:solidFill>
              </a:rPr>
              <a:t>15	["EE-654","EE-610","EE690"]</a:t>
            </a:r>
          </a:p>
          <a:p>
            <a:pPr marL="0" indent="0">
              <a:spcBef>
                <a:spcPts val="300"/>
              </a:spcBef>
              <a:buNone/>
            </a:pPr>
            <a:r>
              <a:rPr lang="es-ES" sz="2400" dirty="0">
                <a:solidFill>
                  <a:srgbClr val="00B050"/>
                </a:solidFill>
              </a:rPr>
              <a:t>10	["EE-658","EE-542"]</a:t>
            </a:r>
          </a:p>
          <a:p>
            <a:pPr marL="457200" indent="-457200">
              <a:spcBef>
                <a:spcPts val="300"/>
              </a:spcBef>
              <a:buAutoNum type="arabicPlain" startAt="44"/>
            </a:pPr>
            <a:r>
              <a:rPr lang="es-ES" sz="2400" dirty="0">
                <a:solidFill>
                  <a:srgbClr val="00B050"/>
                </a:solidFill>
              </a:rPr>
              <a:t>["EE-537","EE697"]</a:t>
            </a:r>
          </a:p>
          <a:p>
            <a:pPr>
              <a:spcBef>
                <a:spcPts val="2400"/>
              </a:spcBef>
            </a:pPr>
            <a:r>
              <a:rPr lang="en-US" sz="2400" dirty="0"/>
              <a:t>We will</a:t>
            </a:r>
            <a:r>
              <a:rPr lang="en-US" sz="2400" dirty="0">
                <a:solidFill>
                  <a:srgbClr val="00B0F0"/>
                </a:solidFill>
              </a:rPr>
              <a:t> join </a:t>
            </a:r>
            <a:r>
              <a:rPr lang="en-US" sz="2400" dirty="0"/>
              <a:t>the two tables to produce rows with the fields: name, gpa, and courses -</a:t>
            </a:r>
          </a:p>
          <a:p>
            <a:pPr marL="0" indent="0">
              <a:buNone/>
            </a:pPr>
            <a:r>
              <a:rPr lang="en-US" sz="2400" dirty="0"/>
              <a:t>hive&gt; </a:t>
            </a:r>
            <a:r>
              <a:rPr lang="en-US" sz="2400" dirty="0">
                <a:solidFill>
                  <a:srgbClr val="C00000"/>
                </a:solidFill>
              </a:rPr>
              <a:t>SELECT s.name, s.gpa, c.courses  </a:t>
            </a:r>
          </a:p>
          <a:p>
            <a:pPr marL="0" indent="0">
              <a:spcBef>
                <a:spcPts val="400"/>
              </a:spcBef>
              <a:buNone/>
            </a:pPr>
            <a:r>
              <a:rPr lang="en-US" sz="2400" dirty="0">
                <a:solidFill>
                  <a:srgbClr val="C00000"/>
                </a:solidFill>
              </a:rPr>
              <a:t>FROM student s JOIN  course c </a:t>
            </a:r>
          </a:p>
          <a:p>
            <a:pPr marL="0" indent="0">
              <a:spcBef>
                <a:spcPts val="400"/>
              </a:spcBef>
              <a:buNone/>
            </a:pPr>
            <a:r>
              <a:rPr lang="en-US" sz="2400" dirty="0">
                <a:solidFill>
                  <a:srgbClr val="C00000"/>
                </a:solidFill>
              </a:rPr>
              <a:t>ON (s.id = c.student_id);</a:t>
            </a:r>
          </a:p>
          <a:p>
            <a:pPr marL="0" indent="0">
              <a:buNone/>
            </a:pPr>
            <a:r>
              <a:rPr lang="es-ES" sz="2400" dirty="0">
                <a:solidFill>
                  <a:srgbClr val="00B050"/>
                </a:solidFill>
              </a:rPr>
              <a:t>Tammy Baker	3.8	["EE-658","EE-542"]</a:t>
            </a:r>
          </a:p>
          <a:p>
            <a:pPr marL="0" indent="0">
              <a:buNone/>
            </a:pPr>
            <a:r>
              <a:rPr lang="es-ES" sz="2400" dirty="0">
                <a:solidFill>
                  <a:srgbClr val="00B050"/>
                </a:solidFill>
              </a:rPr>
              <a:t>Lee Simms	2.9	["EE-654","EE-610","EE690"]</a:t>
            </a:r>
          </a:p>
          <a:p>
            <a:pPr>
              <a:spcBef>
                <a:spcPts val="1800"/>
              </a:spcBef>
            </a:pPr>
            <a:r>
              <a:rPr lang="en-US" sz="2400" dirty="0"/>
              <a:t>JOIN is equivalent to INNER JOIN</a:t>
            </a:r>
          </a:p>
        </p:txBody>
      </p:sp>
      <p:sp>
        <p:nvSpPr>
          <p:cNvPr id="4" name="Footer Placeholder 3"/>
          <p:cNvSpPr>
            <a:spLocks noGrp="1"/>
          </p:cNvSpPr>
          <p:nvPr>
            <p:ph type="ftr" sz="quarter" idx="11"/>
          </p:nvPr>
        </p:nvSpPr>
        <p:spPr/>
        <p:txBody>
          <a:bodyPr/>
          <a:lstStyle/>
          <a:p>
            <a:r>
              <a:rPr lang="en-US"/>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42</a:t>
            </a:fld>
            <a:endParaRPr lang="en-US"/>
          </a:p>
        </p:txBody>
      </p:sp>
    </p:spTree>
    <p:extLst>
      <p:ext uri="{BB962C8B-B14F-4D97-AF65-F5344CB8AC3E}">
        <p14:creationId xmlns:p14="http://schemas.microsoft.com/office/powerpoint/2010/main" val="16786451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539915"/>
            <a:ext cx="10515600" cy="727951"/>
          </a:xfrm>
        </p:spPr>
        <p:txBody>
          <a:bodyPr>
            <a:normAutofit/>
          </a:bodyPr>
          <a:lstStyle/>
          <a:p>
            <a:r>
              <a:rPr lang="en-US" dirty="0"/>
              <a:t>Left Join</a:t>
            </a:r>
          </a:p>
        </p:txBody>
      </p:sp>
      <p:sp>
        <p:nvSpPr>
          <p:cNvPr id="3" name="Content Placeholder 2"/>
          <p:cNvSpPr>
            <a:spLocks noGrp="1"/>
          </p:cNvSpPr>
          <p:nvPr>
            <p:ph idx="1"/>
          </p:nvPr>
        </p:nvSpPr>
        <p:spPr>
          <a:xfrm>
            <a:off x="838200" y="1636439"/>
            <a:ext cx="10515600" cy="4351338"/>
          </a:xfrm>
        </p:spPr>
        <p:txBody>
          <a:bodyPr>
            <a:normAutofit lnSpcReduction="10000"/>
          </a:bodyPr>
          <a:lstStyle/>
          <a:p>
            <a:r>
              <a:rPr lang="en-US" sz="2400" dirty="0"/>
              <a:t>In HiveQL, </a:t>
            </a:r>
            <a:r>
              <a:rPr lang="en-US" sz="2400" dirty="0">
                <a:solidFill>
                  <a:srgbClr val="00B0F0"/>
                </a:solidFill>
              </a:rPr>
              <a:t>LEFT JOIN </a:t>
            </a:r>
            <a:r>
              <a:rPr lang="en-US" sz="2400" dirty="0"/>
              <a:t>or </a:t>
            </a:r>
            <a:r>
              <a:rPr lang="en-US" sz="2400" dirty="0">
                <a:solidFill>
                  <a:srgbClr val="00B0F0"/>
                </a:solidFill>
              </a:rPr>
              <a:t>LEFT OUTER JOIN</a:t>
            </a:r>
            <a:r>
              <a:rPr lang="en-US" sz="2400" dirty="0"/>
              <a:t>, returns all the rows from the left table, even if there are no matches in the right table. </a:t>
            </a:r>
          </a:p>
          <a:p>
            <a:r>
              <a:rPr lang="en-US" sz="2400" dirty="0"/>
              <a:t>If the ON clause does not produce any matches, the JOIN still returns a row in the result from the left table, but with NULL in each column from the right table.</a:t>
            </a:r>
          </a:p>
          <a:p>
            <a:pPr marL="0" indent="0">
              <a:buNone/>
            </a:pPr>
            <a:r>
              <a:rPr lang="en-US" sz="2400" dirty="0"/>
              <a:t>hive&gt; </a:t>
            </a:r>
            <a:r>
              <a:rPr lang="en-US" sz="2400" dirty="0">
                <a:solidFill>
                  <a:srgbClr val="C00000"/>
                </a:solidFill>
              </a:rPr>
              <a:t>SELECT s.id, s.name, c.courses </a:t>
            </a:r>
          </a:p>
          <a:p>
            <a:pPr marL="0" indent="0">
              <a:spcBef>
                <a:spcPts val="300"/>
              </a:spcBef>
              <a:buNone/>
            </a:pPr>
            <a:r>
              <a:rPr lang="en-US" sz="2400" dirty="0">
                <a:solidFill>
                  <a:srgbClr val="C00000"/>
                </a:solidFill>
              </a:rPr>
              <a:t>FROM student s </a:t>
            </a:r>
          </a:p>
          <a:p>
            <a:pPr marL="0" indent="0">
              <a:spcBef>
                <a:spcPts val="300"/>
              </a:spcBef>
              <a:buNone/>
            </a:pPr>
            <a:r>
              <a:rPr lang="en-US" sz="2400" dirty="0">
                <a:solidFill>
                  <a:srgbClr val="C00000"/>
                </a:solidFill>
              </a:rPr>
              <a:t>LEFT JOIN course c </a:t>
            </a:r>
          </a:p>
          <a:p>
            <a:pPr marL="0" indent="0">
              <a:spcBef>
                <a:spcPts val="300"/>
              </a:spcBef>
              <a:buNone/>
            </a:pPr>
            <a:r>
              <a:rPr lang="en-US" sz="2400" dirty="0">
                <a:solidFill>
                  <a:srgbClr val="C00000"/>
                </a:solidFill>
              </a:rPr>
              <a:t>ON (s.id = c.student_id);</a:t>
            </a:r>
          </a:p>
          <a:p>
            <a:pPr marL="0" indent="0">
              <a:spcBef>
                <a:spcPts val="1800"/>
              </a:spcBef>
              <a:buNone/>
            </a:pPr>
            <a:r>
              <a:rPr lang="es-ES" sz="2400" dirty="0">
                <a:solidFill>
                  <a:srgbClr val="00B050"/>
                </a:solidFill>
              </a:rPr>
              <a:t>23	Jim Jones	NULL</a:t>
            </a:r>
          </a:p>
          <a:p>
            <a:pPr marL="0" indent="0">
              <a:spcBef>
                <a:spcPts val="400"/>
              </a:spcBef>
              <a:buNone/>
            </a:pPr>
            <a:r>
              <a:rPr lang="es-ES" sz="2400" dirty="0">
                <a:solidFill>
                  <a:srgbClr val="00B050"/>
                </a:solidFill>
              </a:rPr>
              <a:t>10	Tammy Baker	["EE-658","EE-542"]</a:t>
            </a:r>
          </a:p>
          <a:p>
            <a:pPr marL="0" indent="0">
              <a:spcBef>
                <a:spcPts val="400"/>
              </a:spcBef>
              <a:buNone/>
            </a:pPr>
            <a:r>
              <a:rPr lang="es-ES" sz="2400" dirty="0">
                <a:solidFill>
                  <a:srgbClr val="00B050"/>
                </a:solidFill>
              </a:rPr>
              <a:t>15	Lee Simms	["EE-654","EE-610","EE690"]</a:t>
            </a:r>
            <a:endParaRPr lang="en-US" sz="2400" dirty="0">
              <a:solidFill>
                <a:srgbClr val="00B050"/>
              </a:solidFill>
            </a:endParaRPr>
          </a:p>
        </p:txBody>
      </p:sp>
      <p:sp>
        <p:nvSpPr>
          <p:cNvPr id="4" name="Footer Placeholder 3"/>
          <p:cNvSpPr>
            <a:spLocks noGrp="1"/>
          </p:cNvSpPr>
          <p:nvPr>
            <p:ph type="ftr" sz="quarter" idx="11"/>
          </p:nvPr>
        </p:nvSpPr>
        <p:spPr/>
        <p:txBody>
          <a:bodyPr/>
          <a:lstStyle/>
          <a:p>
            <a:r>
              <a:rPr lang="en-US"/>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43</a:t>
            </a:fld>
            <a:endParaRPr lang="en-US"/>
          </a:p>
        </p:txBody>
      </p:sp>
    </p:spTree>
    <p:extLst>
      <p:ext uri="{BB962C8B-B14F-4D97-AF65-F5344CB8AC3E}">
        <p14:creationId xmlns:p14="http://schemas.microsoft.com/office/powerpoint/2010/main" val="31534490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0228"/>
            <a:ext cx="10515600" cy="738461"/>
          </a:xfrm>
        </p:spPr>
        <p:txBody>
          <a:bodyPr/>
          <a:lstStyle/>
          <a:p>
            <a:r>
              <a:rPr lang="en-US" dirty="0"/>
              <a:t>Right Join</a:t>
            </a:r>
          </a:p>
        </p:txBody>
      </p:sp>
      <p:sp>
        <p:nvSpPr>
          <p:cNvPr id="3" name="Content Placeholder 2"/>
          <p:cNvSpPr>
            <a:spLocks noGrp="1"/>
          </p:cNvSpPr>
          <p:nvPr>
            <p:ph idx="1"/>
          </p:nvPr>
        </p:nvSpPr>
        <p:spPr>
          <a:xfrm>
            <a:off x="838200" y="1502979"/>
            <a:ext cx="10515600" cy="4673984"/>
          </a:xfrm>
        </p:spPr>
        <p:txBody>
          <a:bodyPr>
            <a:normAutofit/>
          </a:bodyPr>
          <a:lstStyle/>
          <a:p>
            <a:r>
              <a:rPr lang="en-US" sz="2400" dirty="0"/>
              <a:t>In HiveQL, </a:t>
            </a:r>
            <a:r>
              <a:rPr lang="en-US" sz="2400" dirty="0">
                <a:solidFill>
                  <a:srgbClr val="00B0F0"/>
                </a:solidFill>
              </a:rPr>
              <a:t>RIGHT JOIN </a:t>
            </a:r>
            <a:r>
              <a:rPr lang="en-US" sz="2400" dirty="0"/>
              <a:t>or </a:t>
            </a:r>
            <a:r>
              <a:rPr lang="en-US" sz="2400" dirty="0">
                <a:solidFill>
                  <a:srgbClr val="00B0F0"/>
                </a:solidFill>
              </a:rPr>
              <a:t>RIGHT OUTER JOIN</a:t>
            </a:r>
            <a:r>
              <a:rPr lang="en-US" sz="2400" dirty="0"/>
              <a:t>, returns all the rows from the right table, even if there are no matches in the left table. </a:t>
            </a:r>
          </a:p>
          <a:p>
            <a:r>
              <a:rPr lang="en-US" sz="2400" dirty="0"/>
              <a:t>If the ON clause does not produce any matches, the JOIN still returns a row in the result from the right table.</a:t>
            </a:r>
          </a:p>
          <a:p>
            <a:pPr marL="0" lvl="0" indent="0">
              <a:buNone/>
            </a:pPr>
            <a:r>
              <a:rPr lang="en-US" sz="2400" dirty="0">
                <a:solidFill>
                  <a:prstClr val="black"/>
                </a:solidFill>
              </a:rPr>
              <a:t>hive&gt; </a:t>
            </a:r>
            <a:r>
              <a:rPr lang="en-US" sz="2400" dirty="0">
                <a:solidFill>
                  <a:srgbClr val="C00000"/>
                </a:solidFill>
              </a:rPr>
              <a:t>SELECT s.id, s.name, c.courses </a:t>
            </a:r>
          </a:p>
          <a:p>
            <a:pPr marL="0" lvl="0" indent="0">
              <a:spcBef>
                <a:spcPts val="300"/>
              </a:spcBef>
              <a:buNone/>
            </a:pPr>
            <a:r>
              <a:rPr lang="en-US" sz="2400" dirty="0">
                <a:solidFill>
                  <a:srgbClr val="C00000"/>
                </a:solidFill>
              </a:rPr>
              <a:t>FROM student s </a:t>
            </a:r>
          </a:p>
          <a:p>
            <a:pPr marL="0" lvl="0" indent="0">
              <a:spcBef>
                <a:spcPts val="300"/>
              </a:spcBef>
              <a:buNone/>
            </a:pPr>
            <a:r>
              <a:rPr lang="en-US" sz="2400" dirty="0">
                <a:solidFill>
                  <a:srgbClr val="C00000"/>
                </a:solidFill>
              </a:rPr>
              <a:t>RIGHT JOIN course c </a:t>
            </a:r>
          </a:p>
          <a:p>
            <a:pPr marL="0" lvl="0" indent="0">
              <a:spcBef>
                <a:spcPts val="300"/>
              </a:spcBef>
              <a:buNone/>
            </a:pPr>
            <a:r>
              <a:rPr lang="en-US" sz="2400" dirty="0">
                <a:solidFill>
                  <a:srgbClr val="C00000"/>
                </a:solidFill>
              </a:rPr>
              <a:t>ON (s.id = c.student_id);</a:t>
            </a:r>
          </a:p>
          <a:p>
            <a:pPr marL="0" indent="0">
              <a:spcBef>
                <a:spcPts val="1800"/>
              </a:spcBef>
              <a:buNone/>
            </a:pPr>
            <a:r>
              <a:rPr lang="es-ES" sz="2400" dirty="0">
                <a:solidFill>
                  <a:srgbClr val="00B050"/>
                </a:solidFill>
              </a:rPr>
              <a:t>15	Lee Simms	["EE-654","EE-610","EE690"]</a:t>
            </a:r>
          </a:p>
          <a:p>
            <a:pPr marL="0" indent="0">
              <a:spcBef>
                <a:spcPts val="400"/>
              </a:spcBef>
              <a:buNone/>
            </a:pPr>
            <a:r>
              <a:rPr lang="es-ES" sz="2400" dirty="0">
                <a:solidFill>
                  <a:srgbClr val="00B050"/>
                </a:solidFill>
              </a:rPr>
              <a:t>10	Tammy Baker	["EE-658","EE-542"]</a:t>
            </a:r>
          </a:p>
          <a:p>
            <a:pPr marL="0" indent="0">
              <a:spcBef>
                <a:spcPts val="400"/>
              </a:spcBef>
              <a:buNone/>
            </a:pPr>
            <a:r>
              <a:rPr lang="es-ES" sz="2400" dirty="0">
                <a:solidFill>
                  <a:srgbClr val="00B050"/>
                </a:solidFill>
              </a:rPr>
              <a:t>NULL	NULL		["EE-537","EE697"]</a:t>
            </a:r>
            <a:endParaRPr lang="en-US" sz="2400" dirty="0">
              <a:solidFill>
                <a:srgbClr val="00B050"/>
              </a:solidFill>
            </a:endParaRPr>
          </a:p>
        </p:txBody>
      </p:sp>
      <p:sp>
        <p:nvSpPr>
          <p:cNvPr id="4" name="Footer Placeholder 3"/>
          <p:cNvSpPr>
            <a:spLocks noGrp="1"/>
          </p:cNvSpPr>
          <p:nvPr>
            <p:ph type="ftr" sz="quarter" idx="11"/>
          </p:nvPr>
        </p:nvSpPr>
        <p:spPr/>
        <p:txBody>
          <a:bodyPr/>
          <a:lstStyle/>
          <a:p>
            <a:r>
              <a:rPr lang="en-US"/>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44</a:t>
            </a:fld>
            <a:endParaRPr lang="en-US"/>
          </a:p>
        </p:txBody>
      </p:sp>
    </p:spTree>
    <p:extLst>
      <p:ext uri="{BB962C8B-B14F-4D97-AF65-F5344CB8AC3E}">
        <p14:creationId xmlns:p14="http://schemas.microsoft.com/office/powerpoint/2010/main" val="11246903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7137"/>
          </a:xfrm>
        </p:spPr>
        <p:txBody>
          <a:bodyPr/>
          <a:lstStyle/>
          <a:p>
            <a:r>
              <a:rPr lang="en-US" dirty="0"/>
              <a:t>FULL OUTER JOIN</a:t>
            </a:r>
          </a:p>
        </p:txBody>
      </p:sp>
      <p:sp>
        <p:nvSpPr>
          <p:cNvPr id="3" name="Content Placeholder 2"/>
          <p:cNvSpPr>
            <a:spLocks noGrp="1"/>
          </p:cNvSpPr>
          <p:nvPr>
            <p:ph idx="1"/>
          </p:nvPr>
        </p:nvSpPr>
        <p:spPr>
          <a:xfrm>
            <a:off x="838200" y="1481958"/>
            <a:ext cx="10515600" cy="4992413"/>
          </a:xfrm>
        </p:spPr>
        <p:txBody>
          <a:bodyPr>
            <a:normAutofit/>
          </a:bodyPr>
          <a:lstStyle/>
          <a:p>
            <a:r>
              <a:rPr lang="en-US" sz="2400" dirty="0"/>
              <a:t>In HiveQL, FULL OUTER JOIN combines the records of both the left and the right outer tables that fulfil the JOIN condition. </a:t>
            </a:r>
          </a:p>
          <a:p>
            <a:r>
              <a:rPr lang="en-US" sz="2400" dirty="0"/>
              <a:t>The joined table contains all the records from both the tables, or fills in NULL values for missing matches on either side.</a:t>
            </a:r>
          </a:p>
          <a:p>
            <a:pPr marL="0" lvl="0" indent="0">
              <a:buNone/>
            </a:pPr>
            <a:r>
              <a:rPr lang="en-US" sz="2400" dirty="0">
                <a:solidFill>
                  <a:prstClr val="black"/>
                </a:solidFill>
              </a:rPr>
              <a:t>hive&gt; </a:t>
            </a:r>
            <a:r>
              <a:rPr lang="en-US" sz="2400" dirty="0">
                <a:solidFill>
                  <a:srgbClr val="C00000"/>
                </a:solidFill>
              </a:rPr>
              <a:t>SELECT s.id, s.name, c.courses </a:t>
            </a:r>
          </a:p>
          <a:p>
            <a:pPr marL="0" lvl="0" indent="0">
              <a:spcBef>
                <a:spcPts val="300"/>
              </a:spcBef>
              <a:buNone/>
            </a:pPr>
            <a:r>
              <a:rPr lang="en-US" sz="2400" dirty="0">
                <a:solidFill>
                  <a:srgbClr val="C00000"/>
                </a:solidFill>
              </a:rPr>
              <a:t>FROM student s </a:t>
            </a:r>
          </a:p>
          <a:p>
            <a:pPr marL="0" lvl="0" indent="0">
              <a:spcBef>
                <a:spcPts val="300"/>
              </a:spcBef>
              <a:buNone/>
            </a:pPr>
            <a:r>
              <a:rPr lang="en-US" sz="2400" dirty="0">
                <a:solidFill>
                  <a:srgbClr val="C00000"/>
                </a:solidFill>
              </a:rPr>
              <a:t>FULL OUTER JOIN course c </a:t>
            </a:r>
          </a:p>
          <a:p>
            <a:pPr marL="0" lvl="0" indent="0">
              <a:spcBef>
                <a:spcPts val="300"/>
              </a:spcBef>
              <a:buNone/>
            </a:pPr>
            <a:r>
              <a:rPr lang="en-US" sz="2400" dirty="0">
                <a:solidFill>
                  <a:srgbClr val="C00000"/>
                </a:solidFill>
              </a:rPr>
              <a:t>ON (s.id = c.student_id);</a:t>
            </a:r>
          </a:p>
          <a:p>
            <a:pPr marL="0" indent="0">
              <a:spcBef>
                <a:spcPts val="1800"/>
              </a:spcBef>
              <a:buNone/>
            </a:pPr>
            <a:r>
              <a:rPr lang="es-ES" sz="2400" dirty="0">
                <a:solidFill>
                  <a:srgbClr val="00B050"/>
                </a:solidFill>
              </a:rPr>
              <a:t>10	Tammy Baker	["EE-658","EE-542"]</a:t>
            </a:r>
          </a:p>
          <a:p>
            <a:pPr marL="0" indent="0">
              <a:spcBef>
                <a:spcPts val="400"/>
              </a:spcBef>
              <a:buNone/>
            </a:pPr>
            <a:r>
              <a:rPr lang="es-ES" sz="2400" dirty="0">
                <a:solidFill>
                  <a:srgbClr val="00B050"/>
                </a:solidFill>
              </a:rPr>
              <a:t>15	Lee Simms	["EE-654","EE-610","EE690"]</a:t>
            </a:r>
          </a:p>
          <a:p>
            <a:pPr marL="0" indent="0">
              <a:spcBef>
                <a:spcPts val="400"/>
              </a:spcBef>
              <a:buNone/>
            </a:pPr>
            <a:r>
              <a:rPr lang="es-ES" sz="2400" dirty="0">
                <a:solidFill>
                  <a:srgbClr val="00B050"/>
                </a:solidFill>
              </a:rPr>
              <a:t>23	Jim Jones	NULL</a:t>
            </a:r>
          </a:p>
          <a:p>
            <a:pPr marL="0" indent="0">
              <a:spcBef>
                <a:spcPts val="400"/>
              </a:spcBef>
              <a:buNone/>
            </a:pPr>
            <a:r>
              <a:rPr lang="es-ES" sz="2400" dirty="0">
                <a:solidFill>
                  <a:srgbClr val="00B050"/>
                </a:solidFill>
              </a:rPr>
              <a:t>NULL	NULL		["EE-537","EE697"]</a:t>
            </a:r>
            <a:endParaRPr lang="en-US" sz="2400" dirty="0">
              <a:solidFill>
                <a:srgbClr val="00B050"/>
              </a:solidFill>
            </a:endParaRPr>
          </a:p>
        </p:txBody>
      </p:sp>
      <p:sp>
        <p:nvSpPr>
          <p:cNvPr id="4" name="Footer Placeholder 3"/>
          <p:cNvSpPr>
            <a:spLocks noGrp="1"/>
          </p:cNvSpPr>
          <p:nvPr>
            <p:ph type="ftr" sz="quarter" idx="11"/>
          </p:nvPr>
        </p:nvSpPr>
        <p:spPr/>
        <p:txBody>
          <a:bodyPr/>
          <a:lstStyle/>
          <a:p>
            <a:r>
              <a:rPr lang="en-US"/>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45</a:t>
            </a:fld>
            <a:endParaRPr lang="en-US"/>
          </a:p>
        </p:txBody>
      </p:sp>
    </p:spTree>
    <p:extLst>
      <p:ext uri="{BB962C8B-B14F-4D97-AF65-F5344CB8AC3E}">
        <p14:creationId xmlns:p14="http://schemas.microsoft.com/office/powerpoint/2010/main" val="8072465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algn="l"/>
            <a:r>
              <a:rPr lang="en-US" dirty="0"/>
              <a:t>Hive Built-in Functions</a:t>
            </a:r>
          </a:p>
        </p:txBody>
      </p:sp>
      <p:sp>
        <p:nvSpPr>
          <p:cNvPr id="4" name="Footer Placeholder 3"/>
          <p:cNvSpPr>
            <a:spLocks noGrp="1"/>
          </p:cNvSpPr>
          <p:nvPr>
            <p:ph type="ftr" sz="quarter" idx="11"/>
          </p:nvPr>
        </p:nvSpPr>
        <p:spPr/>
        <p:txBody>
          <a:bodyPr/>
          <a:lstStyle/>
          <a:p>
            <a:r>
              <a:rPr lang="en-US"/>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46</a:t>
            </a:fld>
            <a:endParaRPr lang="en-US"/>
          </a:p>
        </p:txBody>
      </p:sp>
    </p:spTree>
    <p:extLst>
      <p:ext uri="{BB962C8B-B14F-4D97-AF65-F5344CB8AC3E}">
        <p14:creationId xmlns:p14="http://schemas.microsoft.com/office/powerpoint/2010/main" val="38222837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3568"/>
            <a:ext cx="10515600" cy="5972782"/>
          </a:xfrm>
        </p:spPr>
        <p:txBody>
          <a:bodyPr>
            <a:noAutofit/>
          </a:bodyPr>
          <a:lstStyle/>
          <a:p>
            <a:r>
              <a:rPr lang="en-US" sz="2400" dirty="0"/>
              <a:t>Hive has three types of built-in functions that adds a lot more power to queries:</a:t>
            </a:r>
          </a:p>
          <a:p>
            <a:pPr marL="914400" lvl="1" indent="-457200">
              <a:buFont typeface="+mj-lt"/>
              <a:buAutoNum type="arabicPeriod"/>
            </a:pPr>
            <a:r>
              <a:rPr lang="en-US" dirty="0"/>
              <a:t>Standard functions</a:t>
            </a:r>
          </a:p>
          <a:p>
            <a:pPr marL="914400" lvl="1" indent="-457200">
              <a:buFont typeface="+mj-lt"/>
              <a:buAutoNum type="arabicPeriod"/>
            </a:pPr>
            <a:r>
              <a:rPr lang="en-US" dirty="0"/>
              <a:t>Aggregate functions</a:t>
            </a:r>
          </a:p>
          <a:p>
            <a:pPr marL="914400" lvl="1" indent="-457200">
              <a:buFont typeface="+mj-lt"/>
              <a:buAutoNum type="arabicPeriod"/>
            </a:pPr>
            <a:r>
              <a:rPr lang="en-US" dirty="0"/>
              <a:t>Table-generating functions</a:t>
            </a:r>
          </a:p>
          <a:p>
            <a:r>
              <a:rPr lang="en-US" sz="2400" u="sng" dirty="0"/>
              <a:t>Standard Functions</a:t>
            </a:r>
            <a:r>
              <a:rPr lang="en-US" sz="2400" dirty="0"/>
              <a:t>:</a:t>
            </a:r>
          </a:p>
          <a:p>
            <a:pPr marL="457200" lvl="1" indent="0">
              <a:buNone/>
            </a:pPr>
            <a:r>
              <a:rPr lang="en-US" dirty="0"/>
              <a:t>For example, the concat() function –</a:t>
            </a:r>
          </a:p>
          <a:p>
            <a:pPr marL="457200" lvl="1" indent="0">
              <a:buNone/>
            </a:pPr>
            <a:r>
              <a:rPr lang="en-US" dirty="0">
                <a:solidFill>
                  <a:srgbClr val="C00000"/>
                </a:solidFill>
              </a:rPr>
              <a:t>		select concat(firstName, " ", lastName) from employees;</a:t>
            </a:r>
          </a:p>
          <a:p>
            <a:pPr marL="457200" lvl="1" indent="0">
              <a:buNone/>
            </a:pPr>
            <a:r>
              <a:rPr lang="en-US" dirty="0"/>
              <a:t>Other standard functions include: </a:t>
            </a:r>
            <a:r>
              <a:rPr lang="en-US" dirty="0">
                <a:solidFill>
                  <a:srgbClr val="00B0F0"/>
                </a:solidFill>
              </a:rPr>
              <a:t>EXP()</a:t>
            </a:r>
            <a:r>
              <a:rPr lang="en-US" dirty="0"/>
              <a:t>, </a:t>
            </a:r>
            <a:r>
              <a:rPr lang="en-US" dirty="0">
                <a:solidFill>
                  <a:srgbClr val="00B0F0"/>
                </a:solidFill>
              </a:rPr>
              <a:t>SQRT()</a:t>
            </a:r>
            <a:r>
              <a:rPr lang="en-US" dirty="0"/>
              <a:t>, </a:t>
            </a:r>
            <a:r>
              <a:rPr lang="en-US" dirty="0">
                <a:solidFill>
                  <a:srgbClr val="00B0F0"/>
                </a:solidFill>
              </a:rPr>
              <a:t>POW()</a:t>
            </a:r>
            <a:r>
              <a:rPr lang="en-US" dirty="0"/>
              <a:t>, etc.</a:t>
            </a:r>
          </a:p>
          <a:p>
            <a:r>
              <a:rPr lang="en-US" sz="2400" u="sng" dirty="0"/>
              <a:t>Aggregation Functions</a:t>
            </a:r>
            <a:r>
              <a:rPr lang="en-US" sz="2400" dirty="0"/>
              <a:t>:</a:t>
            </a:r>
          </a:p>
          <a:p>
            <a:pPr marL="457200" lvl="1" indent="0">
              <a:buNone/>
            </a:pPr>
            <a:r>
              <a:rPr lang="en-US" dirty="0"/>
              <a:t>For example: </a:t>
            </a:r>
          </a:p>
          <a:p>
            <a:pPr marL="457200" lvl="1" indent="0">
              <a:buNone/>
            </a:pPr>
            <a:r>
              <a:rPr lang="en-US" dirty="0"/>
              <a:t>hive&gt;</a:t>
            </a:r>
            <a:r>
              <a:rPr lang="en-US" dirty="0">
                <a:solidFill>
                  <a:srgbClr val="C00000"/>
                </a:solidFill>
              </a:rPr>
              <a:t> select productName, </a:t>
            </a:r>
            <a:r>
              <a:rPr lang="en-US" b="1" dirty="0">
                <a:solidFill>
                  <a:srgbClr val="C00000"/>
                </a:solidFill>
              </a:rPr>
              <a:t>sum</a:t>
            </a:r>
            <a:r>
              <a:rPr lang="en-US" dirty="0">
                <a:solidFill>
                  <a:srgbClr val="C00000"/>
                </a:solidFill>
              </a:rPr>
              <a:t>(price)</a:t>
            </a:r>
          </a:p>
          <a:p>
            <a:pPr marL="457200" lvl="1" indent="0">
              <a:buNone/>
            </a:pPr>
            <a:r>
              <a:rPr lang="en-US" dirty="0">
                <a:solidFill>
                  <a:srgbClr val="C00000"/>
                </a:solidFill>
              </a:rPr>
              <a:t>	     from sales group by productName;</a:t>
            </a:r>
          </a:p>
          <a:p>
            <a:pPr marL="457200" lvl="1" indent="0">
              <a:buNone/>
            </a:pPr>
            <a:endParaRPr lang="en-US" sz="300" dirty="0"/>
          </a:p>
          <a:p>
            <a:pPr marL="457200" lvl="1" indent="0">
              <a:buNone/>
            </a:pPr>
            <a:r>
              <a:rPr lang="en-US" dirty="0"/>
              <a:t>hive&gt; </a:t>
            </a:r>
            <a:r>
              <a:rPr lang="en-US" dirty="0">
                <a:solidFill>
                  <a:srgbClr val="C00000"/>
                </a:solidFill>
              </a:rPr>
              <a:t>select </a:t>
            </a:r>
            <a:r>
              <a:rPr lang="en-US" b="1" dirty="0">
                <a:solidFill>
                  <a:srgbClr val="C00000"/>
                </a:solidFill>
              </a:rPr>
              <a:t>count</a:t>
            </a:r>
            <a:r>
              <a:rPr lang="en-US" dirty="0">
                <a:solidFill>
                  <a:srgbClr val="C00000"/>
                </a:solidFill>
              </a:rPr>
              <a:t>(distinct location) from sales;</a:t>
            </a:r>
          </a:p>
          <a:p>
            <a:pPr marL="457200" lvl="1" indent="0">
              <a:buNone/>
            </a:pPr>
            <a:endParaRPr lang="en-US" sz="1050" dirty="0">
              <a:solidFill>
                <a:srgbClr val="C00000"/>
              </a:solidFill>
            </a:endParaRPr>
          </a:p>
          <a:p>
            <a:pPr marL="457200" lvl="1" indent="0">
              <a:buNone/>
            </a:pPr>
            <a:r>
              <a:rPr lang="en-US" dirty="0"/>
              <a:t>hive&gt; </a:t>
            </a:r>
            <a:r>
              <a:rPr lang="en-US" dirty="0">
                <a:solidFill>
                  <a:srgbClr val="C00000"/>
                </a:solidFill>
              </a:rPr>
              <a:t>select </a:t>
            </a:r>
            <a:r>
              <a:rPr lang="en-US" b="1" dirty="0">
                <a:solidFill>
                  <a:srgbClr val="C00000"/>
                </a:solidFill>
              </a:rPr>
              <a:t>avg</a:t>
            </a:r>
            <a:r>
              <a:rPr lang="en-US" dirty="0">
                <a:solidFill>
                  <a:srgbClr val="C00000"/>
                </a:solidFill>
              </a:rPr>
              <a:t>(price) from sales where location='Atlanta';</a:t>
            </a:r>
          </a:p>
        </p:txBody>
      </p:sp>
      <p:sp>
        <p:nvSpPr>
          <p:cNvPr id="4" name="Footer Placeholder 3"/>
          <p:cNvSpPr>
            <a:spLocks noGrp="1"/>
          </p:cNvSpPr>
          <p:nvPr>
            <p:ph type="ftr" sz="quarter" idx="11"/>
          </p:nvPr>
        </p:nvSpPr>
        <p:spPr/>
        <p:txBody>
          <a:bodyPr/>
          <a:lstStyle/>
          <a:p>
            <a:r>
              <a:rPr lang="en-US" dirty="0"/>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47</a:t>
            </a:fld>
            <a:endParaRPr lang="en-US"/>
          </a:p>
        </p:txBody>
      </p:sp>
    </p:spTree>
    <p:extLst>
      <p:ext uri="{BB962C8B-B14F-4D97-AF65-F5344CB8AC3E}">
        <p14:creationId xmlns:p14="http://schemas.microsoft.com/office/powerpoint/2010/main" val="2052154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0216"/>
            <a:ext cx="10515600" cy="5656134"/>
          </a:xfrm>
        </p:spPr>
        <p:txBody>
          <a:bodyPr>
            <a:normAutofit/>
          </a:bodyPr>
          <a:lstStyle/>
          <a:p>
            <a:r>
              <a:rPr lang="en-US" sz="2400" u="sng" dirty="0"/>
              <a:t>Table-Generating Functions</a:t>
            </a:r>
            <a:r>
              <a:rPr lang="en-US" sz="2400" dirty="0"/>
              <a:t>:</a:t>
            </a:r>
          </a:p>
          <a:p>
            <a:pPr lvl="1"/>
            <a:r>
              <a:rPr lang="en-US" dirty="0"/>
              <a:t>These functions take one row as input and output multiple rows.</a:t>
            </a:r>
          </a:p>
          <a:p>
            <a:pPr lvl="1"/>
            <a:r>
              <a:rPr lang="en-US" dirty="0"/>
              <a:t>They normally operate on collection data types like array, map and struct. </a:t>
            </a:r>
          </a:p>
          <a:p>
            <a:pPr lvl="1"/>
            <a:r>
              <a:rPr lang="en-US" dirty="0"/>
              <a:t>For example, </a:t>
            </a:r>
          </a:p>
          <a:p>
            <a:pPr marL="457200" lvl="1" indent="0">
              <a:buNone/>
            </a:pPr>
            <a:r>
              <a:rPr lang="en-US" dirty="0">
                <a:solidFill>
                  <a:srgbClr val="C00000"/>
                </a:solidFill>
              </a:rPr>
              <a:t>		select explode (array(1, 2, 3));</a:t>
            </a:r>
          </a:p>
          <a:p>
            <a:pPr marL="457200" lvl="1" indent="0">
              <a:spcBef>
                <a:spcPts val="1200"/>
              </a:spcBef>
              <a:buNone/>
            </a:pPr>
            <a:r>
              <a:rPr lang="en-US" dirty="0"/>
              <a:t>    generates three (3) rows with values 1, 2, and 3.</a:t>
            </a:r>
          </a:p>
          <a:p>
            <a:pPr>
              <a:spcBef>
                <a:spcPts val="1800"/>
              </a:spcBef>
            </a:pPr>
            <a:r>
              <a:rPr lang="en-US" sz="2400" dirty="0"/>
              <a:t>Another example: The </a:t>
            </a:r>
            <a:r>
              <a:rPr lang="en-US" sz="2400" dirty="0">
                <a:solidFill>
                  <a:srgbClr val="00B0F0"/>
                </a:solidFill>
              </a:rPr>
              <a:t>case..when </a:t>
            </a:r>
            <a:r>
              <a:rPr lang="en-US" sz="2400" dirty="0"/>
              <a:t>function computes a column based on conditions that check the value in one column.</a:t>
            </a:r>
          </a:p>
          <a:p>
            <a:pPr marL="0" indent="0">
              <a:buNone/>
            </a:pPr>
            <a:r>
              <a:rPr lang="en-US" sz="2400" dirty="0"/>
              <a:t>    Assume that we compute the bonus that an employee receives based on the </a:t>
            </a:r>
          </a:p>
          <a:p>
            <a:pPr marL="0" indent="0">
              <a:spcBef>
                <a:spcPts val="200"/>
              </a:spcBef>
              <a:buNone/>
            </a:pPr>
            <a:r>
              <a:rPr lang="en-US" sz="2400" dirty="0"/>
              <a:t>    amount of sales made by that employee:</a:t>
            </a:r>
          </a:p>
          <a:p>
            <a:pPr marL="0" indent="0">
              <a:spcBef>
                <a:spcPts val="1400"/>
              </a:spcBef>
              <a:buNone/>
            </a:pPr>
            <a:r>
              <a:rPr lang="en-US" sz="2400" dirty="0"/>
              <a:t>		if sales is less than 100, then bonus = 0</a:t>
            </a:r>
          </a:p>
          <a:p>
            <a:pPr marL="0" indent="0">
              <a:buNone/>
            </a:pPr>
            <a:r>
              <a:rPr lang="en-US" sz="2400" dirty="0"/>
              <a:t>		if sales is between 100 and 1,000, then the bonus is 50</a:t>
            </a:r>
          </a:p>
          <a:p>
            <a:pPr marL="0" indent="0">
              <a:buNone/>
            </a:pPr>
            <a:r>
              <a:rPr lang="en-US" sz="2400" dirty="0"/>
              <a:t>		if sales is greater 1,000, then the bonus is  100.</a:t>
            </a:r>
          </a:p>
        </p:txBody>
      </p:sp>
      <p:sp>
        <p:nvSpPr>
          <p:cNvPr id="4" name="Footer Placeholder 3"/>
          <p:cNvSpPr>
            <a:spLocks noGrp="1"/>
          </p:cNvSpPr>
          <p:nvPr>
            <p:ph type="ftr" sz="quarter" idx="11"/>
          </p:nvPr>
        </p:nvSpPr>
        <p:spPr/>
        <p:txBody>
          <a:bodyPr/>
          <a:lstStyle/>
          <a:p>
            <a:r>
              <a:rPr lang="en-US"/>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48</a:t>
            </a:fld>
            <a:endParaRPr lang="en-US"/>
          </a:p>
        </p:txBody>
      </p:sp>
    </p:spTree>
    <p:extLst>
      <p:ext uri="{BB962C8B-B14F-4D97-AF65-F5344CB8AC3E}">
        <p14:creationId xmlns:p14="http://schemas.microsoft.com/office/powerpoint/2010/main" val="7511115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3696"/>
            <a:ext cx="10419272" cy="5812653"/>
          </a:xfrm>
        </p:spPr>
        <p:txBody>
          <a:bodyPr>
            <a:normAutofit/>
          </a:bodyPr>
          <a:lstStyle/>
          <a:p>
            <a:pPr marL="457200" lvl="1" indent="0">
              <a:buNone/>
            </a:pPr>
            <a:r>
              <a:rPr lang="en-US" dirty="0">
                <a:solidFill>
                  <a:srgbClr val="C00000"/>
                </a:solidFill>
              </a:rPr>
              <a:t>from employee select employeeName,</a:t>
            </a:r>
          </a:p>
          <a:p>
            <a:pPr marL="457200" lvl="1" indent="0">
              <a:buNone/>
            </a:pPr>
            <a:r>
              <a:rPr lang="en-US" dirty="0">
                <a:solidFill>
                  <a:srgbClr val="C00000"/>
                </a:solidFill>
              </a:rPr>
              <a:t>	case when sales &lt; 100 then 0</a:t>
            </a:r>
          </a:p>
          <a:p>
            <a:pPr marL="457200" lvl="1" indent="0">
              <a:buNone/>
            </a:pPr>
            <a:r>
              <a:rPr lang="en-US" dirty="0">
                <a:solidFill>
                  <a:srgbClr val="C00000"/>
                </a:solidFill>
              </a:rPr>
              <a:t>	when sales &gt;=100 and sales &lt;= 1000 then 50</a:t>
            </a:r>
          </a:p>
          <a:p>
            <a:pPr marL="457200" lvl="1" indent="0">
              <a:buNone/>
            </a:pPr>
            <a:r>
              <a:rPr lang="en-US" dirty="0">
                <a:solidFill>
                  <a:srgbClr val="C00000"/>
                </a:solidFill>
              </a:rPr>
              <a:t>	when sales &gt; 1000 then 100</a:t>
            </a:r>
          </a:p>
          <a:p>
            <a:pPr marL="457200" lvl="1" indent="0">
              <a:buNone/>
            </a:pPr>
            <a:r>
              <a:rPr lang="en-US" dirty="0">
                <a:solidFill>
                  <a:srgbClr val="C00000"/>
                </a:solidFill>
              </a:rPr>
              <a:t>	end as bonus ;</a:t>
            </a:r>
          </a:p>
          <a:p>
            <a:pPr>
              <a:spcBef>
                <a:spcPts val="2400"/>
              </a:spcBef>
            </a:pPr>
            <a:r>
              <a:rPr lang="en-US" sz="2400" dirty="0"/>
              <a:t> The function </a:t>
            </a:r>
            <a:r>
              <a:rPr lang="en-US" sz="2400" dirty="0">
                <a:solidFill>
                  <a:srgbClr val="00B0F0"/>
                </a:solidFill>
              </a:rPr>
              <a:t>size() </a:t>
            </a:r>
            <a:r>
              <a:rPr lang="en-US" sz="2400" dirty="0"/>
              <a:t>is used to find the number of elements in an array or map. For example, </a:t>
            </a:r>
            <a:r>
              <a:rPr lang="en-US" sz="2400" dirty="0">
                <a:solidFill>
                  <a:srgbClr val="C00000"/>
                </a:solidFill>
              </a:rPr>
              <a:t>select size(array(1,2,3)); </a:t>
            </a:r>
            <a:r>
              <a:rPr lang="en-US" sz="2400" dirty="0"/>
              <a:t>returns 3.</a:t>
            </a:r>
          </a:p>
          <a:p>
            <a:pPr marL="0" indent="0">
              <a:buNone/>
            </a:pPr>
            <a:r>
              <a:rPr lang="en-US" sz="2400" dirty="0"/>
              <a:t>    	</a:t>
            </a:r>
            <a:r>
              <a:rPr lang="en-US" sz="2400" dirty="0">
                <a:solidFill>
                  <a:srgbClr val="C00000"/>
                </a:solidFill>
              </a:rPr>
              <a:t>select size(map("name", "John", "age", "20")); </a:t>
            </a:r>
            <a:r>
              <a:rPr lang="en-US" sz="2400" dirty="0"/>
              <a:t>returns 2.</a:t>
            </a:r>
          </a:p>
          <a:p>
            <a:pPr>
              <a:spcBef>
                <a:spcPts val="1800"/>
              </a:spcBef>
            </a:pPr>
            <a:r>
              <a:rPr lang="en-US" sz="2400" dirty="0"/>
              <a:t>The function </a:t>
            </a:r>
            <a:r>
              <a:rPr lang="en-US" sz="2400" dirty="0">
                <a:solidFill>
                  <a:srgbClr val="00B0F0"/>
                </a:solidFill>
              </a:rPr>
              <a:t>cast() </a:t>
            </a:r>
            <a:r>
              <a:rPr lang="en-US" sz="2400" dirty="0"/>
              <a:t>converts from one data type to another. Hive enforces the data types of columns. If we try to insert a string into float column, an error will be thrown. For example, </a:t>
            </a:r>
            <a:r>
              <a:rPr lang="en-US" sz="2400" dirty="0">
                <a:solidFill>
                  <a:srgbClr val="C00000"/>
                </a:solidFill>
              </a:rPr>
              <a:t>select cast("25" as bigint); </a:t>
            </a:r>
          </a:p>
          <a:p>
            <a:pPr>
              <a:spcBef>
                <a:spcPts val="1800"/>
              </a:spcBef>
            </a:pPr>
            <a:r>
              <a:rPr lang="en-US" sz="2400" dirty="0"/>
              <a:t>If the value cannot be converted to the desired type (e.g. "abc" to bigint), then the function cast() returns the null value.</a:t>
            </a:r>
          </a:p>
        </p:txBody>
      </p:sp>
      <p:sp>
        <p:nvSpPr>
          <p:cNvPr id="4" name="Footer Placeholder 3"/>
          <p:cNvSpPr>
            <a:spLocks noGrp="1"/>
          </p:cNvSpPr>
          <p:nvPr>
            <p:ph type="ftr" sz="quarter" idx="11"/>
          </p:nvPr>
        </p:nvSpPr>
        <p:spPr/>
        <p:txBody>
          <a:bodyPr/>
          <a:lstStyle/>
          <a:p>
            <a:r>
              <a:rPr lang="en-US"/>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49</a:t>
            </a:fld>
            <a:endParaRPr lang="en-US"/>
          </a:p>
        </p:txBody>
      </p:sp>
    </p:spTree>
    <p:extLst>
      <p:ext uri="{BB962C8B-B14F-4D97-AF65-F5344CB8AC3E}">
        <p14:creationId xmlns:p14="http://schemas.microsoft.com/office/powerpoint/2010/main" val="3457018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of Hive External Table</a:t>
            </a:r>
          </a:p>
        </p:txBody>
      </p:sp>
      <p:sp>
        <p:nvSpPr>
          <p:cNvPr id="3" name="Content Placeholder 2"/>
          <p:cNvSpPr>
            <a:spLocks noGrp="1"/>
          </p:cNvSpPr>
          <p:nvPr>
            <p:ph idx="1"/>
          </p:nvPr>
        </p:nvSpPr>
        <p:spPr>
          <a:xfrm>
            <a:off x="838200" y="1609726"/>
            <a:ext cx="10515600" cy="4746624"/>
          </a:xfrm>
        </p:spPr>
        <p:txBody>
          <a:bodyPr>
            <a:normAutofit/>
          </a:bodyPr>
          <a:lstStyle/>
          <a:p>
            <a:pPr marL="0" indent="0">
              <a:buNone/>
            </a:pPr>
            <a:r>
              <a:rPr lang="en-US" sz="2400" dirty="0">
                <a:solidFill>
                  <a:srgbClr val="002060"/>
                </a:solidFill>
              </a:rPr>
              <a:t>CREATE EXTERNAL TABLE [IF NOT EXISTS] [db_name.] table_name</a:t>
            </a:r>
          </a:p>
          <a:p>
            <a:pPr marL="0" indent="0">
              <a:buNone/>
            </a:pPr>
            <a:r>
              <a:rPr lang="en-US" sz="2400" dirty="0">
                <a:solidFill>
                  <a:srgbClr val="002060"/>
                </a:solidFill>
              </a:rPr>
              <a:t>[(</a:t>
            </a:r>
            <a:r>
              <a:rPr lang="en-US" sz="2400" i="1" dirty="0">
                <a:solidFill>
                  <a:srgbClr val="002060"/>
                </a:solidFill>
              </a:rPr>
              <a:t>column name </a:t>
            </a:r>
            <a:r>
              <a:rPr lang="en-US" sz="2400" dirty="0">
                <a:solidFill>
                  <a:srgbClr val="002060"/>
                </a:solidFill>
              </a:rPr>
              <a:t>type [COMMENT </a:t>
            </a:r>
            <a:r>
              <a:rPr lang="en-US" sz="2400" i="1" dirty="0">
                <a:solidFill>
                  <a:srgbClr val="002060"/>
                </a:solidFill>
              </a:rPr>
              <a:t>column comment</a:t>
            </a:r>
            <a:r>
              <a:rPr lang="en-US" sz="2400" dirty="0">
                <a:solidFill>
                  <a:srgbClr val="002060"/>
                </a:solidFill>
              </a:rPr>
              <a:t>], ...)]</a:t>
            </a:r>
          </a:p>
          <a:p>
            <a:pPr marL="0" indent="0">
              <a:buNone/>
            </a:pPr>
            <a:r>
              <a:rPr lang="en-US" sz="2400" dirty="0">
                <a:solidFill>
                  <a:srgbClr val="002060"/>
                </a:solidFill>
              </a:rPr>
              <a:t>[COMMENT </a:t>
            </a:r>
            <a:r>
              <a:rPr lang="en-US" sz="2400" i="1" dirty="0">
                <a:solidFill>
                  <a:srgbClr val="002060"/>
                </a:solidFill>
              </a:rPr>
              <a:t>table comment</a:t>
            </a:r>
            <a:r>
              <a:rPr lang="en-US" sz="2400" dirty="0">
                <a:solidFill>
                  <a:srgbClr val="002060"/>
                </a:solidFill>
              </a:rPr>
              <a:t>]</a:t>
            </a:r>
          </a:p>
          <a:p>
            <a:pPr marL="0" indent="0">
              <a:buNone/>
            </a:pPr>
            <a:r>
              <a:rPr lang="en-US" sz="2400" dirty="0">
                <a:solidFill>
                  <a:srgbClr val="002060"/>
                </a:solidFill>
              </a:rPr>
              <a:t>[ROW FORMAT row_format]</a:t>
            </a:r>
          </a:p>
          <a:p>
            <a:pPr marL="0" indent="0">
              <a:buNone/>
            </a:pPr>
            <a:r>
              <a:rPr lang="en-US" sz="2400" dirty="0">
                <a:solidFill>
                  <a:srgbClr val="002060"/>
                </a:solidFill>
              </a:rPr>
              <a:t>[FIELDS TERMINATED BY char]</a:t>
            </a:r>
          </a:p>
          <a:p>
            <a:pPr marL="0" indent="0">
              <a:buNone/>
            </a:pPr>
            <a:r>
              <a:rPr lang="en-US" sz="2400" dirty="0">
                <a:solidFill>
                  <a:srgbClr val="002060"/>
                </a:solidFill>
              </a:rPr>
              <a:t>[STORED AS </a:t>
            </a:r>
            <a:r>
              <a:rPr lang="en-US" sz="2400" i="1" dirty="0">
                <a:solidFill>
                  <a:srgbClr val="002060"/>
                </a:solidFill>
              </a:rPr>
              <a:t>file format</a:t>
            </a:r>
            <a:r>
              <a:rPr lang="en-US" sz="2400" dirty="0">
                <a:solidFill>
                  <a:srgbClr val="002060"/>
                </a:solidFill>
              </a:rPr>
              <a:t>]</a:t>
            </a:r>
          </a:p>
          <a:p>
            <a:pPr marL="0" indent="0">
              <a:buNone/>
            </a:pPr>
            <a:r>
              <a:rPr lang="en-US" sz="2400" dirty="0">
                <a:solidFill>
                  <a:srgbClr val="002060"/>
                </a:solidFill>
              </a:rPr>
              <a:t>[LOCATION </a:t>
            </a:r>
            <a:r>
              <a:rPr lang="en-US" sz="2400" i="1" dirty="0">
                <a:solidFill>
                  <a:srgbClr val="002060"/>
                </a:solidFill>
              </a:rPr>
              <a:t>hdfs path</a:t>
            </a:r>
            <a:r>
              <a:rPr lang="en-US" sz="2400" dirty="0">
                <a:solidFill>
                  <a:srgbClr val="002060"/>
                </a:solidFill>
              </a:rPr>
              <a:t>];</a:t>
            </a:r>
          </a:p>
          <a:p>
            <a:pPr marL="0" indent="0">
              <a:buNone/>
            </a:pPr>
            <a:endParaRPr lang="en-US" sz="2400" dirty="0">
              <a:solidFill>
                <a:srgbClr val="002060"/>
              </a:solidFill>
            </a:endParaRPr>
          </a:p>
          <a:p>
            <a:r>
              <a:rPr lang="en-US" sz="2400" dirty="0">
                <a:solidFill>
                  <a:srgbClr val="002060"/>
                </a:solidFill>
              </a:rPr>
              <a:t>LOCATION</a:t>
            </a:r>
            <a:r>
              <a:rPr lang="en-US" sz="2400" dirty="0"/>
              <a:t>: required for creating external tables, specifies the location of the HDFS file that contains the data which will be inserted into the table.</a:t>
            </a:r>
          </a:p>
        </p:txBody>
      </p:sp>
      <p:sp>
        <p:nvSpPr>
          <p:cNvPr id="4" name="Footer Placeholder 3"/>
          <p:cNvSpPr>
            <a:spLocks noGrp="1"/>
          </p:cNvSpPr>
          <p:nvPr>
            <p:ph type="ftr" sz="quarter" idx="11"/>
          </p:nvPr>
        </p:nvSpPr>
        <p:spPr/>
        <p:txBody>
          <a:bodyPr/>
          <a:lstStyle/>
          <a:p>
            <a:r>
              <a:rPr lang="en-US"/>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5</a:t>
            </a:fld>
            <a:endParaRPr lang="en-US"/>
          </a:p>
        </p:txBody>
      </p:sp>
    </p:spTree>
    <p:extLst>
      <p:ext uri="{BB962C8B-B14F-4D97-AF65-F5344CB8AC3E}">
        <p14:creationId xmlns:p14="http://schemas.microsoft.com/office/powerpoint/2010/main" val="6462609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4885"/>
            <a:ext cx="10515600" cy="5955957"/>
          </a:xfrm>
        </p:spPr>
        <p:txBody>
          <a:bodyPr>
            <a:normAutofit lnSpcReduction="10000"/>
          </a:bodyPr>
          <a:lstStyle/>
          <a:p>
            <a:r>
              <a:rPr lang="en-US" sz="2400" dirty="0"/>
              <a:t>One feature that differentiates Hive from traditional RDBMS:</a:t>
            </a:r>
          </a:p>
          <a:p>
            <a:pPr lvl="1"/>
            <a:r>
              <a:rPr lang="en-US" dirty="0"/>
              <a:t>In traditional RDBMS, we aim to keep data in “normal” form, i.e. keep data as granular as it can be. This means that redundancy is minimized and data is kept in separate tables.</a:t>
            </a:r>
          </a:p>
          <a:p>
            <a:pPr lvl="1"/>
            <a:r>
              <a:rPr lang="en-US" dirty="0"/>
              <a:t>In Hive, we seek to reduce the number of disk seeks. This means reduce the number of tables to read. So, if more information can be stored in a single table then we just need to read that one table (optimal for Hive).</a:t>
            </a:r>
          </a:p>
          <a:p>
            <a:r>
              <a:rPr lang="en-US" sz="2400" dirty="0"/>
              <a:t>For example, assume that we want to store for each employee, the id, name, and the subordinates of that employee.</a:t>
            </a:r>
          </a:p>
          <a:p>
            <a:pPr marL="0" indent="0">
              <a:buNone/>
            </a:pPr>
            <a:r>
              <a:rPr lang="en-US" sz="2400" dirty="0"/>
              <a:t>In traditional RDBMS, we will have one table, </a:t>
            </a:r>
            <a:r>
              <a:rPr lang="en-US" sz="2400" dirty="0">
                <a:solidFill>
                  <a:srgbClr val="00B0F0"/>
                </a:solidFill>
              </a:rPr>
              <a:t>employee</a:t>
            </a:r>
            <a:r>
              <a:rPr lang="en-US" sz="2400" dirty="0"/>
              <a:t>, that stores the employee’s </a:t>
            </a:r>
            <a:r>
              <a:rPr lang="en-US" sz="2400" dirty="0">
                <a:solidFill>
                  <a:srgbClr val="00B0F0"/>
                </a:solidFill>
              </a:rPr>
              <a:t>id</a:t>
            </a:r>
            <a:r>
              <a:rPr lang="en-US" sz="2400" dirty="0"/>
              <a:t>, </a:t>
            </a:r>
            <a:r>
              <a:rPr lang="en-US" sz="2400" dirty="0">
                <a:solidFill>
                  <a:srgbClr val="00B0F0"/>
                </a:solidFill>
              </a:rPr>
              <a:t>name</a:t>
            </a:r>
            <a:r>
              <a:rPr lang="en-US" sz="2400" dirty="0"/>
              <a:t>, and </a:t>
            </a:r>
            <a:r>
              <a:rPr lang="en-US" sz="2400" dirty="0">
                <a:solidFill>
                  <a:srgbClr val="00B0F0"/>
                </a:solidFill>
              </a:rPr>
              <a:t>address_id</a:t>
            </a:r>
            <a:r>
              <a:rPr lang="en-US" sz="2400" dirty="0"/>
              <a:t> (as a reference to an address table). We use the table, </a:t>
            </a:r>
            <a:r>
              <a:rPr lang="en-US" sz="2400" dirty="0">
                <a:solidFill>
                  <a:srgbClr val="00B0F0"/>
                </a:solidFill>
              </a:rPr>
              <a:t>address</a:t>
            </a:r>
            <a:r>
              <a:rPr lang="en-US" sz="2400" dirty="0"/>
              <a:t>, to store the address id and city. A third table, </a:t>
            </a:r>
            <a:r>
              <a:rPr lang="en-US" sz="2400" dirty="0">
                <a:solidFill>
                  <a:srgbClr val="00B0F0"/>
                </a:solidFill>
              </a:rPr>
              <a:t>subordinates</a:t>
            </a:r>
            <a:r>
              <a:rPr lang="en-US" sz="2400" dirty="0"/>
              <a:t>, stores the employee id and the corresponding subordinates ids of that employee. </a:t>
            </a:r>
          </a:p>
          <a:p>
            <a:pPr marL="0" indent="0">
              <a:spcBef>
                <a:spcPts val="1800"/>
              </a:spcBef>
              <a:buNone/>
            </a:pPr>
            <a:r>
              <a:rPr lang="en-US" sz="2400" dirty="0"/>
              <a:t>If we want to find the names of all the subordinates for a given employee, we have to do a join of the first and third tables, twice: once to get the ids of the subordinates and a second join to get the names of the subordinates.</a:t>
            </a:r>
          </a:p>
        </p:txBody>
      </p:sp>
      <p:sp>
        <p:nvSpPr>
          <p:cNvPr id="4" name="Footer Placeholder 3"/>
          <p:cNvSpPr>
            <a:spLocks noGrp="1"/>
          </p:cNvSpPr>
          <p:nvPr>
            <p:ph type="ftr" sz="quarter" idx="11"/>
          </p:nvPr>
        </p:nvSpPr>
        <p:spPr/>
        <p:txBody>
          <a:bodyPr/>
          <a:lstStyle/>
          <a:p>
            <a:r>
              <a:rPr lang="en-US"/>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50</a:t>
            </a:fld>
            <a:endParaRPr lang="en-US"/>
          </a:p>
        </p:txBody>
      </p:sp>
    </p:spTree>
    <p:extLst>
      <p:ext uri="{BB962C8B-B14F-4D97-AF65-F5344CB8AC3E}">
        <p14:creationId xmlns:p14="http://schemas.microsoft.com/office/powerpoint/2010/main" val="4036270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0718" y="491010"/>
            <a:ext cx="11090564" cy="5865340"/>
          </a:xfrm>
        </p:spPr>
        <p:txBody>
          <a:bodyPr>
            <a:normAutofit lnSpcReduction="10000"/>
          </a:bodyPr>
          <a:lstStyle/>
          <a:p>
            <a:r>
              <a:rPr lang="en-US" sz="2400" dirty="0"/>
              <a:t>In Hive, joining tables is very inefficient and complicated to translate to map-reduce operations.</a:t>
            </a:r>
          </a:p>
          <a:p>
            <a:r>
              <a:rPr lang="en-US" sz="2400" dirty="0"/>
              <a:t>In order to reduce the number of disk seeks, we can store the entire data in one table. In this case, 3 tables will be embedded into one table as follows:</a:t>
            </a:r>
          </a:p>
          <a:p>
            <a:pPr marL="0" indent="0">
              <a:buNone/>
            </a:pPr>
            <a:r>
              <a:rPr lang="en-US" sz="2400" dirty="0"/>
              <a:t>	</a:t>
            </a:r>
            <a:r>
              <a:rPr lang="en-US" sz="2400" dirty="0">
                <a:solidFill>
                  <a:srgbClr val="0070C0"/>
                </a:solidFill>
              </a:rPr>
              <a:t>employee id, employee name, address (struct), subordinates(array)</a:t>
            </a:r>
          </a:p>
          <a:p>
            <a:r>
              <a:rPr lang="en-US" sz="2400" dirty="0"/>
              <a:t>The data is read in a nested form and then broken apart when processing occurs.</a:t>
            </a:r>
          </a:p>
          <a:p>
            <a:r>
              <a:rPr lang="en-US" sz="2400" dirty="0"/>
              <a:t>The </a:t>
            </a:r>
            <a:r>
              <a:rPr lang="en-US" sz="2400" dirty="0">
                <a:solidFill>
                  <a:srgbClr val="00B0F0"/>
                </a:solidFill>
              </a:rPr>
              <a:t>explode() </a:t>
            </a:r>
            <a:r>
              <a:rPr lang="en-US" sz="2400" dirty="0"/>
              <a:t>function helps us break up the contents of the nested data within a row:</a:t>
            </a:r>
          </a:p>
          <a:p>
            <a:pPr marL="0" indent="0">
              <a:buNone/>
            </a:pPr>
            <a:r>
              <a:rPr lang="en-US" sz="2400" dirty="0"/>
              <a:t>	</a:t>
            </a:r>
            <a:r>
              <a:rPr lang="en-US" sz="2400" dirty="0">
                <a:solidFill>
                  <a:srgbClr val="C00000"/>
                </a:solidFill>
              </a:rPr>
              <a:t>select explode(subordinates)</a:t>
            </a:r>
          </a:p>
          <a:p>
            <a:pPr marL="0" indent="0">
              <a:buNone/>
            </a:pPr>
            <a:r>
              <a:rPr lang="en-US" sz="2400" dirty="0">
                <a:solidFill>
                  <a:srgbClr val="C00000"/>
                </a:solidFill>
              </a:rPr>
              <a:t>	from employee where employeeName="John" ;</a:t>
            </a:r>
          </a:p>
          <a:p>
            <a:pPr>
              <a:spcBef>
                <a:spcPts val="1800"/>
              </a:spcBef>
            </a:pPr>
            <a:r>
              <a:rPr lang="en-US" sz="2400" dirty="0"/>
              <a:t>In order to show the manager’s name along with the subordinates, we need to use a “lateral view”:</a:t>
            </a:r>
          </a:p>
          <a:p>
            <a:pPr marL="0" indent="0">
              <a:buNone/>
            </a:pPr>
            <a:r>
              <a:rPr lang="en-US" sz="2400" dirty="0"/>
              <a:t>	</a:t>
            </a:r>
            <a:r>
              <a:rPr lang="en-US" sz="2400" dirty="0">
                <a:solidFill>
                  <a:srgbClr val="C00000"/>
                </a:solidFill>
              </a:rPr>
              <a:t>select employeeName, exp.subordinates from employee </a:t>
            </a:r>
          </a:p>
          <a:p>
            <a:pPr marL="0" indent="0">
              <a:buNone/>
            </a:pPr>
            <a:r>
              <a:rPr lang="en-US" sz="2400" dirty="0">
                <a:solidFill>
                  <a:srgbClr val="C00000"/>
                </a:solidFill>
              </a:rPr>
              <a:t>	where employeeName = "John" </a:t>
            </a:r>
          </a:p>
          <a:p>
            <a:pPr marL="0" indent="0">
              <a:buNone/>
            </a:pPr>
            <a:r>
              <a:rPr lang="en-US" sz="2400" dirty="0">
                <a:solidFill>
                  <a:srgbClr val="C00000"/>
                </a:solidFill>
              </a:rPr>
              <a:t>	lateral view explode(subordinates) exp as subordinates;</a:t>
            </a:r>
          </a:p>
          <a:p>
            <a:endParaRPr lang="en-US" sz="2400" dirty="0"/>
          </a:p>
          <a:p>
            <a:endParaRPr lang="en-US" sz="2400" dirty="0"/>
          </a:p>
        </p:txBody>
      </p:sp>
      <p:sp>
        <p:nvSpPr>
          <p:cNvPr id="4" name="Footer Placeholder 3"/>
          <p:cNvSpPr>
            <a:spLocks noGrp="1"/>
          </p:cNvSpPr>
          <p:nvPr>
            <p:ph type="ftr" sz="quarter" idx="11"/>
          </p:nvPr>
        </p:nvSpPr>
        <p:spPr/>
        <p:txBody>
          <a:bodyPr/>
          <a:lstStyle/>
          <a:p>
            <a:r>
              <a:rPr lang="en-US"/>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51</a:t>
            </a:fld>
            <a:endParaRPr lang="en-US"/>
          </a:p>
        </p:txBody>
      </p:sp>
    </p:spTree>
    <p:extLst>
      <p:ext uri="{BB962C8B-B14F-4D97-AF65-F5344CB8AC3E}">
        <p14:creationId xmlns:p14="http://schemas.microsoft.com/office/powerpoint/2010/main" val="29497142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36517"/>
            <a:ext cx="10515600" cy="4940445"/>
          </a:xfrm>
        </p:spPr>
        <p:txBody>
          <a:bodyPr>
            <a:normAutofit/>
          </a:bodyPr>
          <a:lstStyle/>
          <a:p>
            <a:r>
              <a:rPr lang="en-US" sz="2400" dirty="0"/>
              <a:t>Lateral View joins the exploded table back to the original table. By default it will be an inner join.</a:t>
            </a:r>
          </a:p>
          <a:p>
            <a:pPr>
              <a:spcBef>
                <a:spcPts val="1200"/>
              </a:spcBef>
            </a:pPr>
            <a:r>
              <a:rPr lang="en-US" sz="2400" dirty="0">
                <a:solidFill>
                  <a:srgbClr val="00B0F0"/>
                </a:solidFill>
              </a:rPr>
              <a:t>exp(subordinates) </a:t>
            </a:r>
            <a:r>
              <a:rPr lang="en-US" sz="2400" dirty="0"/>
              <a:t>explodes the column subordinates from the original table to generate a new table which we call </a:t>
            </a:r>
            <a:r>
              <a:rPr lang="en-US" sz="2400" dirty="0">
                <a:solidFill>
                  <a:srgbClr val="00B0F0"/>
                </a:solidFill>
              </a:rPr>
              <a:t>exp</a:t>
            </a:r>
            <a:r>
              <a:rPr lang="en-US" sz="2400" dirty="0"/>
              <a:t>.</a:t>
            </a:r>
          </a:p>
          <a:p>
            <a:pPr>
              <a:spcBef>
                <a:spcPts val="1200"/>
              </a:spcBef>
            </a:pPr>
            <a:r>
              <a:rPr lang="en-US" sz="2400" dirty="0"/>
              <a:t>If an employee has NULL in the subordinates column, that employee will be excluded.</a:t>
            </a:r>
          </a:p>
          <a:p>
            <a:pPr>
              <a:spcBef>
                <a:spcPts val="1200"/>
              </a:spcBef>
            </a:pPr>
            <a:r>
              <a:rPr lang="en-US" sz="2400" dirty="0"/>
              <a:t>The “</a:t>
            </a:r>
            <a:r>
              <a:rPr lang="en-US" sz="2400" dirty="0">
                <a:solidFill>
                  <a:srgbClr val="00B0F0"/>
                </a:solidFill>
              </a:rPr>
              <a:t>as subordinates</a:t>
            </a:r>
            <a:r>
              <a:rPr lang="en-US" sz="2400" dirty="0"/>
              <a:t>” is the name of the column in the generated table </a:t>
            </a:r>
            <a:r>
              <a:rPr lang="en-US" sz="2400" dirty="0">
                <a:solidFill>
                  <a:srgbClr val="00B0F0"/>
                </a:solidFill>
              </a:rPr>
              <a:t>exp</a:t>
            </a:r>
            <a:r>
              <a:rPr lang="en-US" sz="2400" dirty="0"/>
              <a:t>.</a:t>
            </a:r>
          </a:p>
        </p:txBody>
      </p:sp>
      <p:sp>
        <p:nvSpPr>
          <p:cNvPr id="4" name="Footer Placeholder 3"/>
          <p:cNvSpPr>
            <a:spLocks noGrp="1"/>
          </p:cNvSpPr>
          <p:nvPr>
            <p:ph type="ftr" sz="quarter" idx="11"/>
          </p:nvPr>
        </p:nvSpPr>
        <p:spPr/>
        <p:txBody>
          <a:bodyPr/>
          <a:lstStyle/>
          <a:p>
            <a:r>
              <a:rPr lang="en-US"/>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52</a:t>
            </a:fld>
            <a:endParaRPr lang="en-US"/>
          </a:p>
        </p:txBody>
      </p:sp>
    </p:spTree>
    <p:extLst>
      <p:ext uri="{BB962C8B-B14F-4D97-AF65-F5344CB8AC3E}">
        <p14:creationId xmlns:p14="http://schemas.microsoft.com/office/powerpoint/2010/main" val="811243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D1F21-A890-5836-5C14-4972BBD8E8C0}"/>
              </a:ext>
            </a:extLst>
          </p:cNvPr>
          <p:cNvSpPr>
            <a:spLocks noGrp="1"/>
          </p:cNvSpPr>
          <p:nvPr>
            <p:ph type="title"/>
          </p:nvPr>
        </p:nvSpPr>
        <p:spPr/>
        <p:txBody>
          <a:bodyPr/>
          <a:lstStyle/>
          <a:p>
            <a:r>
              <a:rPr lang="en-US" dirty="0"/>
              <a:t>Creating Internal and External Tables</a:t>
            </a:r>
          </a:p>
        </p:txBody>
      </p:sp>
      <p:sp>
        <p:nvSpPr>
          <p:cNvPr id="3" name="Content Placeholder 2">
            <a:extLst>
              <a:ext uri="{FF2B5EF4-FFF2-40B4-BE49-F238E27FC236}">
                <a16:creationId xmlns:a16="http://schemas.microsoft.com/office/drawing/2014/main" id="{E27D9A1C-6655-61ED-6AAE-4C5ED90274B2}"/>
              </a:ext>
            </a:extLst>
          </p:cNvPr>
          <p:cNvSpPr>
            <a:spLocks noGrp="1"/>
          </p:cNvSpPr>
          <p:nvPr>
            <p:ph idx="1"/>
          </p:nvPr>
        </p:nvSpPr>
        <p:spPr/>
        <p:txBody>
          <a:bodyPr>
            <a:normAutofit/>
          </a:bodyPr>
          <a:lstStyle/>
          <a:p>
            <a:r>
              <a:rPr lang="en-US" sz="2400" dirty="0"/>
              <a:t>Create an external table schema definition that specifies the text format:</a:t>
            </a:r>
          </a:p>
          <a:p>
            <a:pPr marL="0" indent="0">
              <a:spcBef>
                <a:spcPts val="1800"/>
              </a:spcBef>
              <a:buNone/>
            </a:pPr>
            <a:r>
              <a:rPr lang="en-US" sz="2400" dirty="0"/>
              <a:t>    hive&gt; </a:t>
            </a:r>
            <a:r>
              <a:rPr lang="en-US" sz="2400" dirty="0">
                <a:solidFill>
                  <a:srgbClr val="C00000"/>
                </a:solidFill>
              </a:rPr>
              <a:t>CREATE EXTERNAL TABLE IF NOT EXISTS departments (</a:t>
            </a:r>
          </a:p>
          <a:p>
            <a:pPr marL="0" indent="0">
              <a:spcBef>
                <a:spcPts val="300"/>
              </a:spcBef>
              <a:buNone/>
            </a:pPr>
            <a:r>
              <a:rPr lang="en-US" sz="2400" dirty="0">
                <a:solidFill>
                  <a:srgbClr val="C00000"/>
                </a:solidFill>
              </a:rPr>
              <a:t>    dept_num int,</a:t>
            </a:r>
          </a:p>
          <a:p>
            <a:pPr marL="0" indent="0">
              <a:spcBef>
                <a:spcPts val="300"/>
              </a:spcBef>
              <a:buNone/>
            </a:pPr>
            <a:r>
              <a:rPr lang="en-US" sz="2400" dirty="0">
                <a:solidFill>
                  <a:srgbClr val="C00000"/>
                </a:solidFill>
              </a:rPr>
              <a:t>    dept_name string,</a:t>
            </a:r>
          </a:p>
          <a:p>
            <a:pPr marL="0" indent="0">
              <a:spcBef>
                <a:spcPts val="300"/>
              </a:spcBef>
              <a:spcAft>
                <a:spcPts val="600"/>
              </a:spcAft>
              <a:buNone/>
            </a:pPr>
            <a:r>
              <a:rPr lang="en-US" sz="2400" dirty="0">
                <a:solidFill>
                  <a:srgbClr val="C00000"/>
                </a:solidFill>
              </a:rPr>
              <a:t>    num_of_employees int )</a:t>
            </a:r>
          </a:p>
          <a:p>
            <a:pPr marL="0" indent="0">
              <a:spcBef>
                <a:spcPts val="600"/>
              </a:spcBef>
              <a:buNone/>
            </a:pPr>
            <a:r>
              <a:rPr lang="en-US" sz="2400" dirty="0">
                <a:solidFill>
                  <a:srgbClr val="C00000"/>
                </a:solidFill>
              </a:rPr>
              <a:t>    ROW FORMAT DELIMITED</a:t>
            </a:r>
          </a:p>
          <a:p>
            <a:pPr marL="0" indent="0">
              <a:spcBef>
                <a:spcPts val="300"/>
              </a:spcBef>
              <a:buNone/>
            </a:pPr>
            <a:r>
              <a:rPr lang="en-US" sz="2400" dirty="0">
                <a:solidFill>
                  <a:srgbClr val="C00000"/>
                </a:solidFill>
              </a:rPr>
              <a:t>    FIELDS TERMINATED BY ','</a:t>
            </a:r>
          </a:p>
          <a:p>
            <a:pPr marL="0" indent="0">
              <a:spcBef>
                <a:spcPts val="300"/>
              </a:spcBef>
              <a:buNone/>
            </a:pPr>
            <a:r>
              <a:rPr lang="en-US" sz="2400" dirty="0">
                <a:solidFill>
                  <a:srgbClr val="C00000"/>
                </a:solidFill>
              </a:rPr>
              <a:t>    STORED AS TEXTFILE</a:t>
            </a:r>
          </a:p>
          <a:p>
            <a:pPr marL="0" indent="0">
              <a:spcBef>
                <a:spcPts val="300"/>
              </a:spcBef>
              <a:buNone/>
            </a:pPr>
            <a:r>
              <a:rPr lang="en-US" sz="2400" dirty="0">
                <a:solidFill>
                  <a:srgbClr val="C00000"/>
                </a:solidFill>
              </a:rPr>
              <a:t>    LOCATION '/user/company/company.csv'; </a:t>
            </a:r>
          </a:p>
        </p:txBody>
      </p:sp>
      <p:sp>
        <p:nvSpPr>
          <p:cNvPr id="4" name="Footer Placeholder 3">
            <a:extLst>
              <a:ext uri="{FF2B5EF4-FFF2-40B4-BE49-F238E27FC236}">
                <a16:creationId xmlns:a16="http://schemas.microsoft.com/office/drawing/2014/main" id="{08170693-0CEC-6EFE-F7A9-EB7ADF9AFA59}"/>
              </a:ext>
            </a:extLst>
          </p:cNvPr>
          <p:cNvSpPr>
            <a:spLocks noGrp="1"/>
          </p:cNvSpPr>
          <p:nvPr>
            <p:ph type="ftr" sz="quarter" idx="11"/>
          </p:nvPr>
        </p:nvSpPr>
        <p:spPr/>
        <p:txBody>
          <a:bodyPr/>
          <a:lstStyle/>
          <a:p>
            <a:r>
              <a:rPr lang="en-US"/>
              <a:t>©Dr. Leon Jololian</a:t>
            </a:r>
          </a:p>
        </p:txBody>
      </p:sp>
      <p:sp>
        <p:nvSpPr>
          <p:cNvPr id="5" name="Slide Number Placeholder 4">
            <a:extLst>
              <a:ext uri="{FF2B5EF4-FFF2-40B4-BE49-F238E27FC236}">
                <a16:creationId xmlns:a16="http://schemas.microsoft.com/office/drawing/2014/main" id="{E496D11E-E619-B781-623D-FA21E4A02756}"/>
              </a:ext>
            </a:extLst>
          </p:cNvPr>
          <p:cNvSpPr>
            <a:spLocks noGrp="1"/>
          </p:cNvSpPr>
          <p:nvPr>
            <p:ph type="sldNum" sz="quarter" idx="12"/>
          </p:nvPr>
        </p:nvSpPr>
        <p:spPr/>
        <p:txBody>
          <a:bodyPr/>
          <a:lstStyle/>
          <a:p>
            <a:fld id="{D7425FC0-7F85-492C-9161-690BCE9DE135}" type="slidenum">
              <a:rPr lang="en-US" smtClean="0"/>
              <a:t>6</a:t>
            </a:fld>
            <a:endParaRPr lang="en-US"/>
          </a:p>
        </p:txBody>
      </p:sp>
    </p:spTree>
    <p:extLst>
      <p:ext uri="{BB962C8B-B14F-4D97-AF65-F5344CB8AC3E}">
        <p14:creationId xmlns:p14="http://schemas.microsoft.com/office/powerpoint/2010/main" val="1817964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33474"/>
            <a:ext cx="10309699" cy="5043489"/>
          </a:xfrm>
        </p:spPr>
        <p:txBody>
          <a:bodyPr>
            <a:normAutofit/>
          </a:bodyPr>
          <a:lstStyle/>
          <a:p>
            <a:pPr>
              <a:spcBef>
                <a:spcPts val="1200"/>
              </a:spcBef>
            </a:pPr>
            <a:r>
              <a:rPr lang="en-US" sz="2400" dirty="0"/>
              <a:t>Create a text file named </a:t>
            </a:r>
            <a:r>
              <a:rPr lang="en-US" sz="2400" dirty="0">
                <a:solidFill>
                  <a:srgbClr val="00B0F0"/>
                </a:solidFill>
              </a:rPr>
              <a:t>departmentData.csv</a:t>
            </a:r>
            <a:r>
              <a:rPr lang="en-US" sz="2400" dirty="0"/>
              <a:t>, on the local file system, with data to be loaded into the table </a:t>
            </a:r>
            <a:r>
              <a:rPr lang="en-US" sz="2400" dirty="0">
                <a:solidFill>
                  <a:srgbClr val="00B0F0"/>
                </a:solidFill>
              </a:rPr>
              <a:t>departments</a:t>
            </a:r>
            <a:r>
              <a:rPr lang="en-US" sz="2400" dirty="0"/>
              <a:t>.</a:t>
            </a:r>
          </a:p>
          <a:p>
            <a:pPr>
              <a:spcBef>
                <a:spcPts val="1800"/>
              </a:spcBef>
            </a:pPr>
            <a:r>
              <a:rPr lang="en-US" sz="2400" dirty="0"/>
              <a:t>Create a directory on HDFS in </a:t>
            </a:r>
            <a:r>
              <a:rPr lang="en-US" sz="2400" dirty="0">
                <a:solidFill>
                  <a:srgbClr val="00B0F0"/>
                </a:solidFill>
              </a:rPr>
              <a:t>/user </a:t>
            </a:r>
            <a:r>
              <a:rPr lang="en-US" sz="2400" dirty="0"/>
              <a:t>called </a:t>
            </a:r>
            <a:r>
              <a:rPr lang="en-US" sz="2400" dirty="0">
                <a:solidFill>
                  <a:srgbClr val="00B0F0"/>
                </a:solidFill>
              </a:rPr>
              <a:t>company</a:t>
            </a:r>
            <a:r>
              <a:rPr lang="en-US" sz="2400" dirty="0"/>
              <a:t> that has read/write access:</a:t>
            </a:r>
          </a:p>
          <a:p>
            <a:pPr marL="0" indent="0">
              <a:spcBef>
                <a:spcPts val="600"/>
              </a:spcBef>
              <a:buNone/>
            </a:pPr>
            <a:r>
              <a:rPr lang="en-US" sz="2400" dirty="0"/>
              <a:t>$</a:t>
            </a:r>
            <a:r>
              <a:rPr lang="en-US" sz="2400" dirty="0">
                <a:solidFill>
                  <a:srgbClr val="C00000"/>
                </a:solidFill>
              </a:rPr>
              <a:t> hdfs dfs -mkdir /user/company</a:t>
            </a:r>
          </a:p>
          <a:p>
            <a:pPr marL="0" indent="0">
              <a:spcBef>
                <a:spcPts val="400"/>
              </a:spcBef>
              <a:buNone/>
            </a:pPr>
            <a:r>
              <a:rPr lang="en-US" sz="2400" dirty="0"/>
              <a:t>$</a:t>
            </a:r>
            <a:r>
              <a:rPr lang="en-US" sz="2400" dirty="0">
                <a:solidFill>
                  <a:srgbClr val="C00000"/>
                </a:solidFill>
              </a:rPr>
              <a:t> hdfs dfs -chmod 755 /user/company</a:t>
            </a:r>
          </a:p>
          <a:p>
            <a:pPr>
              <a:spcBef>
                <a:spcPts val="1800"/>
              </a:spcBef>
            </a:pPr>
            <a:r>
              <a:rPr lang="en-US" sz="2400" dirty="0"/>
              <a:t>Move the file </a:t>
            </a:r>
            <a:r>
              <a:rPr lang="en-US" sz="2400" dirty="0">
                <a:solidFill>
                  <a:srgbClr val="00B0F0"/>
                </a:solidFill>
              </a:rPr>
              <a:t>departmentData.csv</a:t>
            </a:r>
            <a:r>
              <a:rPr lang="en-US" sz="2400" dirty="0"/>
              <a:t> to /user/company on the hdfs:</a:t>
            </a:r>
          </a:p>
          <a:p>
            <a:pPr marL="0" indent="0">
              <a:spcBef>
                <a:spcPts val="400"/>
              </a:spcBef>
              <a:buNone/>
            </a:pPr>
            <a:r>
              <a:rPr lang="en-US" sz="2400" dirty="0"/>
              <a:t>$ </a:t>
            </a:r>
            <a:r>
              <a:rPr lang="en-US" sz="2400" dirty="0">
                <a:solidFill>
                  <a:srgbClr val="C00000"/>
                </a:solidFill>
              </a:rPr>
              <a:t>hdfs dfs  -put  departmentData.csv  /user/company</a:t>
            </a:r>
          </a:p>
          <a:p>
            <a:pPr>
              <a:spcBef>
                <a:spcPts val="1800"/>
              </a:spcBef>
            </a:pPr>
            <a:r>
              <a:rPr lang="en-US" sz="2400" dirty="0"/>
              <a:t>Give read/write access on the file company.csv on HDFS:</a:t>
            </a:r>
          </a:p>
          <a:p>
            <a:pPr marL="0" indent="0">
              <a:spcBef>
                <a:spcPts val="400"/>
              </a:spcBef>
              <a:buNone/>
            </a:pPr>
            <a:r>
              <a:rPr lang="en-US" sz="2400" dirty="0"/>
              <a:t>$ </a:t>
            </a:r>
            <a:r>
              <a:rPr lang="en-US" sz="2400" dirty="0">
                <a:solidFill>
                  <a:srgbClr val="C00000"/>
                </a:solidFill>
              </a:rPr>
              <a:t>hdfs dfs -chmod 644 /user/company/departmentData.csv</a:t>
            </a:r>
          </a:p>
          <a:p>
            <a:pPr>
              <a:spcBef>
                <a:spcPts val="1800"/>
              </a:spcBef>
            </a:pPr>
            <a:r>
              <a:rPr lang="en-US" sz="2000" dirty="0"/>
              <a:t>Verify that Hive stores the company data in the external table:</a:t>
            </a:r>
          </a:p>
          <a:p>
            <a:pPr marL="0" indent="0">
              <a:spcBef>
                <a:spcPts val="300"/>
              </a:spcBef>
              <a:buNone/>
            </a:pPr>
            <a:r>
              <a:rPr lang="en-US" sz="2000" dirty="0">
                <a:solidFill>
                  <a:srgbClr val="C00000"/>
                </a:solidFill>
              </a:rPr>
              <a:t>    </a:t>
            </a:r>
            <a:r>
              <a:rPr lang="en-US" sz="2000" dirty="0"/>
              <a:t>hive&gt;</a:t>
            </a:r>
            <a:r>
              <a:rPr lang="en-US" sz="2000" dirty="0">
                <a:solidFill>
                  <a:srgbClr val="C00000"/>
                </a:solidFill>
              </a:rPr>
              <a:t> SELECT * FROM departments;</a:t>
            </a:r>
          </a:p>
          <a:p>
            <a:pPr marL="0" indent="0">
              <a:spcBef>
                <a:spcPts val="400"/>
              </a:spcBef>
              <a:buNone/>
            </a:pPr>
            <a:endParaRPr lang="en-US" sz="2200" dirty="0"/>
          </a:p>
        </p:txBody>
      </p:sp>
      <p:sp>
        <p:nvSpPr>
          <p:cNvPr id="4" name="Footer Placeholder 3"/>
          <p:cNvSpPr>
            <a:spLocks noGrp="1"/>
          </p:cNvSpPr>
          <p:nvPr>
            <p:ph type="ftr" sz="quarter" idx="11"/>
          </p:nvPr>
        </p:nvSpPr>
        <p:spPr/>
        <p:txBody>
          <a:bodyPr/>
          <a:lstStyle/>
          <a:p>
            <a:r>
              <a:rPr lang="en-US"/>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7</a:t>
            </a:fld>
            <a:endParaRPr lang="en-US"/>
          </a:p>
        </p:txBody>
      </p:sp>
    </p:spTree>
    <p:extLst>
      <p:ext uri="{BB962C8B-B14F-4D97-AF65-F5344CB8AC3E}">
        <p14:creationId xmlns:p14="http://schemas.microsoft.com/office/powerpoint/2010/main" val="2248653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2050"/>
            <a:ext cx="10515600" cy="5014913"/>
          </a:xfrm>
        </p:spPr>
        <p:txBody>
          <a:bodyPr>
            <a:normAutofit/>
          </a:bodyPr>
          <a:lstStyle/>
          <a:p>
            <a:pPr>
              <a:spcBef>
                <a:spcPts val="1800"/>
              </a:spcBef>
            </a:pPr>
            <a:r>
              <a:rPr lang="en-US" sz="2400" dirty="0"/>
              <a:t>Create a managed (or internal) table called DeptNames :</a:t>
            </a:r>
          </a:p>
          <a:p>
            <a:pPr marL="0" indent="0">
              <a:buNone/>
            </a:pPr>
            <a:r>
              <a:rPr lang="en-US" sz="2400" dirty="0">
                <a:solidFill>
                  <a:srgbClr val="C00000"/>
                </a:solidFill>
              </a:rPr>
              <a:t>   CREATE TABLE IF NOT EXISTS DeptNames(</a:t>
            </a:r>
          </a:p>
          <a:p>
            <a:pPr marL="0" indent="0">
              <a:spcBef>
                <a:spcPts val="300"/>
              </a:spcBef>
              <a:buNone/>
            </a:pPr>
            <a:r>
              <a:rPr lang="en-US" sz="2400" dirty="0">
                <a:solidFill>
                  <a:srgbClr val="C00000"/>
                </a:solidFill>
              </a:rPr>
              <a:t>   dept_num INT, dept_name STRING, num_of_employees INT )</a:t>
            </a:r>
          </a:p>
          <a:p>
            <a:pPr marL="0" indent="0">
              <a:spcBef>
                <a:spcPts val="300"/>
              </a:spcBef>
              <a:buNone/>
            </a:pPr>
            <a:r>
              <a:rPr lang="en-US" sz="2400" dirty="0">
                <a:solidFill>
                  <a:srgbClr val="C00000"/>
                </a:solidFill>
              </a:rPr>
              <a:t>   COMMENT 'Student Names’;</a:t>
            </a:r>
          </a:p>
          <a:p>
            <a:pPr>
              <a:spcBef>
                <a:spcPts val="1800"/>
              </a:spcBef>
            </a:pPr>
            <a:r>
              <a:rPr lang="en-US" sz="2400" dirty="0"/>
              <a:t>Copy the external table data to the managed table:</a:t>
            </a:r>
          </a:p>
          <a:p>
            <a:pPr marL="0" indent="0">
              <a:spcBef>
                <a:spcPts val="300"/>
              </a:spcBef>
              <a:buNone/>
            </a:pPr>
            <a:r>
              <a:rPr lang="en-US" sz="2400" dirty="0"/>
              <a:t>    hive&gt; </a:t>
            </a:r>
            <a:r>
              <a:rPr lang="en-US" sz="2400" dirty="0">
                <a:solidFill>
                  <a:srgbClr val="C00000"/>
                </a:solidFill>
              </a:rPr>
              <a:t>INSERT OVERWRITE TABLE DeptNames </a:t>
            </a:r>
          </a:p>
          <a:p>
            <a:pPr marL="0" indent="0">
              <a:spcBef>
                <a:spcPts val="300"/>
              </a:spcBef>
              <a:buNone/>
            </a:pPr>
            <a:r>
              <a:rPr lang="en-US" sz="2400" dirty="0">
                <a:solidFill>
                  <a:srgbClr val="C00000"/>
                </a:solidFill>
              </a:rPr>
              <a:t>    SELECT * FROM departments;</a:t>
            </a:r>
          </a:p>
          <a:p>
            <a:pPr>
              <a:spcBef>
                <a:spcPts val="1800"/>
              </a:spcBef>
            </a:pPr>
            <a:r>
              <a:rPr lang="en-US" sz="2400" dirty="0"/>
              <a:t>Verify that the data now resides in the managed table:</a:t>
            </a:r>
          </a:p>
          <a:p>
            <a:pPr marL="0" indent="0">
              <a:spcBef>
                <a:spcPts val="300"/>
              </a:spcBef>
              <a:buNone/>
            </a:pPr>
            <a:r>
              <a:rPr lang="en-US" sz="2400" dirty="0"/>
              <a:t>    hive&gt; </a:t>
            </a:r>
            <a:r>
              <a:rPr lang="en-US" sz="2400" dirty="0">
                <a:solidFill>
                  <a:srgbClr val="C00000"/>
                </a:solidFill>
              </a:rPr>
              <a:t>SELECT * from Names; </a:t>
            </a:r>
          </a:p>
        </p:txBody>
      </p:sp>
      <p:sp>
        <p:nvSpPr>
          <p:cNvPr id="4" name="Footer Placeholder 3"/>
          <p:cNvSpPr>
            <a:spLocks noGrp="1"/>
          </p:cNvSpPr>
          <p:nvPr>
            <p:ph type="ftr" sz="quarter" idx="11"/>
          </p:nvPr>
        </p:nvSpPr>
        <p:spPr/>
        <p:txBody>
          <a:bodyPr/>
          <a:lstStyle/>
          <a:p>
            <a:r>
              <a:rPr lang="en-US"/>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8</a:t>
            </a:fld>
            <a:endParaRPr lang="en-US"/>
          </a:p>
        </p:txBody>
      </p:sp>
    </p:spTree>
    <p:extLst>
      <p:ext uri="{BB962C8B-B14F-4D97-AF65-F5344CB8AC3E}">
        <p14:creationId xmlns:p14="http://schemas.microsoft.com/office/powerpoint/2010/main" val="3218581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85850"/>
            <a:ext cx="10267950" cy="5091113"/>
          </a:xfrm>
        </p:spPr>
        <p:txBody>
          <a:bodyPr>
            <a:normAutofit/>
          </a:bodyPr>
          <a:lstStyle/>
          <a:p>
            <a:r>
              <a:rPr lang="en-US" sz="2400" dirty="0"/>
              <a:t>Drop the external table metadata, and verify that the data still resides in the managed table:</a:t>
            </a:r>
          </a:p>
          <a:p>
            <a:pPr marL="0" indent="0">
              <a:spcBef>
                <a:spcPts val="300"/>
              </a:spcBef>
              <a:buNone/>
            </a:pPr>
            <a:r>
              <a:rPr lang="en-US" sz="2400" dirty="0"/>
              <a:t>hive&gt; </a:t>
            </a:r>
            <a:r>
              <a:rPr lang="en-US" sz="2400" dirty="0">
                <a:solidFill>
                  <a:srgbClr val="C00000"/>
                </a:solidFill>
              </a:rPr>
              <a:t>DROP TABLE departments;</a:t>
            </a:r>
          </a:p>
          <a:p>
            <a:pPr marL="0" indent="0">
              <a:spcBef>
                <a:spcPts val="300"/>
              </a:spcBef>
              <a:buNone/>
            </a:pPr>
            <a:r>
              <a:rPr lang="en-US" sz="2400" dirty="0"/>
              <a:t>hive&gt; </a:t>
            </a:r>
            <a:r>
              <a:rPr lang="en-US" sz="2400" dirty="0">
                <a:solidFill>
                  <a:srgbClr val="C00000"/>
                </a:solidFill>
              </a:rPr>
              <a:t>SELECT * from DeptNames; </a:t>
            </a:r>
          </a:p>
          <a:p>
            <a:pPr>
              <a:spcBef>
                <a:spcPts val="1800"/>
              </a:spcBef>
            </a:pPr>
            <a:r>
              <a:rPr lang="en-US" sz="2400" dirty="0"/>
              <a:t>Verify that the external table schema definition is lost:</a:t>
            </a:r>
          </a:p>
          <a:p>
            <a:pPr marL="0" indent="0">
              <a:buNone/>
            </a:pPr>
            <a:r>
              <a:rPr lang="en-US" sz="2400" dirty="0"/>
              <a:t>hive&gt; </a:t>
            </a:r>
            <a:r>
              <a:rPr lang="en-US" sz="2400" dirty="0">
                <a:solidFill>
                  <a:srgbClr val="C00000"/>
                </a:solidFill>
              </a:rPr>
              <a:t>SELECT * from departments;</a:t>
            </a:r>
          </a:p>
          <a:p>
            <a:pPr marL="0" indent="0">
              <a:spcBef>
                <a:spcPts val="1800"/>
              </a:spcBef>
              <a:buNone/>
            </a:pPr>
            <a:r>
              <a:rPr lang="en-US" sz="2400" dirty="0"/>
              <a:t>Selecting all from </a:t>
            </a:r>
            <a:r>
              <a:rPr lang="en-US" sz="2400" dirty="0">
                <a:solidFill>
                  <a:srgbClr val="00B0F0"/>
                </a:solidFill>
              </a:rPr>
              <a:t>departments</a:t>
            </a:r>
            <a:r>
              <a:rPr lang="en-US" sz="2400" dirty="0"/>
              <a:t> returns no results because the external table schema is lost.</a:t>
            </a:r>
          </a:p>
          <a:p>
            <a:r>
              <a:rPr lang="en-US" sz="2400" dirty="0"/>
              <a:t>Check that the </a:t>
            </a:r>
            <a:r>
              <a:rPr lang="en-US" sz="2400" dirty="0">
                <a:solidFill>
                  <a:srgbClr val="00B0F0"/>
                </a:solidFill>
              </a:rPr>
              <a:t>company.csv</a:t>
            </a:r>
            <a:r>
              <a:rPr lang="en-US" sz="2400" dirty="0"/>
              <a:t> file on HDFS remains intact.</a:t>
            </a:r>
          </a:p>
        </p:txBody>
      </p:sp>
      <p:sp>
        <p:nvSpPr>
          <p:cNvPr id="4" name="Footer Placeholder 3"/>
          <p:cNvSpPr>
            <a:spLocks noGrp="1"/>
          </p:cNvSpPr>
          <p:nvPr>
            <p:ph type="ftr" sz="quarter" idx="11"/>
          </p:nvPr>
        </p:nvSpPr>
        <p:spPr/>
        <p:txBody>
          <a:bodyPr/>
          <a:lstStyle/>
          <a:p>
            <a:r>
              <a:rPr lang="en-US"/>
              <a:t>©Dr. Leon Jololian</a:t>
            </a:r>
          </a:p>
        </p:txBody>
      </p:sp>
      <p:sp>
        <p:nvSpPr>
          <p:cNvPr id="5" name="Slide Number Placeholder 4"/>
          <p:cNvSpPr>
            <a:spLocks noGrp="1"/>
          </p:cNvSpPr>
          <p:nvPr>
            <p:ph type="sldNum" sz="quarter" idx="12"/>
          </p:nvPr>
        </p:nvSpPr>
        <p:spPr/>
        <p:txBody>
          <a:bodyPr/>
          <a:lstStyle/>
          <a:p>
            <a:fld id="{D7425FC0-7F85-492C-9161-690BCE9DE135}" type="slidenum">
              <a:rPr lang="en-US" smtClean="0"/>
              <a:t>9</a:t>
            </a:fld>
            <a:endParaRPr lang="en-US"/>
          </a:p>
        </p:txBody>
      </p:sp>
    </p:spTree>
    <p:extLst>
      <p:ext uri="{BB962C8B-B14F-4D97-AF65-F5344CB8AC3E}">
        <p14:creationId xmlns:p14="http://schemas.microsoft.com/office/powerpoint/2010/main" val="2837484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10926</TotalTime>
  <Words>5480</Words>
  <Application>Microsoft Office PowerPoint</Application>
  <PresentationFormat>Widescreen</PresentationFormat>
  <Paragraphs>570</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Calibri Light</vt:lpstr>
      <vt:lpstr>Wingdings</vt:lpstr>
      <vt:lpstr>Office Theme</vt:lpstr>
      <vt:lpstr>Hive Part II</vt:lpstr>
      <vt:lpstr>Topics covered</vt:lpstr>
      <vt:lpstr>Summary of Managed and External Tables</vt:lpstr>
      <vt:lpstr>Hive Tables</vt:lpstr>
      <vt:lpstr>Syntax of Hive External Table</vt:lpstr>
      <vt:lpstr>Creating Internal and External Tables</vt:lpstr>
      <vt:lpstr>PowerPoint Presentation</vt:lpstr>
      <vt:lpstr>PowerPoint Presentation</vt:lpstr>
      <vt:lpstr>PowerPoint Presentation</vt:lpstr>
      <vt:lpstr>Hive does not support constraints!</vt:lpstr>
      <vt:lpstr>Constraints on Tables</vt:lpstr>
      <vt:lpstr>Creating Tables with Same Schema</vt:lpstr>
      <vt:lpstr>Temporary Tables</vt:lpstr>
      <vt:lpstr>Populating Managed Tables with Data</vt:lpstr>
      <vt:lpstr>PowerPoint Presentation</vt:lpstr>
      <vt:lpstr>Multi-Table Insert</vt:lpstr>
      <vt:lpstr>Hive does not allow the update or delete of a subset of rows</vt:lpstr>
      <vt:lpstr>How does Hive Manage Tables</vt:lpstr>
      <vt:lpstr>PowerPoint Presentation</vt:lpstr>
      <vt:lpstr>Hive Views and Indexes</vt:lpstr>
      <vt:lpstr>Views</vt:lpstr>
      <vt:lpstr>PowerPoint Presentation</vt:lpstr>
      <vt:lpstr>PowerPoint Presentation</vt:lpstr>
      <vt:lpstr>Hive Indices</vt:lpstr>
      <vt:lpstr>PowerPoint Presentation</vt:lpstr>
      <vt:lpstr>Hive Partitions and Buckets</vt:lpstr>
      <vt:lpstr>Partitions</vt:lpstr>
      <vt:lpstr>PowerPoint Presentation</vt:lpstr>
      <vt:lpstr>PowerPoint Presentation</vt:lpstr>
      <vt:lpstr>When Should We Create Partitions?</vt:lpstr>
      <vt:lpstr>How to Get Data from Tables with Partitions?</vt:lpstr>
      <vt:lpstr>When Do we Create Partitions on Tables?</vt:lpstr>
      <vt:lpstr>Bucket</vt:lpstr>
      <vt:lpstr>PowerPoint Presentation</vt:lpstr>
      <vt:lpstr>PowerPoint Presentation</vt:lpstr>
      <vt:lpstr>PowerPoint Presentation</vt:lpstr>
      <vt:lpstr>PowerPoint Presentation</vt:lpstr>
      <vt:lpstr>PowerPoint Presentation</vt:lpstr>
      <vt:lpstr>PowerPoint Presentation</vt:lpstr>
      <vt:lpstr>Table JOIN</vt:lpstr>
      <vt:lpstr>PowerPoint Presentation</vt:lpstr>
      <vt:lpstr>PowerPoint Presentation</vt:lpstr>
      <vt:lpstr>Left Join</vt:lpstr>
      <vt:lpstr>Right Join</vt:lpstr>
      <vt:lpstr>FULL OUTER JOIN</vt:lpstr>
      <vt:lpstr>Hive Built-in Functions</vt:lpstr>
      <vt:lpstr>PowerPoint Presentation</vt:lpstr>
      <vt:lpstr>PowerPoint Presentation</vt:lpstr>
      <vt:lpstr>PowerPoint Presentation</vt:lpstr>
      <vt:lpstr>PowerPoint Presentation</vt:lpstr>
      <vt:lpstr>PowerPoint Presentation</vt:lpstr>
      <vt:lpstr>PowerPoint Presentation</vt:lpstr>
    </vt:vector>
  </TitlesOfParts>
  <Company>UAB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Accessing Hive on Hadoop  using Ambari</dc:title>
  <dc:creator>Jololian, Leon</dc:creator>
  <cp:lastModifiedBy>Leon Jololian</cp:lastModifiedBy>
  <cp:revision>337</cp:revision>
  <dcterms:created xsi:type="dcterms:W3CDTF">2019-08-18T19:37:31Z</dcterms:created>
  <dcterms:modified xsi:type="dcterms:W3CDTF">2022-07-21T17:19:09Z</dcterms:modified>
</cp:coreProperties>
</file>