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81" r:id="rId3"/>
    <p:sldId id="274" r:id="rId4"/>
    <p:sldId id="275" r:id="rId5"/>
    <p:sldId id="276" r:id="rId6"/>
    <p:sldId id="277" r:id="rId7"/>
    <p:sldId id="329" r:id="rId8"/>
    <p:sldId id="257" r:id="rId9"/>
    <p:sldId id="260" r:id="rId10"/>
    <p:sldId id="258" r:id="rId11"/>
    <p:sldId id="279" r:id="rId12"/>
    <p:sldId id="334" r:id="rId13"/>
    <p:sldId id="280" r:id="rId14"/>
    <p:sldId id="330" r:id="rId15"/>
    <p:sldId id="335" r:id="rId16"/>
    <p:sldId id="264" r:id="rId17"/>
    <p:sldId id="336" r:id="rId18"/>
    <p:sldId id="265" r:id="rId19"/>
    <p:sldId id="266" r:id="rId20"/>
    <p:sldId id="267" r:id="rId21"/>
    <p:sldId id="268" r:id="rId22"/>
    <p:sldId id="269" r:id="rId23"/>
    <p:sldId id="270" r:id="rId24"/>
    <p:sldId id="271" r:id="rId25"/>
    <p:sldId id="272" r:id="rId26"/>
    <p:sldId id="282" r:id="rId27"/>
    <p:sldId id="291" r:id="rId28"/>
    <p:sldId id="293" r:id="rId29"/>
    <p:sldId id="294" r:id="rId30"/>
    <p:sldId id="292" r:id="rId31"/>
    <p:sldId id="290" r:id="rId32"/>
    <p:sldId id="289" r:id="rId33"/>
    <p:sldId id="295" r:id="rId34"/>
    <p:sldId id="333" r:id="rId35"/>
    <p:sldId id="300" r:id="rId36"/>
    <p:sldId id="301" r:id="rId37"/>
    <p:sldId id="283" r:id="rId38"/>
    <p:sldId id="284" r:id="rId39"/>
    <p:sldId id="299" r:id="rId40"/>
    <p:sldId id="302" r:id="rId41"/>
    <p:sldId id="303" r:id="rId42"/>
    <p:sldId id="304" r:id="rId43"/>
    <p:sldId id="305" r:id="rId44"/>
    <p:sldId id="306" r:id="rId45"/>
    <p:sldId id="307" r:id="rId46"/>
    <p:sldId id="309" r:id="rId47"/>
    <p:sldId id="308" r:id="rId48"/>
    <p:sldId id="310" r:id="rId49"/>
    <p:sldId id="311" r:id="rId50"/>
    <p:sldId id="312" r:id="rId51"/>
    <p:sldId id="313" r:id="rId52"/>
    <p:sldId id="326" r:id="rId53"/>
    <p:sldId id="314" r:id="rId54"/>
    <p:sldId id="315" r:id="rId55"/>
    <p:sldId id="316" r:id="rId56"/>
    <p:sldId id="317" r:id="rId57"/>
    <p:sldId id="298" r:id="rId58"/>
    <p:sldId id="319" r:id="rId59"/>
    <p:sldId id="320" r:id="rId60"/>
    <p:sldId id="321" r:id="rId61"/>
    <p:sldId id="322" r:id="rId62"/>
    <p:sldId id="357" r:id="rId63"/>
    <p:sldId id="342" r:id="rId64"/>
    <p:sldId id="343" r:id="rId65"/>
    <p:sldId id="348" r:id="rId66"/>
    <p:sldId id="359" r:id="rId67"/>
    <p:sldId id="344" r:id="rId68"/>
    <p:sldId id="345" r:id="rId69"/>
    <p:sldId id="360" r:id="rId70"/>
    <p:sldId id="323" r:id="rId71"/>
    <p:sldId id="324" r:id="rId72"/>
    <p:sldId id="325" r:id="rId73"/>
    <p:sldId id="32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9" autoAdjust="0"/>
    <p:restoredTop sz="94660"/>
  </p:normalViewPr>
  <p:slideViewPr>
    <p:cSldViewPr snapToGrid="0">
      <p:cViewPr varScale="1">
        <p:scale>
          <a:sx n="83" d="100"/>
          <a:sy n="83"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9194D-2D5E-4404-B95F-7F279CBA33F2}"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20874-E6EA-4E8B-BFAC-451E842B9208}" type="slidenum">
              <a:rPr lang="en-US" smtClean="0"/>
              <a:t>‹#›</a:t>
            </a:fld>
            <a:endParaRPr lang="en-US"/>
          </a:p>
        </p:txBody>
      </p:sp>
    </p:spTree>
    <p:extLst>
      <p:ext uri="{BB962C8B-B14F-4D97-AF65-F5344CB8AC3E}">
        <p14:creationId xmlns:p14="http://schemas.microsoft.com/office/powerpoint/2010/main" val="58407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FF26B5-D8AC-4C98-A04B-1796EE36E346}" type="datetime1">
              <a:rPr lang="en-US" smtClean="0"/>
              <a:t>4/18/2022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91408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1A733-E4D5-428C-A043-089AFA44FD34}" type="datetime1">
              <a:rPr lang="en-US" smtClean="0"/>
              <a:t>4/18/2022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336996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FF08A4-88BF-44DD-9CDA-9128A0412261}" type="datetime1">
              <a:rPr lang="en-US" smtClean="0"/>
              <a:t>4/18/2022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62444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681C9-D569-4B85-9782-6923B1343E37}" type="datetime1">
              <a:rPr lang="en-US" smtClean="0"/>
              <a:t>4/18/2022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37472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472CEA-E724-4CBA-A6A6-58722532B59D}" type="datetime1">
              <a:rPr lang="en-US" smtClean="0"/>
              <a:t>4/18/2022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99781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69C021-F6A9-4BC2-A490-20AE97ECB85E}" type="datetime1">
              <a:rPr lang="en-US" smtClean="0"/>
              <a:t>4/18/2022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3737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C2AD01-E708-4205-814E-104DE5F8269A}" type="datetime1">
              <a:rPr lang="en-US" smtClean="0"/>
              <a:t>4/18/2022</a:t>
            </a:fld>
            <a:endParaRPr lang="en-US"/>
          </a:p>
        </p:txBody>
      </p:sp>
      <p:sp>
        <p:nvSpPr>
          <p:cNvPr id="8" name="Footer Placeholder 7"/>
          <p:cNvSpPr>
            <a:spLocks noGrp="1"/>
          </p:cNvSpPr>
          <p:nvPr>
            <p:ph type="ftr" sz="quarter" idx="11"/>
          </p:nvPr>
        </p:nvSpPr>
        <p:spPr/>
        <p:txBody>
          <a:bodyPr/>
          <a:lstStyle/>
          <a:p>
            <a:r>
              <a:rPr lang="en-US"/>
              <a:t>© Dr. Leon Jololian</a:t>
            </a:r>
          </a:p>
        </p:txBody>
      </p:sp>
      <p:sp>
        <p:nvSpPr>
          <p:cNvPr id="9" name="Slide Number Placeholder 8"/>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217879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7A59B-14F4-45CF-8502-90C86F5EF906}" type="datetime1">
              <a:rPr lang="en-US" smtClean="0"/>
              <a:t>4/18/2022</a:t>
            </a:fld>
            <a:endParaRPr lang="en-US"/>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271758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C6889-F4D3-4425-96F3-305C68971400}" type="datetime1">
              <a:rPr lang="en-US" smtClean="0"/>
              <a:t>4/18/2022</a:t>
            </a:fld>
            <a:endParaRPr lang="en-US"/>
          </a:p>
        </p:txBody>
      </p:sp>
      <p:sp>
        <p:nvSpPr>
          <p:cNvPr id="3" name="Footer Placeholder 2"/>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135152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433B50-61E8-4F90-8BDA-64BDC8EE008F}" type="datetime1">
              <a:rPr lang="en-US" smtClean="0"/>
              <a:t>4/18/2022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140410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04B9A0-525B-4AFA-8B3B-3EDE55727DE6}" type="datetime1">
              <a:rPr lang="en-US" smtClean="0"/>
              <a:t>4/18/2022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183FD5D8-3118-4AE4-B8A9-41EA7DE91991}" type="slidenum">
              <a:rPr lang="en-US" smtClean="0"/>
              <a:t>‹#›</a:t>
            </a:fld>
            <a:endParaRPr lang="en-US"/>
          </a:p>
        </p:txBody>
      </p:sp>
    </p:spTree>
    <p:extLst>
      <p:ext uri="{BB962C8B-B14F-4D97-AF65-F5344CB8AC3E}">
        <p14:creationId xmlns:p14="http://schemas.microsoft.com/office/powerpoint/2010/main" val="381247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9DAB3-7722-4228-92D0-540E4DC7305A}" type="datetime1">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Dr. Leon Jololian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FD5D8-3118-4AE4-B8A9-41EA7DE91991}" type="slidenum">
              <a:rPr lang="en-US" smtClean="0"/>
              <a:t>‹#›</a:t>
            </a:fld>
            <a:endParaRPr lang="en-US"/>
          </a:p>
        </p:txBody>
      </p:sp>
    </p:spTree>
    <p:extLst>
      <p:ext uri="{BB962C8B-B14F-4D97-AF65-F5344CB8AC3E}">
        <p14:creationId xmlns:p14="http://schemas.microsoft.com/office/powerpoint/2010/main" val="126070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buntu.com/download/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buntu.com/download/deskt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putty.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inscp.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ttps/www.virtualbox.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Virtual Machines and the Linux Operating Systems</a:t>
            </a:r>
          </a:p>
        </p:txBody>
      </p:sp>
      <p:sp>
        <p:nvSpPr>
          <p:cNvPr id="3" name="Subtitle 2"/>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1239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Ubuntu on VirtualBox </a:t>
            </a:r>
          </a:p>
        </p:txBody>
      </p:sp>
      <p:sp>
        <p:nvSpPr>
          <p:cNvPr id="3" name="Content Placeholder 2"/>
          <p:cNvSpPr>
            <a:spLocks noGrp="1"/>
          </p:cNvSpPr>
          <p:nvPr>
            <p:ph idx="1"/>
          </p:nvPr>
        </p:nvSpPr>
        <p:spPr/>
        <p:txBody>
          <a:bodyPr>
            <a:normAutofit/>
          </a:bodyPr>
          <a:lstStyle/>
          <a:p>
            <a:r>
              <a:rPr lang="en-US" dirty="0"/>
              <a:t>Ubuntu is a complete Linux operating system, freely available with both community and professional support.</a:t>
            </a:r>
          </a:p>
          <a:p>
            <a:r>
              <a:rPr lang="en-US" dirty="0"/>
              <a:t>Go to </a:t>
            </a:r>
            <a:r>
              <a:rPr lang="en-US" dirty="0">
                <a:hlinkClick r:id="rId2"/>
              </a:rPr>
              <a:t>https://ubuntu.com/download/desktop</a:t>
            </a:r>
            <a:r>
              <a:rPr lang="en-US" dirty="0"/>
              <a:t> to download the ISO system image of Ubuntu, e.g. ubuntu-18.04.3-desktop-amd64.iso (approximately 2 GB)</a:t>
            </a:r>
          </a:p>
          <a:p>
            <a:pPr>
              <a:spcBef>
                <a:spcPts val="1800"/>
              </a:spcBef>
            </a:pPr>
            <a:r>
              <a:rPr lang="en-US" dirty="0"/>
              <a:t>Recommended system requirements:</a:t>
            </a:r>
          </a:p>
          <a:p>
            <a:pPr lvl="1"/>
            <a:r>
              <a:rPr lang="en-US" dirty="0"/>
              <a:t>2 GHz dual core processor or better</a:t>
            </a:r>
          </a:p>
          <a:p>
            <a:pPr lvl="1"/>
            <a:r>
              <a:rPr lang="en-US" dirty="0"/>
              <a:t>4 GB system memory</a:t>
            </a:r>
          </a:p>
          <a:p>
            <a:pPr lvl="1"/>
            <a:r>
              <a:rPr lang="en-US" dirty="0"/>
              <a:t>25 GB of free hard drive space</a:t>
            </a:r>
          </a:p>
          <a:p>
            <a:endParaRPr lang="en-US" dirty="0"/>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10</a:t>
            </a:fld>
            <a:endParaRPr lang="en-US"/>
          </a:p>
        </p:txBody>
      </p:sp>
    </p:spTree>
    <p:extLst>
      <p:ext uri="{BB962C8B-B14F-4D97-AF65-F5344CB8AC3E}">
        <p14:creationId xmlns:p14="http://schemas.microsoft.com/office/powerpoint/2010/main" val="24249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C59D530-D8B7-4F03-BCDF-60F1DCE5C317}"/>
              </a:ext>
            </a:extLst>
          </p:cNvPr>
          <p:cNvPicPr>
            <a:picLocks noChangeAspect="1"/>
          </p:cNvPicPr>
          <p:nvPr/>
        </p:nvPicPr>
        <p:blipFill>
          <a:blip r:embed="rId2"/>
          <a:stretch>
            <a:fillRect/>
          </a:stretch>
        </p:blipFill>
        <p:spPr>
          <a:xfrm>
            <a:off x="6742706" y="1433860"/>
            <a:ext cx="5014890" cy="4762886"/>
          </a:xfrm>
          <a:prstGeom prst="rect">
            <a:avLst/>
          </a:prstGeom>
          <a:ln>
            <a:solidFill>
              <a:schemeClr val="tx1"/>
            </a:solidFill>
          </a:ln>
        </p:spPr>
      </p:pic>
      <p:sp>
        <p:nvSpPr>
          <p:cNvPr id="2" name="Title 1"/>
          <p:cNvSpPr>
            <a:spLocks noGrp="1"/>
          </p:cNvSpPr>
          <p:nvPr>
            <p:ph type="title"/>
          </p:nvPr>
        </p:nvSpPr>
        <p:spPr>
          <a:xfrm>
            <a:off x="434404" y="256506"/>
            <a:ext cx="5468113" cy="832147"/>
          </a:xfrm>
        </p:spPr>
        <p:txBody>
          <a:bodyPr>
            <a:normAutofit fontScale="90000"/>
          </a:bodyPr>
          <a:lstStyle/>
          <a:p>
            <a:r>
              <a:rPr lang="en-US" sz="4000" dirty="0"/>
              <a:t>Creating a Virtual Machine</a:t>
            </a:r>
          </a:p>
        </p:txBody>
      </p:sp>
      <p:sp>
        <p:nvSpPr>
          <p:cNvPr id="3" name="Content Placeholder 2"/>
          <p:cNvSpPr>
            <a:spLocks noGrp="1"/>
          </p:cNvSpPr>
          <p:nvPr>
            <p:ph idx="1"/>
          </p:nvPr>
        </p:nvSpPr>
        <p:spPr>
          <a:xfrm>
            <a:off x="242299" y="1197272"/>
            <a:ext cx="6047184" cy="5159077"/>
          </a:xfrm>
        </p:spPr>
        <p:txBody>
          <a:bodyPr>
            <a:normAutofit lnSpcReduction="10000"/>
          </a:bodyPr>
          <a:lstStyle/>
          <a:p>
            <a:r>
              <a:rPr lang="en-US" sz="2400" dirty="0"/>
              <a:t>Click </a:t>
            </a:r>
            <a:r>
              <a:rPr lang="en-US" sz="2400" b="1" dirty="0"/>
              <a:t>New</a:t>
            </a:r>
            <a:r>
              <a:rPr lang="en-US" sz="2400" dirty="0"/>
              <a:t> in the VirtualBox Manager window (or Machine </a:t>
            </a:r>
            <a:r>
              <a:rPr lang="en-US" sz="2400" dirty="0">
                <a:sym typeface="Wingdings" panose="05000000000000000000" pitchFamily="2" charset="2"/>
              </a:rPr>
              <a:t> </a:t>
            </a:r>
            <a:r>
              <a:rPr lang="en-US" sz="2400" dirty="0"/>
              <a:t>New) from the menu bar. A wizard will guide you through setting up a new virtual machine (VM).</a:t>
            </a:r>
          </a:p>
          <a:p>
            <a:pPr>
              <a:spcBef>
                <a:spcPts val="1800"/>
              </a:spcBef>
            </a:pPr>
            <a:r>
              <a:rPr lang="en-US" sz="2400" dirty="0"/>
              <a:t>The </a:t>
            </a:r>
            <a:r>
              <a:rPr lang="en-US" sz="2400" b="1" dirty="0"/>
              <a:t>Name</a:t>
            </a:r>
            <a:r>
              <a:rPr lang="en-US" sz="2400" dirty="0"/>
              <a:t> of the VM will later be shown in the machine list of the VirtualBox Manager window.</a:t>
            </a:r>
          </a:p>
          <a:p>
            <a:pPr>
              <a:spcBef>
                <a:spcPts val="1800"/>
              </a:spcBef>
            </a:pPr>
            <a:r>
              <a:rPr lang="en-US" sz="2400" dirty="0"/>
              <a:t>The </a:t>
            </a:r>
            <a:r>
              <a:rPr lang="en-US" sz="2400" b="1" dirty="0"/>
              <a:t>Machine Folder</a:t>
            </a:r>
            <a:r>
              <a:rPr lang="en-US" sz="2400" dirty="0"/>
              <a:t> is the location where all VMs will be stored on your computer by default. </a:t>
            </a:r>
          </a:p>
          <a:p>
            <a:pPr>
              <a:spcBef>
                <a:spcPts val="1800"/>
              </a:spcBef>
            </a:pPr>
            <a:r>
              <a:rPr lang="en-US" sz="2400" dirty="0"/>
              <a:t>For </a:t>
            </a:r>
            <a:r>
              <a:rPr lang="en-US" sz="2400" b="1" dirty="0"/>
              <a:t>Operating System Type </a:t>
            </a:r>
            <a:r>
              <a:rPr lang="en-US" sz="2400" dirty="0"/>
              <a:t>and</a:t>
            </a:r>
            <a:r>
              <a:rPr lang="en-US" sz="2400" b="1" dirty="0"/>
              <a:t> Version,</a:t>
            </a:r>
            <a:r>
              <a:rPr lang="en-US" sz="2400" dirty="0"/>
              <a:t> enter the operating system that you want to install.</a:t>
            </a:r>
          </a:p>
          <a:p>
            <a:pPr>
              <a:spcBef>
                <a:spcPts val="1800"/>
              </a:spcBef>
            </a:pPr>
            <a:r>
              <a:rPr lang="en-US" sz="2400" dirty="0"/>
              <a:t>Click Next</a:t>
            </a:r>
          </a:p>
        </p:txBody>
      </p:sp>
      <p:sp>
        <p:nvSpPr>
          <p:cNvPr id="4" name="Footer Placeholder 3"/>
          <p:cNvSpPr>
            <a:spLocks noGrp="1"/>
          </p:cNvSpPr>
          <p:nvPr>
            <p:ph type="ftr" sz="quarter" idx="11"/>
          </p:nvPr>
        </p:nvSpPr>
        <p:spPr/>
        <p:txBody>
          <a:bodyPr/>
          <a:lstStyle/>
          <a:p>
            <a:r>
              <a:rPr lang="en-US"/>
              <a:t>© Dr. Leon Jololian</a:t>
            </a:r>
            <a:endParaRPr lang="en-US" dirty="0"/>
          </a:p>
        </p:txBody>
      </p:sp>
      <p:sp>
        <p:nvSpPr>
          <p:cNvPr id="5" name="Slide Number Placeholder 4"/>
          <p:cNvSpPr>
            <a:spLocks noGrp="1"/>
          </p:cNvSpPr>
          <p:nvPr>
            <p:ph type="sldNum" sz="quarter" idx="12"/>
          </p:nvPr>
        </p:nvSpPr>
        <p:spPr/>
        <p:txBody>
          <a:bodyPr/>
          <a:lstStyle/>
          <a:p>
            <a:fld id="{A673A74D-A89B-4DB3-993E-2529442DCFFD}" type="slidenum">
              <a:rPr lang="en-US" smtClean="0"/>
              <a:t>11</a:t>
            </a:fld>
            <a:endParaRPr lang="en-US"/>
          </a:p>
        </p:txBody>
      </p:sp>
      <p:sp>
        <p:nvSpPr>
          <p:cNvPr id="7" name="Oval 6">
            <a:extLst>
              <a:ext uri="{FF2B5EF4-FFF2-40B4-BE49-F238E27FC236}">
                <a16:creationId xmlns:a16="http://schemas.microsoft.com/office/drawing/2014/main" id="{6E6A6EE4-C899-4C5A-A50E-D277C7E0C25E}"/>
              </a:ext>
            </a:extLst>
          </p:cNvPr>
          <p:cNvSpPr/>
          <p:nvPr/>
        </p:nvSpPr>
        <p:spPr>
          <a:xfrm>
            <a:off x="7474044" y="3740670"/>
            <a:ext cx="572611" cy="309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973016F-DC4F-495E-8A86-82D198D5B635}"/>
              </a:ext>
            </a:extLst>
          </p:cNvPr>
          <p:cNvSpPr/>
          <p:nvPr/>
        </p:nvSpPr>
        <p:spPr>
          <a:xfrm>
            <a:off x="6944516" y="4086516"/>
            <a:ext cx="1102139" cy="309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F013A1F-B4B6-4DD7-BAFD-8CAB3DBFA20D}"/>
              </a:ext>
            </a:extLst>
          </p:cNvPr>
          <p:cNvSpPr/>
          <p:nvPr/>
        </p:nvSpPr>
        <p:spPr>
          <a:xfrm>
            <a:off x="7495586" y="4481855"/>
            <a:ext cx="572611" cy="309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CC9C9C2-5C5E-4A39-8573-B4D9B8E7359B}"/>
              </a:ext>
            </a:extLst>
          </p:cNvPr>
          <p:cNvSpPr/>
          <p:nvPr/>
        </p:nvSpPr>
        <p:spPr>
          <a:xfrm>
            <a:off x="7461121" y="4827700"/>
            <a:ext cx="572611" cy="309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6EA8328-F0DF-40AF-B89D-55EB25D154BE}"/>
              </a:ext>
            </a:extLst>
          </p:cNvPr>
          <p:cNvPicPr>
            <a:picLocks noChangeAspect="1"/>
          </p:cNvPicPr>
          <p:nvPr/>
        </p:nvPicPr>
        <p:blipFill>
          <a:blip r:embed="rId3"/>
          <a:stretch>
            <a:fillRect/>
          </a:stretch>
        </p:blipFill>
        <p:spPr>
          <a:xfrm>
            <a:off x="6742706" y="256506"/>
            <a:ext cx="5014890" cy="934831"/>
          </a:xfrm>
          <a:prstGeom prst="rect">
            <a:avLst/>
          </a:prstGeom>
          <a:ln>
            <a:solidFill>
              <a:schemeClr val="tx1"/>
            </a:solidFill>
          </a:ln>
        </p:spPr>
      </p:pic>
      <p:sp>
        <p:nvSpPr>
          <p:cNvPr id="16" name="Oval 15">
            <a:extLst>
              <a:ext uri="{FF2B5EF4-FFF2-40B4-BE49-F238E27FC236}">
                <a16:creationId xmlns:a16="http://schemas.microsoft.com/office/drawing/2014/main" id="{D03D6D88-8861-494F-BC7A-6BDBC684C9EB}"/>
              </a:ext>
            </a:extLst>
          </p:cNvPr>
          <p:cNvSpPr/>
          <p:nvPr/>
        </p:nvSpPr>
        <p:spPr>
          <a:xfrm>
            <a:off x="10940995" y="661254"/>
            <a:ext cx="412805" cy="5857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D8D1816-5448-4CAA-B83E-3EB8BCE8C5D9}"/>
              </a:ext>
            </a:extLst>
          </p:cNvPr>
          <p:cNvSpPr/>
          <p:nvPr/>
        </p:nvSpPr>
        <p:spPr>
          <a:xfrm>
            <a:off x="9955969" y="5836072"/>
            <a:ext cx="572611" cy="309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8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BBEE25-0E80-4831-A14B-6206F3943070}"/>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86976D53-8AD1-40F8-A424-A31AA5DE1153}"/>
              </a:ext>
            </a:extLst>
          </p:cNvPr>
          <p:cNvSpPr>
            <a:spLocks noGrp="1"/>
          </p:cNvSpPr>
          <p:nvPr>
            <p:ph type="sldNum" sz="quarter" idx="12"/>
          </p:nvPr>
        </p:nvSpPr>
        <p:spPr/>
        <p:txBody>
          <a:bodyPr/>
          <a:lstStyle/>
          <a:p>
            <a:fld id="{183FD5D8-3118-4AE4-B8A9-41EA7DE91991}" type="slidenum">
              <a:rPr lang="en-US" smtClean="0"/>
              <a:t>12</a:t>
            </a:fld>
            <a:endParaRPr lang="en-US"/>
          </a:p>
        </p:txBody>
      </p:sp>
      <p:pic>
        <p:nvPicPr>
          <p:cNvPr id="6" name="Picture 5">
            <a:extLst>
              <a:ext uri="{FF2B5EF4-FFF2-40B4-BE49-F238E27FC236}">
                <a16:creationId xmlns:a16="http://schemas.microsoft.com/office/drawing/2014/main" id="{1E5B2570-9F0C-4EC2-AE7A-AA44C857568A}"/>
              </a:ext>
            </a:extLst>
          </p:cNvPr>
          <p:cNvPicPr>
            <a:picLocks noChangeAspect="1"/>
          </p:cNvPicPr>
          <p:nvPr/>
        </p:nvPicPr>
        <p:blipFill>
          <a:blip r:embed="rId2"/>
          <a:stretch>
            <a:fillRect/>
          </a:stretch>
        </p:blipFill>
        <p:spPr>
          <a:xfrm>
            <a:off x="6532085" y="1177400"/>
            <a:ext cx="4910504" cy="4753294"/>
          </a:xfrm>
          <a:prstGeom prst="rect">
            <a:avLst/>
          </a:prstGeom>
        </p:spPr>
      </p:pic>
      <p:sp>
        <p:nvSpPr>
          <p:cNvPr id="8" name="TextBox 7">
            <a:extLst>
              <a:ext uri="{FF2B5EF4-FFF2-40B4-BE49-F238E27FC236}">
                <a16:creationId xmlns:a16="http://schemas.microsoft.com/office/drawing/2014/main" id="{6BB7AC62-708B-4399-872D-8D2BBC660D57}"/>
              </a:ext>
            </a:extLst>
          </p:cNvPr>
          <p:cNvSpPr txBox="1"/>
          <p:nvPr/>
        </p:nvSpPr>
        <p:spPr>
          <a:xfrm>
            <a:off x="312090" y="1177400"/>
            <a:ext cx="6094674" cy="3200876"/>
          </a:xfrm>
          <a:prstGeom prst="rect">
            <a:avLst/>
          </a:prstGeom>
          <a:noFill/>
        </p:spPr>
        <p:txBody>
          <a:bodyPr wrap="square">
            <a:spAutoFit/>
          </a:bodyPr>
          <a:lstStyle/>
          <a:p>
            <a:pPr>
              <a:spcBef>
                <a:spcPts val="1800"/>
              </a:spcBef>
            </a:pPr>
            <a:r>
              <a:rPr lang="en-US" sz="2800" dirty="0"/>
              <a:t>Memory Size</a:t>
            </a:r>
          </a:p>
          <a:p>
            <a:pPr>
              <a:spcBef>
                <a:spcPts val="1800"/>
              </a:spcBef>
            </a:pPr>
            <a:r>
              <a:rPr lang="en-US" sz="2400" dirty="0"/>
              <a:t>Select the </a:t>
            </a:r>
            <a:r>
              <a:rPr lang="en-US" sz="2400" b="1" dirty="0"/>
              <a:t>Memory (RAM)</a:t>
            </a:r>
            <a:r>
              <a:rPr lang="en-US" sz="2400" dirty="0"/>
              <a:t> that Oracle VM VirtualBox should allocate every time the virtual machine is started.</a:t>
            </a:r>
          </a:p>
          <a:p>
            <a:pPr>
              <a:spcBef>
                <a:spcPts val="1800"/>
              </a:spcBef>
            </a:pPr>
            <a:r>
              <a:rPr lang="en-US" sz="2400" dirty="0"/>
              <a:t>This allocated memory will be taken away from the overall memory of the host, while the VM is running.</a:t>
            </a:r>
          </a:p>
        </p:txBody>
      </p:sp>
    </p:spTree>
    <p:extLst>
      <p:ext uri="{BB962C8B-B14F-4D97-AF65-F5344CB8AC3E}">
        <p14:creationId xmlns:p14="http://schemas.microsoft.com/office/powerpoint/2010/main" val="370760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955" y="412627"/>
            <a:ext cx="7446524" cy="5845050"/>
          </a:xfrm>
        </p:spPr>
        <p:txBody>
          <a:bodyPr>
            <a:normAutofit/>
          </a:bodyPr>
          <a:lstStyle/>
          <a:p>
            <a:pPr marL="0" indent="0">
              <a:buNone/>
            </a:pPr>
            <a:r>
              <a:rPr lang="en-US" sz="2400" dirty="0"/>
              <a:t>Hard Disk</a:t>
            </a:r>
          </a:p>
          <a:p>
            <a:r>
              <a:rPr lang="en-US" sz="2400" dirty="0"/>
              <a:t>To create a new, empty virtual hard disk, select 'Create a virtual hard disk now'  and then click on the 'Create' button.</a:t>
            </a:r>
          </a:p>
          <a:p>
            <a:r>
              <a:rPr lang="en-US" sz="2400" dirty="0"/>
              <a:t>You can pick an existing disk image file.</a:t>
            </a:r>
          </a:p>
          <a:p>
            <a:r>
              <a:rPr lang="en-US" sz="2400" dirty="0"/>
              <a:t>The drop-down list will display all disk images which are currently remembered by Oracle VM VirtualBox. These disk images may currently or previously been attached to a virtual machine.</a:t>
            </a:r>
          </a:p>
          <a:p>
            <a:pPr marL="0" indent="0">
              <a:buNone/>
            </a:pPr>
            <a:endParaRPr lang="en-US" sz="2400" dirty="0"/>
          </a:p>
          <a:p>
            <a:pPr marL="0" indent="0">
              <a:buNone/>
            </a:pPr>
            <a:r>
              <a:rPr lang="en-US" sz="2400" dirty="0"/>
              <a:t>Hard Disk File Type</a:t>
            </a:r>
          </a:p>
          <a:p>
            <a:r>
              <a:rPr lang="en-US" sz="2400" dirty="0"/>
              <a:t>Choose  'VDI (Virtual Disk Image)'</a:t>
            </a:r>
          </a:p>
        </p:txBody>
      </p:sp>
      <p:sp>
        <p:nvSpPr>
          <p:cNvPr id="4" name="Footer Placeholder 3"/>
          <p:cNvSpPr>
            <a:spLocks noGrp="1"/>
          </p:cNvSpPr>
          <p:nvPr>
            <p:ph type="ftr" sz="quarter" idx="11"/>
          </p:nvPr>
        </p:nvSpPr>
        <p:spPr/>
        <p:txBody>
          <a:bodyPr/>
          <a:lstStyle/>
          <a:p>
            <a:r>
              <a:rPr lang="en-US"/>
              <a:t>© Dr. Leon Jololian</a:t>
            </a:r>
            <a:endParaRPr lang="en-US" dirty="0"/>
          </a:p>
        </p:txBody>
      </p:sp>
      <p:sp>
        <p:nvSpPr>
          <p:cNvPr id="5" name="Slide Number Placeholder 4"/>
          <p:cNvSpPr>
            <a:spLocks noGrp="1"/>
          </p:cNvSpPr>
          <p:nvPr>
            <p:ph type="sldNum" sz="quarter" idx="12"/>
          </p:nvPr>
        </p:nvSpPr>
        <p:spPr/>
        <p:txBody>
          <a:bodyPr/>
          <a:lstStyle/>
          <a:p>
            <a:fld id="{A673A74D-A89B-4DB3-993E-2529442DCFFD}" type="slidenum">
              <a:rPr lang="en-US" smtClean="0"/>
              <a:t>13</a:t>
            </a:fld>
            <a:endParaRPr lang="en-US"/>
          </a:p>
        </p:txBody>
      </p:sp>
      <p:pic>
        <p:nvPicPr>
          <p:cNvPr id="9" name="Picture 8">
            <a:extLst>
              <a:ext uri="{FF2B5EF4-FFF2-40B4-BE49-F238E27FC236}">
                <a16:creationId xmlns:a16="http://schemas.microsoft.com/office/drawing/2014/main" id="{DA4D91E3-32A8-4080-866F-4772378CBA7E}"/>
              </a:ext>
            </a:extLst>
          </p:cNvPr>
          <p:cNvPicPr>
            <a:picLocks noChangeAspect="1"/>
          </p:cNvPicPr>
          <p:nvPr/>
        </p:nvPicPr>
        <p:blipFill>
          <a:blip r:embed="rId2"/>
          <a:stretch>
            <a:fillRect/>
          </a:stretch>
        </p:blipFill>
        <p:spPr>
          <a:xfrm>
            <a:off x="7986423" y="136524"/>
            <a:ext cx="3274532" cy="3174827"/>
          </a:xfrm>
          <a:prstGeom prst="rect">
            <a:avLst/>
          </a:prstGeom>
          <a:ln>
            <a:solidFill>
              <a:schemeClr val="accent1"/>
            </a:solidFill>
          </a:ln>
        </p:spPr>
      </p:pic>
      <p:pic>
        <p:nvPicPr>
          <p:cNvPr id="11" name="Picture 10">
            <a:extLst>
              <a:ext uri="{FF2B5EF4-FFF2-40B4-BE49-F238E27FC236}">
                <a16:creationId xmlns:a16="http://schemas.microsoft.com/office/drawing/2014/main" id="{94859829-22E5-4150-81C9-A7DCC0A49DDF}"/>
              </a:ext>
            </a:extLst>
          </p:cNvPr>
          <p:cNvPicPr>
            <a:picLocks noChangeAspect="1"/>
          </p:cNvPicPr>
          <p:nvPr/>
        </p:nvPicPr>
        <p:blipFill>
          <a:blip r:embed="rId3"/>
          <a:stretch>
            <a:fillRect/>
          </a:stretch>
        </p:blipFill>
        <p:spPr>
          <a:xfrm>
            <a:off x="7986423" y="3369984"/>
            <a:ext cx="3274531" cy="3174827"/>
          </a:xfrm>
          <a:prstGeom prst="rect">
            <a:avLst/>
          </a:prstGeom>
          <a:ln>
            <a:solidFill>
              <a:schemeClr val="accent1"/>
            </a:solidFill>
          </a:ln>
        </p:spPr>
      </p:pic>
    </p:spTree>
    <p:extLst>
      <p:ext uri="{BB962C8B-B14F-4D97-AF65-F5344CB8AC3E}">
        <p14:creationId xmlns:p14="http://schemas.microsoft.com/office/powerpoint/2010/main" val="203914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E39C9E-2868-47B5-A183-8607B6D494AE}"/>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50D939B9-3870-4867-9A60-BEF20781F9D2}"/>
              </a:ext>
            </a:extLst>
          </p:cNvPr>
          <p:cNvSpPr>
            <a:spLocks noGrp="1"/>
          </p:cNvSpPr>
          <p:nvPr>
            <p:ph type="sldNum" sz="quarter" idx="12"/>
          </p:nvPr>
        </p:nvSpPr>
        <p:spPr/>
        <p:txBody>
          <a:bodyPr/>
          <a:lstStyle/>
          <a:p>
            <a:fld id="{183FD5D8-3118-4AE4-B8A9-41EA7DE91991}" type="slidenum">
              <a:rPr lang="en-US" smtClean="0"/>
              <a:t>14</a:t>
            </a:fld>
            <a:endParaRPr lang="en-US"/>
          </a:p>
        </p:txBody>
      </p:sp>
      <p:pic>
        <p:nvPicPr>
          <p:cNvPr id="7" name="Picture 6">
            <a:extLst>
              <a:ext uri="{FF2B5EF4-FFF2-40B4-BE49-F238E27FC236}">
                <a16:creationId xmlns:a16="http://schemas.microsoft.com/office/drawing/2014/main" id="{0210AA04-53D2-4F78-908C-0F89DE67C9EB}"/>
              </a:ext>
            </a:extLst>
          </p:cNvPr>
          <p:cNvPicPr>
            <a:picLocks noChangeAspect="1"/>
          </p:cNvPicPr>
          <p:nvPr/>
        </p:nvPicPr>
        <p:blipFill>
          <a:blip r:embed="rId2"/>
          <a:stretch>
            <a:fillRect/>
          </a:stretch>
        </p:blipFill>
        <p:spPr>
          <a:xfrm>
            <a:off x="6965342" y="365981"/>
            <a:ext cx="3465791" cy="3857090"/>
          </a:xfrm>
          <a:prstGeom prst="rect">
            <a:avLst/>
          </a:prstGeom>
          <a:ln>
            <a:solidFill>
              <a:schemeClr val="accent1"/>
            </a:solidFill>
          </a:ln>
        </p:spPr>
      </p:pic>
      <p:sp>
        <p:nvSpPr>
          <p:cNvPr id="3" name="Content Placeholder 2">
            <a:extLst>
              <a:ext uri="{FF2B5EF4-FFF2-40B4-BE49-F238E27FC236}">
                <a16:creationId xmlns:a16="http://schemas.microsoft.com/office/drawing/2014/main" id="{9EBCCEC9-889C-411F-A922-B250A5E10A59}"/>
              </a:ext>
            </a:extLst>
          </p:cNvPr>
          <p:cNvSpPr>
            <a:spLocks noGrp="1"/>
          </p:cNvSpPr>
          <p:nvPr>
            <p:ph idx="1"/>
          </p:nvPr>
        </p:nvSpPr>
        <p:spPr>
          <a:xfrm>
            <a:off x="499574" y="1092871"/>
            <a:ext cx="6322646" cy="4799046"/>
          </a:xfrm>
        </p:spPr>
        <p:txBody>
          <a:bodyPr>
            <a:normAutofit/>
          </a:bodyPr>
          <a:lstStyle/>
          <a:p>
            <a:pPr marL="0" indent="0">
              <a:buNone/>
            </a:pPr>
            <a:r>
              <a:rPr lang="en-US" sz="2400" dirty="0"/>
              <a:t>Storage on physical hard disk </a:t>
            </a:r>
          </a:p>
          <a:p>
            <a:pPr lvl="1"/>
            <a:r>
              <a:rPr lang="en-US" dirty="0"/>
              <a:t>Dynamic allocated: the disk space will grow as needed.</a:t>
            </a:r>
          </a:p>
          <a:p>
            <a:pPr lvl="1"/>
            <a:r>
              <a:rPr lang="en-US" dirty="0"/>
              <a:t>Fixed size: the entire disk space will be pre-allocated when the VM is created.</a:t>
            </a:r>
          </a:p>
          <a:p>
            <a:pPr marL="0" indent="0">
              <a:spcBef>
                <a:spcPts val="1800"/>
              </a:spcBef>
              <a:buNone/>
            </a:pPr>
            <a:r>
              <a:rPr lang="en-US" sz="2400" dirty="0"/>
              <a:t>File allocation and size</a:t>
            </a:r>
          </a:p>
          <a:p>
            <a:r>
              <a:rPr lang="en-US" sz="2400" dirty="0"/>
              <a:t>You can decide on the size of the disk based on your needs for this VM. For the purpose of this course, a minimum of 25 GB is recommended.</a:t>
            </a:r>
          </a:p>
          <a:p>
            <a:pPr marL="0" indent="0">
              <a:spcBef>
                <a:spcPts val="2400"/>
              </a:spcBef>
              <a:buNone/>
            </a:pPr>
            <a:r>
              <a:rPr lang="en-US" sz="2400" dirty="0"/>
              <a:t>Once you click on the Create button, the creation of the virtual machine will start. </a:t>
            </a:r>
          </a:p>
        </p:txBody>
      </p:sp>
      <p:pic>
        <p:nvPicPr>
          <p:cNvPr id="6" name="Picture 5">
            <a:extLst>
              <a:ext uri="{FF2B5EF4-FFF2-40B4-BE49-F238E27FC236}">
                <a16:creationId xmlns:a16="http://schemas.microsoft.com/office/drawing/2014/main" id="{A615E891-57EC-4CEC-B057-7534F120ED9D}"/>
              </a:ext>
            </a:extLst>
          </p:cNvPr>
          <p:cNvPicPr>
            <a:picLocks noChangeAspect="1"/>
          </p:cNvPicPr>
          <p:nvPr/>
        </p:nvPicPr>
        <p:blipFill>
          <a:blip r:embed="rId3"/>
          <a:stretch>
            <a:fillRect/>
          </a:stretch>
        </p:blipFill>
        <p:spPr>
          <a:xfrm>
            <a:off x="8296522" y="2578138"/>
            <a:ext cx="3657286" cy="3857090"/>
          </a:xfrm>
          <a:prstGeom prst="rect">
            <a:avLst/>
          </a:prstGeom>
          <a:ln>
            <a:solidFill>
              <a:schemeClr val="tx1"/>
            </a:solidFill>
          </a:ln>
        </p:spPr>
      </p:pic>
    </p:spTree>
    <p:extLst>
      <p:ext uri="{BB962C8B-B14F-4D97-AF65-F5344CB8AC3E}">
        <p14:creationId xmlns:p14="http://schemas.microsoft.com/office/powerpoint/2010/main" val="344979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BD85E8-8A70-4A93-9C1B-6C72EAE59A34}"/>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C408C875-AC80-4B0D-84A3-2798D9C90A72}"/>
              </a:ext>
            </a:extLst>
          </p:cNvPr>
          <p:cNvSpPr>
            <a:spLocks noGrp="1"/>
          </p:cNvSpPr>
          <p:nvPr>
            <p:ph type="sldNum" sz="quarter" idx="12"/>
          </p:nvPr>
        </p:nvSpPr>
        <p:spPr/>
        <p:txBody>
          <a:bodyPr/>
          <a:lstStyle/>
          <a:p>
            <a:fld id="{183FD5D8-3118-4AE4-B8A9-41EA7DE91991}" type="slidenum">
              <a:rPr lang="en-US" smtClean="0"/>
              <a:t>15</a:t>
            </a:fld>
            <a:endParaRPr lang="en-US"/>
          </a:p>
        </p:txBody>
      </p:sp>
      <p:grpSp>
        <p:nvGrpSpPr>
          <p:cNvPr id="11" name="Group 10">
            <a:extLst>
              <a:ext uri="{FF2B5EF4-FFF2-40B4-BE49-F238E27FC236}">
                <a16:creationId xmlns:a16="http://schemas.microsoft.com/office/drawing/2014/main" id="{0B4611E8-F82F-4DEB-89D8-B4B56CE4D62B}"/>
              </a:ext>
            </a:extLst>
          </p:cNvPr>
          <p:cNvGrpSpPr/>
          <p:nvPr/>
        </p:nvGrpSpPr>
        <p:grpSpPr>
          <a:xfrm>
            <a:off x="1415332" y="1565014"/>
            <a:ext cx="8348470" cy="4902654"/>
            <a:chOff x="1415332" y="1565014"/>
            <a:chExt cx="8348470" cy="4902654"/>
          </a:xfrm>
        </p:grpSpPr>
        <p:pic>
          <p:nvPicPr>
            <p:cNvPr id="7" name="Picture 6">
              <a:extLst>
                <a:ext uri="{FF2B5EF4-FFF2-40B4-BE49-F238E27FC236}">
                  <a16:creationId xmlns:a16="http://schemas.microsoft.com/office/drawing/2014/main" id="{4A89178B-4394-4A70-9D73-02AF7E9B8A04}"/>
                </a:ext>
              </a:extLst>
            </p:cNvPr>
            <p:cNvPicPr>
              <a:picLocks noChangeAspect="1"/>
            </p:cNvPicPr>
            <p:nvPr/>
          </p:nvPicPr>
          <p:blipFill>
            <a:blip r:embed="rId2"/>
            <a:stretch>
              <a:fillRect/>
            </a:stretch>
          </p:blipFill>
          <p:spPr>
            <a:xfrm>
              <a:off x="1415332" y="1565014"/>
              <a:ext cx="8348470" cy="4902654"/>
            </a:xfrm>
            <a:prstGeom prst="rect">
              <a:avLst/>
            </a:prstGeom>
            <a:ln>
              <a:solidFill>
                <a:schemeClr val="tx1"/>
              </a:solidFill>
            </a:ln>
          </p:spPr>
        </p:pic>
        <p:sp>
          <p:nvSpPr>
            <p:cNvPr id="8" name="Oval 7">
              <a:extLst>
                <a:ext uri="{FF2B5EF4-FFF2-40B4-BE49-F238E27FC236}">
                  <a16:creationId xmlns:a16="http://schemas.microsoft.com/office/drawing/2014/main" id="{482F1C05-FAE9-45A4-A193-64E1D5536795}"/>
                </a:ext>
              </a:extLst>
            </p:cNvPr>
            <p:cNvSpPr/>
            <p:nvPr/>
          </p:nvSpPr>
          <p:spPr>
            <a:xfrm>
              <a:off x="4412792" y="1900361"/>
              <a:ext cx="572611" cy="6202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93C028C8-F627-4789-8CDD-060725173687}"/>
              </a:ext>
            </a:extLst>
          </p:cNvPr>
          <p:cNvSpPr txBox="1"/>
          <p:nvPr/>
        </p:nvSpPr>
        <p:spPr>
          <a:xfrm>
            <a:off x="959457" y="849542"/>
            <a:ext cx="10061050" cy="461665"/>
          </a:xfrm>
          <a:prstGeom prst="rect">
            <a:avLst/>
          </a:prstGeom>
          <a:noFill/>
        </p:spPr>
        <p:txBody>
          <a:bodyPr wrap="square">
            <a:spAutoFit/>
          </a:bodyPr>
          <a:lstStyle/>
          <a:p>
            <a:r>
              <a:rPr lang="en-US" sz="2400" dirty="0"/>
              <a:t>With the Ubuntu system selected in VirtualBox, click on the </a:t>
            </a:r>
            <a:r>
              <a:rPr lang="en-US" sz="2400" dirty="0">
                <a:solidFill>
                  <a:srgbClr val="C00000"/>
                </a:solidFill>
              </a:rPr>
              <a:t>Settings</a:t>
            </a:r>
            <a:r>
              <a:rPr lang="en-US" sz="2400" dirty="0"/>
              <a:t> icon.</a:t>
            </a:r>
          </a:p>
        </p:txBody>
      </p:sp>
    </p:spTree>
    <p:extLst>
      <p:ext uri="{BB962C8B-B14F-4D97-AF65-F5344CB8AC3E}">
        <p14:creationId xmlns:p14="http://schemas.microsoft.com/office/powerpoint/2010/main" val="208104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5D7CCC-FEBD-409E-B2C7-8AE7B3976DFA}"/>
              </a:ext>
            </a:extLst>
          </p:cNvPr>
          <p:cNvPicPr>
            <a:picLocks noChangeAspect="1"/>
          </p:cNvPicPr>
          <p:nvPr/>
        </p:nvPicPr>
        <p:blipFill>
          <a:blip r:embed="rId2"/>
          <a:stretch>
            <a:fillRect/>
          </a:stretch>
        </p:blipFill>
        <p:spPr>
          <a:xfrm>
            <a:off x="7243638" y="247844"/>
            <a:ext cx="4817340" cy="3903706"/>
          </a:xfrm>
          <a:prstGeom prst="rect">
            <a:avLst/>
          </a:prstGeom>
          <a:ln>
            <a:solidFill>
              <a:schemeClr val="tx1"/>
            </a:solidFill>
          </a:ln>
        </p:spPr>
      </p:pic>
      <p:sp>
        <p:nvSpPr>
          <p:cNvPr id="3" name="Content Placeholder 2"/>
          <p:cNvSpPr>
            <a:spLocks noGrp="1"/>
          </p:cNvSpPr>
          <p:nvPr>
            <p:ph idx="1"/>
          </p:nvPr>
        </p:nvSpPr>
        <p:spPr>
          <a:xfrm>
            <a:off x="376881" y="745390"/>
            <a:ext cx="5434067" cy="5471883"/>
          </a:xfrm>
        </p:spPr>
        <p:txBody>
          <a:bodyPr>
            <a:normAutofit/>
          </a:bodyPr>
          <a:lstStyle/>
          <a:p>
            <a:r>
              <a:rPr lang="en-US" sz="2400" dirty="0"/>
              <a:t>Click on the Advanced tab.</a:t>
            </a:r>
          </a:p>
          <a:p>
            <a:r>
              <a:rPr lang="en-US" sz="2400" dirty="0"/>
              <a:t>Change the values for </a:t>
            </a:r>
            <a:r>
              <a:rPr lang="en-US" sz="2400" dirty="0">
                <a:solidFill>
                  <a:srgbClr val="C00000"/>
                </a:solidFill>
              </a:rPr>
              <a:t>Shared Clipboard </a:t>
            </a:r>
            <a:r>
              <a:rPr lang="en-US" sz="2400" dirty="0"/>
              <a:t>and </a:t>
            </a:r>
            <a:r>
              <a:rPr lang="en-US" sz="2400" dirty="0">
                <a:solidFill>
                  <a:srgbClr val="C00000"/>
                </a:solidFill>
              </a:rPr>
              <a:t>Drag'n'Drop</a:t>
            </a:r>
            <a:r>
              <a:rPr lang="en-US" sz="2400" dirty="0"/>
              <a:t> to </a:t>
            </a:r>
            <a:r>
              <a:rPr lang="en-US" sz="2400" dirty="0">
                <a:solidFill>
                  <a:srgbClr val="00B0F0"/>
                </a:solidFill>
              </a:rPr>
              <a:t>Bidirectional</a:t>
            </a:r>
            <a:r>
              <a:rPr lang="en-US" sz="2400" dirty="0"/>
              <a:t>. This will allow you to copy and paste using the clipboard from your host machine to your virtual machine.</a:t>
            </a:r>
          </a:p>
          <a:p>
            <a:endParaRPr lang="en-US" sz="2400" dirty="0"/>
          </a:p>
          <a:p>
            <a:r>
              <a:rPr lang="en-US" sz="2400" dirty="0"/>
              <a:t>Click on </a:t>
            </a:r>
            <a:r>
              <a:rPr lang="en-US" sz="2400" dirty="0">
                <a:solidFill>
                  <a:srgbClr val="C00000"/>
                </a:solidFill>
              </a:rPr>
              <a:t>System</a:t>
            </a:r>
            <a:r>
              <a:rPr lang="en-US" sz="2400" dirty="0"/>
              <a:t> </a:t>
            </a:r>
            <a:r>
              <a:rPr lang="en-US" sz="2400" dirty="0">
                <a:sym typeface="Wingdings" panose="05000000000000000000" pitchFamily="2" charset="2"/>
              </a:rPr>
              <a:t> </a:t>
            </a:r>
            <a:r>
              <a:rPr lang="en-US" sz="2400" dirty="0">
                <a:solidFill>
                  <a:srgbClr val="C00000"/>
                </a:solidFill>
                <a:sym typeface="Wingdings" panose="05000000000000000000" pitchFamily="2" charset="2"/>
              </a:rPr>
              <a:t>Processor</a:t>
            </a:r>
            <a:r>
              <a:rPr lang="en-US" sz="2400" dirty="0">
                <a:sym typeface="Wingdings" panose="05000000000000000000" pitchFamily="2" charset="2"/>
              </a:rPr>
              <a:t> to choose the number of processors that the VM can use.</a:t>
            </a:r>
            <a:endParaRPr lang="en-US" sz="2400"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16</a:t>
            </a:fld>
            <a:endParaRPr lang="en-US"/>
          </a:p>
        </p:txBody>
      </p:sp>
      <p:sp>
        <p:nvSpPr>
          <p:cNvPr id="8" name="Oval 7">
            <a:extLst>
              <a:ext uri="{FF2B5EF4-FFF2-40B4-BE49-F238E27FC236}">
                <a16:creationId xmlns:a16="http://schemas.microsoft.com/office/drawing/2014/main" id="{53786185-67E2-498C-8D2B-E2F6B785A9E3}"/>
              </a:ext>
            </a:extLst>
          </p:cNvPr>
          <p:cNvSpPr/>
          <p:nvPr/>
        </p:nvSpPr>
        <p:spPr>
          <a:xfrm>
            <a:off x="8610600" y="760513"/>
            <a:ext cx="572611"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DA76DC2-3ACB-496B-99E8-BF12FBC61DFE}"/>
              </a:ext>
            </a:extLst>
          </p:cNvPr>
          <p:cNvPicPr>
            <a:picLocks noChangeAspect="1"/>
          </p:cNvPicPr>
          <p:nvPr/>
        </p:nvPicPr>
        <p:blipFill>
          <a:blip r:embed="rId3"/>
          <a:stretch>
            <a:fillRect/>
          </a:stretch>
        </p:blipFill>
        <p:spPr>
          <a:xfrm>
            <a:off x="5935537" y="2958797"/>
            <a:ext cx="4615844" cy="3762678"/>
          </a:xfrm>
          <a:prstGeom prst="rect">
            <a:avLst/>
          </a:prstGeom>
          <a:ln>
            <a:solidFill>
              <a:schemeClr val="tx1"/>
            </a:solidFill>
          </a:ln>
        </p:spPr>
      </p:pic>
      <p:sp>
        <p:nvSpPr>
          <p:cNvPr id="10" name="Oval 9">
            <a:extLst>
              <a:ext uri="{FF2B5EF4-FFF2-40B4-BE49-F238E27FC236}">
                <a16:creationId xmlns:a16="http://schemas.microsoft.com/office/drawing/2014/main" id="{48A46DCC-0C4B-4202-8F70-92ED6FC8F308}"/>
              </a:ext>
            </a:extLst>
          </p:cNvPr>
          <p:cNvSpPr/>
          <p:nvPr/>
        </p:nvSpPr>
        <p:spPr>
          <a:xfrm>
            <a:off x="6172406" y="3427515"/>
            <a:ext cx="443079"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E0A0695-4151-4466-9CFC-71EAA99AAFDF}"/>
              </a:ext>
            </a:extLst>
          </p:cNvPr>
          <p:cNvSpPr/>
          <p:nvPr/>
        </p:nvSpPr>
        <p:spPr>
          <a:xfrm>
            <a:off x="7514008" y="3419564"/>
            <a:ext cx="572611"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71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402F3-B253-4F10-BAE5-D523A86260C7}"/>
              </a:ext>
            </a:extLst>
          </p:cNvPr>
          <p:cNvSpPr>
            <a:spLocks noGrp="1"/>
          </p:cNvSpPr>
          <p:nvPr>
            <p:ph idx="1"/>
          </p:nvPr>
        </p:nvSpPr>
        <p:spPr>
          <a:xfrm>
            <a:off x="453529" y="376661"/>
            <a:ext cx="11107667" cy="2115073"/>
          </a:xfrm>
        </p:spPr>
        <p:txBody>
          <a:bodyPr>
            <a:normAutofit/>
          </a:bodyPr>
          <a:lstStyle/>
          <a:p>
            <a:r>
              <a:rPr lang="en-US" sz="2400" dirty="0"/>
              <a:t>For the next step (on the following slide), you need to download an ISO image file of Ubuntu of the operating system to be installed on your virtual machine.</a:t>
            </a:r>
          </a:p>
          <a:p>
            <a:pPr>
              <a:spcBef>
                <a:spcPts val="1800"/>
              </a:spcBef>
            </a:pPr>
            <a:r>
              <a:rPr lang="en-US" sz="2400" dirty="0"/>
              <a:t>Go to </a:t>
            </a:r>
            <a:r>
              <a:rPr lang="en-US" sz="2400" dirty="0">
                <a:hlinkClick r:id="rId2"/>
              </a:rPr>
              <a:t>https://ubuntu.com/download/desktop</a:t>
            </a:r>
            <a:r>
              <a:rPr lang="en-US" sz="2400" dirty="0"/>
              <a:t> and click on the Download button to start the image download of Ubuntu 20.04.4 LTS, (filename: ubuntu-20.04.4-desktop-amd64.iso, size: 3.3 GB approximately)</a:t>
            </a:r>
          </a:p>
        </p:txBody>
      </p:sp>
      <p:sp>
        <p:nvSpPr>
          <p:cNvPr id="4" name="Footer Placeholder 3">
            <a:extLst>
              <a:ext uri="{FF2B5EF4-FFF2-40B4-BE49-F238E27FC236}">
                <a16:creationId xmlns:a16="http://schemas.microsoft.com/office/drawing/2014/main" id="{2045DE10-0984-4917-A1A9-B89DE909D96B}"/>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B59CFFB4-29C8-4940-9C18-B0A1FF24F56F}"/>
              </a:ext>
            </a:extLst>
          </p:cNvPr>
          <p:cNvSpPr>
            <a:spLocks noGrp="1"/>
          </p:cNvSpPr>
          <p:nvPr>
            <p:ph type="sldNum" sz="quarter" idx="12"/>
          </p:nvPr>
        </p:nvSpPr>
        <p:spPr/>
        <p:txBody>
          <a:bodyPr/>
          <a:lstStyle/>
          <a:p>
            <a:fld id="{183FD5D8-3118-4AE4-B8A9-41EA7DE91991}" type="slidenum">
              <a:rPr lang="en-US" smtClean="0"/>
              <a:t>17</a:t>
            </a:fld>
            <a:endParaRPr lang="en-US"/>
          </a:p>
        </p:txBody>
      </p:sp>
      <p:grpSp>
        <p:nvGrpSpPr>
          <p:cNvPr id="9" name="Group 8">
            <a:extLst>
              <a:ext uri="{FF2B5EF4-FFF2-40B4-BE49-F238E27FC236}">
                <a16:creationId xmlns:a16="http://schemas.microsoft.com/office/drawing/2014/main" id="{EA09760E-DC40-462D-8118-52884BD5F587}"/>
              </a:ext>
            </a:extLst>
          </p:cNvPr>
          <p:cNvGrpSpPr/>
          <p:nvPr/>
        </p:nvGrpSpPr>
        <p:grpSpPr>
          <a:xfrm>
            <a:off x="2502318" y="2622092"/>
            <a:ext cx="6742091" cy="2456289"/>
            <a:chOff x="970061" y="2352607"/>
            <a:chExt cx="6742091" cy="2456289"/>
          </a:xfrm>
        </p:grpSpPr>
        <p:pic>
          <p:nvPicPr>
            <p:cNvPr id="7" name="Picture 6">
              <a:extLst>
                <a:ext uri="{FF2B5EF4-FFF2-40B4-BE49-F238E27FC236}">
                  <a16:creationId xmlns:a16="http://schemas.microsoft.com/office/drawing/2014/main" id="{C67CDBC7-D805-44DA-A901-5A0FFF7D8E6E}"/>
                </a:ext>
              </a:extLst>
            </p:cNvPr>
            <p:cNvPicPr>
              <a:picLocks noChangeAspect="1"/>
            </p:cNvPicPr>
            <p:nvPr/>
          </p:nvPicPr>
          <p:blipFill>
            <a:blip r:embed="rId3"/>
            <a:stretch>
              <a:fillRect/>
            </a:stretch>
          </p:blipFill>
          <p:spPr>
            <a:xfrm>
              <a:off x="970061" y="2352607"/>
              <a:ext cx="6742091" cy="2456289"/>
            </a:xfrm>
            <a:prstGeom prst="rect">
              <a:avLst/>
            </a:prstGeom>
            <a:ln>
              <a:solidFill>
                <a:schemeClr val="tx1"/>
              </a:solidFill>
            </a:ln>
          </p:spPr>
        </p:pic>
        <p:sp>
          <p:nvSpPr>
            <p:cNvPr id="8" name="Oval 7">
              <a:extLst>
                <a:ext uri="{FF2B5EF4-FFF2-40B4-BE49-F238E27FC236}">
                  <a16:creationId xmlns:a16="http://schemas.microsoft.com/office/drawing/2014/main" id="{C4FE27B7-AD4F-4CEE-81E5-D949AEC49D60}"/>
                </a:ext>
              </a:extLst>
            </p:cNvPr>
            <p:cNvSpPr/>
            <p:nvPr/>
          </p:nvSpPr>
          <p:spPr>
            <a:xfrm>
              <a:off x="5438029" y="3758155"/>
              <a:ext cx="2274123" cy="479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93AD87EF-F69E-4D86-B39A-B9E1614BFCED}"/>
              </a:ext>
            </a:extLst>
          </p:cNvPr>
          <p:cNvSpPr txBox="1">
            <a:spLocks/>
          </p:cNvSpPr>
          <p:nvPr/>
        </p:nvSpPr>
        <p:spPr>
          <a:xfrm>
            <a:off x="695076" y="5314533"/>
            <a:ext cx="10515600" cy="748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This may take some time, depending on the speed of your network.</a:t>
            </a:r>
          </a:p>
        </p:txBody>
      </p:sp>
    </p:spTree>
    <p:extLst>
      <p:ext uri="{BB962C8B-B14F-4D97-AF65-F5344CB8AC3E}">
        <p14:creationId xmlns:p14="http://schemas.microsoft.com/office/powerpoint/2010/main" val="417915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71" y="136525"/>
            <a:ext cx="5800420" cy="5132110"/>
          </a:xfrm>
        </p:spPr>
        <p:txBody>
          <a:bodyPr>
            <a:normAutofit/>
          </a:bodyPr>
          <a:lstStyle/>
          <a:p>
            <a:r>
              <a:rPr lang="en-US" sz="2200" dirty="0"/>
              <a:t>Click on </a:t>
            </a:r>
            <a:r>
              <a:rPr lang="en-US" sz="2200" dirty="0">
                <a:solidFill>
                  <a:srgbClr val="C00000"/>
                </a:solidFill>
              </a:rPr>
              <a:t>Settings</a:t>
            </a:r>
            <a:r>
              <a:rPr lang="en-US" sz="2200" dirty="0"/>
              <a:t> </a:t>
            </a:r>
            <a:r>
              <a:rPr lang="en-US" sz="2200" dirty="0">
                <a:sym typeface="Wingdings" panose="05000000000000000000" pitchFamily="2" charset="2"/>
              </a:rPr>
              <a:t> </a:t>
            </a:r>
            <a:r>
              <a:rPr lang="en-US" sz="2200" dirty="0">
                <a:solidFill>
                  <a:srgbClr val="C00000"/>
                </a:solidFill>
              </a:rPr>
              <a:t>Storage</a:t>
            </a:r>
            <a:r>
              <a:rPr lang="en-US" sz="2200" dirty="0"/>
              <a:t> </a:t>
            </a:r>
            <a:r>
              <a:rPr lang="en-US" sz="2200" dirty="0">
                <a:sym typeface="Wingdings" panose="05000000000000000000" pitchFamily="2" charset="2"/>
              </a:rPr>
              <a:t> </a:t>
            </a:r>
            <a:r>
              <a:rPr lang="en-US" sz="2200" dirty="0">
                <a:solidFill>
                  <a:srgbClr val="C00000"/>
                </a:solidFill>
                <a:sym typeface="Wingdings" panose="05000000000000000000" pitchFamily="2" charset="2"/>
              </a:rPr>
              <a:t>Controller: IDE </a:t>
            </a:r>
            <a:r>
              <a:rPr lang="en-US" sz="2200" dirty="0">
                <a:sym typeface="Wingdings" panose="05000000000000000000" pitchFamily="2" charset="2"/>
              </a:rPr>
              <a:t>and select </a:t>
            </a:r>
            <a:r>
              <a:rPr lang="en-US" sz="2200" dirty="0">
                <a:solidFill>
                  <a:srgbClr val="C00000"/>
                </a:solidFill>
                <a:sym typeface="Wingdings" panose="05000000000000000000" pitchFamily="2" charset="2"/>
              </a:rPr>
              <a:t>Empty</a:t>
            </a:r>
            <a:r>
              <a:rPr lang="en-US" sz="2200" dirty="0">
                <a:sym typeface="Wingdings" panose="05000000000000000000" pitchFamily="2" charset="2"/>
              </a:rPr>
              <a:t> </a:t>
            </a:r>
          </a:p>
          <a:p>
            <a:pPr>
              <a:spcBef>
                <a:spcPts val="1800"/>
              </a:spcBef>
            </a:pPr>
            <a:r>
              <a:rPr lang="en-US" sz="2200" dirty="0">
                <a:sym typeface="Wingdings" panose="05000000000000000000" pitchFamily="2" charset="2"/>
              </a:rPr>
              <a:t>Click on the disk icon (on the right) and select </a:t>
            </a:r>
            <a:r>
              <a:rPr lang="en-US" sz="2200" dirty="0">
                <a:solidFill>
                  <a:srgbClr val="C00000"/>
                </a:solidFill>
                <a:sym typeface="Wingdings" panose="05000000000000000000" pitchFamily="2" charset="2"/>
              </a:rPr>
              <a:t>choose Virtual Optical Disk File …</a:t>
            </a:r>
            <a:r>
              <a:rPr lang="en-US" sz="2200" dirty="0">
                <a:sym typeface="Wingdings" panose="05000000000000000000" pitchFamily="2" charset="2"/>
              </a:rPr>
              <a:t> from the menu.</a:t>
            </a:r>
          </a:p>
          <a:p>
            <a:endParaRPr lang="en-US" sz="2200" dirty="0">
              <a:sym typeface="Wingdings" panose="05000000000000000000" pitchFamily="2" charset="2"/>
            </a:endParaRPr>
          </a:p>
          <a:p>
            <a:endParaRPr lang="en-US" sz="2200" dirty="0">
              <a:sym typeface="Wingdings" panose="05000000000000000000" pitchFamily="2" charset="2"/>
            </a:endParaRPr>
          </a:p>
          <a:p>
            <a:endParaRPr lang="en-US" sz="2200" dirty="0">
              <a:sym typeface="Wingdings" panose="05000000000000000000" pitchFamily="2" charset="2"/>
            </a:endParaRPr>
          </a:p>
          <a:p>
            <a:pPr>
              <a:spcBef>
                <a:spcPts val="0"/>
              </a:spcBef>
            </a:pPr>
            <a:r>
              <a:rPr lang="en-US" sz="2200" dirty="0">
                <a:sym typeface="Wingdings" panose="05000000000000000000" pitchFamily="2" charset="2"/>
              </a:rPr>
              <a:t>Navigate and select the ISO image file of Ubuntu that you downloaded earlier.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18</a:t>
            </a:fld>
            <a:endParaRPr lang="en-US"/>
          </a:p>
        </p:txBody>
      </p:sp>
      <p:grpSp>
        <p:nvGrpSpPr>
          <p:cNvPr id="16" name="Group 15">
            <a:extLst>
              <a:ext uri="{FF2B5EF4-FFF2-40B4-BE49-F238E27FC236}">
                <a16:creationId xmlns:a16="http://schemas.microsoft.com/office/drawing/2014/main" id="{4C53C361-FBA8-4C00-9DF2-82616EB58ADD}"/>
              </a:ext>
            </a:extLst>
          </p:cNvPr>
          <p:cNvGrpSpPr/>
          <p:nvPr/>
        </p:nvGrpSpPr>
        <p:grpSpPr>
          <a:xfrm>
            <a:off x="6038928" y="136525"/>
            <a:ext cx="5143344" cy="4184006"/>
            <a:chOff x="6038928" y="136525"/>
            <a:chExt cx="5143344" cy="4184006"/>
          </a:xfrm>
        </p:grpSpPr>
        <p:pic>
          <p:nvPicPr>
            <p:cNvPr id="9" name="Picture 8">
              <a:extLst>
                <a:ext uri="{FF2B5EF4-FFF2-40B4-BE49-F238E27FC236}">
                  <a16:creationId xmlns:a16="http://schemas.microsoft.com/office/drawing/2014/main" id="{CD4CCE37-2C15-49D6-AB89-1FC0ADC8695B}"/>
                </a:ext>
              </a:extLst>
            </p:cNvPr>
            <p:cNvPicPr>
              <a:picLocks noChangeAspect="1"/>
            </p:cNvPicPr>
            <p:nvPr/>
          </p:nvPicPr>
          <p:blipFill>
            <a:blip r:embed="rId2"/>
            <a:stretch>
              <a:fillRect/>
            </a:stretch>
          </p:blipFill>
          <p:spPr>
            <a:xfrm>
              <a:off x="6038928" y="136525"/>
              <a:ext cx="5143344" cy="4184006"/>
            </a:xfrm>
            <a:prstGeom prst="rect">
              <a:avLst/>
            </a:prstGeom>
            <a:ln>
              <a:solidFill>
                <a:schemeClr val="tx1"/>
              </a:solidFill>
            </a:ln>
          </p:spPr>
        </p:pic>
        <p:sp>
          <p:nvSpPr>
            <p:cNvPr id="7" name="Oval 6">
              <a:extLst>
                <a:ext uri="{FF2B5EF4-FFF2-40B4-BE49-F238E27FC236}">
                  <a16:creationId xmlns:a16="http://schemas.microsoft.com/office/drawing/2014/main" id="{9393E28E-E758-49FA-97AF-A66BCEF987BB}"/>
                </a:ext>
              </a:extLst>
            </p:cNvPr>
            <p:cNvSpPr/>
            <p:nvPr/>
          </p:nvSpPr>
          <p:spPr>
            <a:xfrm>
              <a:off x="6325897" y="1189728"/>
              <a:ext cx="530543"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8B9B74-ACE0-4F20-93A7-36FCC8E99466}"/>
                </a:ext>
              </a:extLst>
            </p:cNvPr>
            <p:cNvSpPr/>
            <p:nvPr/>
          </p:nvSpPr>
          <p:spPr>
            <a:xfrm>
              <a:off x="6981077" y="823968"/>
              <a:ext cx="1228061" cy="5168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314D29-C248-4FF4-A1AA-35E704F05031}"/>
                </a:ext>
              </a:extLst>
            </p:cNvPr>
            <p:cNvSpPr/>
            <p:nvPr/>
          </p:nvSpPr>
          <p:spPr>
            <a:xfrm>
              <a:off x="10873089" y="832928"/>
              <a:ext cx="309183"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9B52FBC2-BB2B-4933-B1F8-CB261E45AD48}"/>
              </a:ext>
            </a:extLst>
          </p:cNvPr>
          <p:cNvPicPr>
            <a:picLocks noChangeAspect="1"/>
          </p:cNvPicPr>
          <p:nvPr/>
        </p:nvPicPr>
        <p:blipFill>
          <a:blip r:embed="rId3"/>
          <a:stretch>
            <a:fillRect/>
          </a:stretch>
        </p:blipFill>
        <p:spPr>
          <a:xfrm>
            <a:off x="589630" y="2002668"/>
            <a:ext cx="4848902" cy="981212"/>
          </a:xfrm>
          <a:prstGeom prst="rect">
            <a:avLst/>
          </a:prstGeom>
          <a:ln>
            <a:solidFill>
              <a:schemeClr val="tx1"/>
            </a:solidFill>
          </a:ln>
        </p:spPr>
      </p:pic>
      <p:sp>
        <p:nvSpPr>
          <p:cNvPr id="13" name="Oval 12">
            <a:extLst>
              <a:ext uri="{FF2B5EF4-FFF2-40B4-BE49-F238E27FC236}">
                <a16:creationId xmlns:a16="http://schemas.microsoft.com/office/drawing/2014/main" id="{558F608A-6C60-4592-9C6D-E3067F8777D2}"/>
              </a:ext>
            </a:extLst>
          </p:cNvPr>
          <p:cNvSpPr/>
          <p:nvPr/>
        </p:nvSpPr>
        <p:spPr>
          <a:xfrm>
            <a:off x="3142193" y="2191124"/>
            <a:ext cx="2232889"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360D39C-C8FA-4ED5-9935-2B6F03FE8A53}"/>
              </a:ext>
            </a:extLst>
          </p:cNvPr>
          <p:cNvPicPr>
            <a:picLocks noChangeAspect="1"/>
          </p:cNvPicPr>
          <p:nvPr/>
        </p:nvPicPr>
        <p:blipFill>
          <a:blip r:embed="rId4"/>
          <a:stretch>
            <a:fillRect/>
          </a:stretch>
        </p:blipFill>
        <p:spPr>
          <a:xfrm>
            <a:off x="622190" y="3902498"/>
            <a:ext cx="4659893" cy="2838701"/>
          </a:xfrm>
          <a:prstGeom prst="rect">
            <a:avLst/>
          </a:prstGeom>
          <a:ln>
            <a:solidFill>
              <a:schemeClr val="tx1"/>
            </a:solidFill>
          </a:ln>
        </p:spPr>
      </p:pic>
      <p:sp>
        <p:nvSpPr>
          <p:cNvPr id="17" name="Oval 16">
            <a:extLst>
              <a:ext uri="{FF2B5EF4-FFF2-40B4-BE49-F238E27FC236}">
                <a16:creationId xmlns:a16="http://schemas.microsoft.com/office/drawing/2014/main" id="{DBF6DAA5-D86A-4DE1-823F-909CEF42C9DF}"/>
              </a:ext>
            </a:extLst>
          </p:cNvPr>
          <p:cNvSpPr/>
          <p:nvPr/>
        </p:nvSpPr>
        <p:spPr>
          <a:xfrm>
            <a:off x="853734" y="4982367"/>
            <a:ext cx="2398349"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AC1758A-8E76-48E7-8D4F-B57ABAD4B7EF}"/>
              </a:ext>
            </a:extLst>
          </p:cNvPr>
          <p:cNvSpPr/>
          <p:nvPr/>
        </p:nvSpPr>
        <p:spPr>
          <a:xfrm>
            <a:off x="1288112" y="4281850"/>
            <a:ext cx="527726" cy="4824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6C075DB-FDBB-420A-AFA2-5F9560A8D38D}"/>
              </a:ext>
            </a:extLst>
          </p:cNvPr>
          <p:cNvPicPr>
            <a:picLocks noChangeAspect="1"/>
          </p:cNvPicPr>
          <p:nvPr/>
        </p:nvPicPr>
        <p:blipFill>
          <a:blip r:embed="rId5"/>
          <a:stretch>
            <a:fillRect/>
          </a:stretch>
        </p:blipFill>
        <p:spPr>
          <a:xfrm>
            <a:off x="7684583" y="4474993"/>
            <a:ext cx="3867690" cy="1762371"/>
          </a:xfrm>
          <a:prstGeom prst="rect">
            <a:avLst/>
          </a:prstGeom>
          <a:ln>
            <a:solidFill>
              <a:schemeClr val="tx1"/>
            </a:solidFill>
          </a:ln>
        </p:spPr>
      </p:pic>
      <p:sp>
        <p:nvSpPr>
          <p:cNvPr id="26" name="Oval 25">
            <a:extLst>
              <a:ext uri="{FF2B5EF4-FFF2-40B4-BE49-F238E27FC236}">
                <a16:creationId xmlns:a16="http://schemas.microsoft.com/office/drawing/2014/main" id="{B45C987E-C499-4ED4-8076-201A4B7EB286}"/>
              </a:ext>
            </a:extLst>
          </p:cNvPr>
          <p:cNvSpPr/>
          <p:nvPr/>
        </p:nvSpPr>
        <p:spPr>
          <a:xfrm>
            <a:off x="7404297" y="5611107"/>
            <a:ext cx="4428261" cy="30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78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508" y="696039"/>
            <a:ext cx="5650064" cy="1224502"/>
          </a:xfrm>
        </p:spPr>
        <p:txBody>
          <a:bodyPr>
            <a:normAutofit/>
          </a:bodyPr>
          <a:lstStyle/>
          <a:p>
            <a:r>
              <a:rPr lang="en-US" sz="2200" dirty="0"/>
              <a:t>In the VirtualBox Window, with Ubuntu selected, click on the </a:t>
            </a:r>
            <a:r>
              <a:rPr lang="en-US" sz="2200" dirty="0">
                <a:solidFill>
                  <a:srgbClr val="C00000"/>
                </a:solidFill>
              </a:rPr>
              <a:t>Start</a:t>
            </a:r>
            <a:r>
              <a:rPr lang="en-US" sz="2200" dirty="0"/>
              <a:t> icon.</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19</a:t>
            </a:fld>
            <a:endParaRPr lang="en-US"/>
          </a:p>
        </p:txBody>
      </p:sp>
      <p:pic>
        <p:nvPicPr>
          <p:cNvPr id="6" name="Picture 5">
            <a:extLst>
              <a:ext uri="{FF2B5EF4-FFF2-40B4-BE49-F238E27FC236}">
                <a16:creationId xmlns:a16="http://schemas.microsoft.com/office/drawing/2014/main" id="{A33C4B20-4ED8-4C7F-A899-E6936EE4C004}"/>
              </a:ext>
            </a:extLst>
          </p:cNvPr>
          <p:cNvPicPr>
            <a:picLocks noChangeAspect="1"/>
          </p:cNvPicPr>
          <p:nvPr/>
        </p:nvPicPr>
        <p:blipFill>
          <a:blip r:embed="rId2"/>
          <a:stretch>
            <a:fillRect/>
          </a:stretch>
        </p:blipFill>
        <p:spPr>
          <a:xfrm>
            <a:off x="6705961" y="283852"/>
            <a:ext cx="5133531" cy="3035901"/>
          </a:xfrm>
          <a:prstGeom prst="rect">
            <a:avLst/>
          </a:prstGeom>
          <a:ln>
            <a:solidFill>
              <a:schemeClr val="tx1"/>
            </a:solidFill>
          </a:ln>
        </p:spPr>
      </p:pic>
      <p:sp>
        <p:nvSpPr>
          <p:cNvPr id="7" name="Oval 6">
            <a:extLst>
              <a:ext uri="{FF2B5EF4-FFF2-40B4-BE49-F238E27FC236}">
                <a16:creationId xmlns:a16="http://schemas.microsoft.com/office/drawing/2014/main" id="{CC8964FA-A0D1-47AA-8BEA-31D3822C16BA}"/>
              </a:ext>
            </a:extLst>
          </p:cNvPr>
          <p:cNvSpPr/>
          <p:nvPr/>
        </p:nvSpPr>
        <p:spPr>
          <a:xfrm>
            <a:off x="9125627" y="493338"/>
            <a:ext cx="294198" cy="424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DA5D15-A612-4A81-96D5-CD8EF001601B}"/>
              </a:ext>
            </a:extLst>
          </p:cNvPr>
          <p:cNvSpPr txBox="1"/>
          <p:nvPr/>
        </p:nvSpPr>
        <p:spPr>
          <a:xfrm>
            <a:off x="352508" y="3138235"/>
            <a:ext cx="11337053" cy="3139321"/>
          </a:xfrm>
          <a:prstGeom prst="rect">
            <a:avLst/>
          </a:prstGeom>
          <a:noFill/>
        </p:spPr>
        <p:txBody>
          <a:bodyPr wrap="square">
            <a:spAutoFit/>
          </a:bodyPr>
          <a:lstStyle/>
          <a:p>
            <a:pPr marL="342900" indent="-342900">
              <a:buFont typeface="Arial" panose="020B0604020202020204" pitchFamily="34" charset="0"/>
              <a:buChar char="•"/>
            </a:pPr>
            <a:r>
              <a:rPr lang="en-US" sz="2200" dirty="0"/>
              <a:t>On the next window, click on </a:t>
            </a:r>
            <a:r>
              <a:rPr lang="en-US" sz="2200" dirty="0">
                <a:solidFill>
                  <a:srgbClr val="C00000"/>
                </a:solidFill>
              </a:rPr>
              <a:t>Install Ubuntu</a:t>
            </a:r>
            <a:r>
              <a:rPr lang="en-US" sz="2200" dirty="0"/>
              <a:t>. </a:t>
            </a:r>
          </a:p>
          <a:p>
            <a:pPr marL="342900" indent="-342900">
              <a:buFont typeface="Arial" panose="020B0604020202020204" pitchFamily="34" charset="0"/>
              <a:buChar char="•"/>
            </a:pPr>
            <a:r>
              <a:rPr lang="en-US" sz="2200" dirty="0"/>
              <a:t>Accept the default keyboard Layout (English US). Click Continue.</a:t>
            </a:r>
          </a:p>
          <a:p>
            <a:pPr marL="342900" indent="-342900">
              <a:buFont typeface="Arial" panose="020B0604020202020204" pitchFamily="34" charset="0"/>
              <a:buChar char="•"/>
            </a:pPr>
            <a:r>
              <a:rPr lang="en-US" sz="2200" dirty="0"/>
              <a:t>For the “Updates and other software” window, select the following options: “</a:t>
            </a:r>
            <a:r>
              <a:rPr lang="en-US" sz="2200" dirty="0">
                <a:solidFill>
                  <a:srgbClr val="C00000"/>
                </a:solidFill>
              </a:rPr>
              <a:t>Normal Installation</a:t>
            </a:r>
            <a:r>
              <a:rPr lang="en-US" sz="2200" dirty="0"/>
              <a:t>”, “</a:t>
            </a:r>
            <a:r>
              <a:rPr lang="en-US" sz="2200" dirty="0">
                <a:solidFill>
                  <a:srgbClr val="C00000"/>
                </a:solidFill>
              </a:rPr>
              <a:t>Download updates while installing</a:t>
            </a:r>
            <a:r>
              <a:rPr lang="en-US" sz="2200" dirty="0"/>
              <a:t>”, and “</a:t>
            </a:r>
            <a:r>
              <a:rPr lang="en-US" sz="2200" dirty="0">
                <a:solidFill>
                  <a:srgbClr val="C00000"/>
                </a:solidFill>
              </a:rPr>
              <a:t>Install third-party software…</a:t>
            </a:r>
            <a:r>
              <a:rPr lang="en-US" sz="2200" dirty="0"/>
              <a:t>”. Click Continue.</a:t>
            </a:r>
          </a:p>
          <a:p>
            <a:pPr marL="342900" indent="-342900">
              <a:buFont typeface="Arial" panose="020B0604020202020204" pitchFamily="34" charset="0"/>
              <a:buChar char="•"/>
            </a:pPr>
            <a:r>
              <a:rPr lang="en-US" sz="2200" dirty="0"/>
              <a:t>On the </a:t>
            </a:r>
            <a:r>
              <a:rPr lang="en-US" sz="2200" dirty="0">
                <a:solidFill>
                  <a:srgbClr val="C00000"/>
                </a:solidFill>
              </a:rPr>
              <a:t>Installation Type </a:t>
            </a:r>
            <a:r>
              <a:rPr lang="en-US" sz="2200" dirty="0"/>
              <a:t>window, accept the default option </a:t>
            </a:r>
            <a:r>
              <a:rPr lang="en-US" sz="2200" dirty="0">
                <a:solidFill>
                  <a:srgbClr val="C00000"/>
                </a:solidFill>
              </a:rPr>
              <a:t>Erase disk and install Ubuntu</a:t>
            </a:r>
            <a:r>
              <a:rPr lang="en-US" sz="2200" dirty="0"/>
              <a:t>. This will not erase you disk, but only the disk space allocated for the Ubuntu VM. Click </a:t>
            </a:r>
            <a:r>
              <a:rPr lang="en-US" sz="2200" dirty="0">
                <a:solidFill>
                  <a:srgbClr val="C00000"/>
                </a:solidFill>
              </a:rPr>
              <a:t>Install Now</a:t>
            </a:r>
            <a:r>
              <a:rPr lang="en-US" sz="2200" dirty="0"/>
              <a:t>.</a:t>
            </a:r>
          </a:p>
          <a:p>
            <a:pPr marL="342900" indent="-342900">
              <a:buFont typeface="Arial" panose="020B0604020202020204" pitchFamily="34" charset="0"/>
              <a:buChar char="•"/>
            </a:pPr>
            <a:r>
              <a:rPr lang="en-US" sz="2200" dirty="0"/>
              <a:t>Next, when it asks “</a:t>
            </a:r>
            <a:r>
              <a:rPr lang="en-US" sz="2200" dirty="0">
                <a:solidFill>
                  <a:srgbClr val="C00000"/>
                </a:solidFill>
              </a:rPr>
              <a:t>Write the changes to disk?</a:t>
            </a:r>
            <a:r>
              <a:rPr lang="en-US" sz="2200" dirty="0"/>
              <a:t>”, click Continue.</a:t>
            </a:r>
          </a:p>
          <a:p>
            <a:pPr marL="342900" indent="-342900">
              <a:buFont typeface="Arial" panose="020B0604020202020204" pitchFamily="34" charset="0"/>
              <a:buChar char="•"/>
            </a:pPr>
            <a:r>
              <a:rPr lang="en-US" sz="2200" dirty="0"/>
              <a:t>Next, it will ask for the time zone. Click Continue.</a:t>
            </a:r>
          </a:p>
        </p:txBody>
      </p:sp>
    </p:spTree>
    <p:extLst>
      <p:ext uri="{BB962C8B-B14F-4D97-AF65-F5344CB8AC3E}">
        <p14:creationId xmlns:p14="http://schemas.microsoft.com/office/powerpoint/2010/main" val="37579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Virtual Machines</a:t>
            </a:r>
          </a:p>
          <a:p>
            <a:r>
              <a:rPr lang="en-US" dirty="0"/>
              <a:t>The Ubuntu OS as Virtual Machine</a:t>
            </a:r>
          </a:p>
          <a:p>
            <a:r>
              <a:rPr lang="en-US" dirty="0"/>
              <a:t>The Bash Shell Commands</a:t>
            </a:r>
          </a:p>
          <a:p>
            <a:r>
              <a:rPr lang="en-US" dirty="0"/>
              <a:t>Using SSH for Remote Access</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a:t>
            </a:fld>
            <a:endParaRPr lang="en-US"/>
          </a:p>
        </p:txBody>
      </p:sp>
    </p:spTree>
    <p:extLst>
      <p:ext uri="{BB962C8B-B14F-4D97-AF65-F5344CB8AC3E}">
        <p14:creationId xmlns:p14="http://schemas.microsoft.com/office/powerpoint/2010/main" val="357879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960"/>
            <a:ext cx="10515600" cy="1290167"/>
          </a:xfrm>
        </p:spPr>
        <p:txBody>
          <a:bodyPr>
            <a:normAutofit fontScale="85000" lnSpcReduction="20000"/>
          </a:bodyPr>
          <a:lstStyle/>
          <a:p>
            <a:r>
              <a:rPr lang="en-US" dirty="0"/>
              <a:t>Next when it asks for user name and password, enter the corresponding values. Click Continue.</a:t>
            </a:r>
          </a:p>
          <a:p>
            <a:r>
              <a:rPr lang="en-US" dirty="0"/>
              <a:t>The installation of the VM with the Ubuntu OS will now start. It may take several minutes.</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20</a:t>
            </a:fld>
            <a:endParaRPr lang="en-US"/>
          </a:p>
        </p:txBody>
      </p:sp>
      <p:pic>
        <p:nvPicPr>
          <p:cNvPr id="6" name="Picture 5"/>
          <p:cNvPicPr>
            <a:picLocks noChangeAspect="1"/>
          </p:cNvPicPr>
          <p:nvPr/>
        </p:nvPicPr>
        <p:blipFill>
          <a:blip r:embed="rId2"/>
          <a:stretch>
            <a:fillRect/>
          </a:stretch>
        </p:blipFill>
        <p:spPr>
          <a:xfrm>
            <a:off x="226550" y="1918127"/>
            <a:ext cx="5591445" cy="4515724"/>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018963" y="1918127"/>
            <a:ext cx="5467926" cy="4515724"/>
          </a:xfrm>
          <a:prstGeom prst="rect">
            <a:avLst/>
          </a:prstGeom>
          <a:ln>
            <a:solidFill>
              <a:schemeClr val="accent1"/>
            </a:solidFill>
          </a:ln>
        </p:spPr>
      </p:pic>
    </p:spTree>
    <p:extLst>
      <p:ext uri="{BB962C8B-B14F-4D97-AF65-F5344CB8AC3E}">
        <p14:creationId xmlns:p14="http://schemas.microsoft.com/office/powerpoint/2010/main" val="254417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725"/>
            <a:ext cx="10515600" cy="5703238"/>
          </a:xfrm>
        </p:spPr>
        <p:txBody>
          <a:bodyPr/>
          <a:lstStyle/>
          <a:p>
            <a:r>
              <a:rPr lang="en-US" dirty="0"/>
              <a:t>Once the installation is complete, a message box will appear. Click on the </a:t>
            </a:r>
            <a:r>
              <a:rPr lang="en-US" dirty="0">
                <a:solidFill>
                  <a:srgbClr val="C00000"/>
                </a:solidFill>
              </a:rPr>
              <a:t>Restart Now </a:t>
            </a:r>
            <a:r>
              <a:rPr lang="en-US" dirty="0"/>
              <a:t>button.</a:t>
            </a:r>
          </a:p>
          <a:p>
            <a:r>
              <a:rPr lang="en-US" dirty="0"/>
              <a:t>A window will appear with the message: </a:t>
            </a:r>
            <a:r>
              <a:rPr lang="en-US" dirty="0">
                <a:solidFill>
                  <a:srgbClr val="C00000"/>
                </a:solidFill>
              </a:rPr>
              <a:t>Please remove the installation medium, then reboot</a:t>
            </a:r>
            <a:r>
              <a:rPr lang="en-US" dirty="0"/>
              <a:t>. Close the window using the X icon.</a:t>
            </a:r>
          </a:p>
          <a:p>
            <a:r>
              <a:rPr lang="en-US" dirty="0"/>
              <a:t>A window appears with the title bar “</a:t>
            </a:r>
            <a:r>
              <a:rPr lang="en-US" dirty="0">
                <a:solidFill>
                  <a:srgbClr val="C00000"/>
                </a:solidFill>
              </a:rPr>
              <a:t>Close Virtual Machine?</a:t>
            </a:r>
            <a:r>
              <a:rPr lang="en-US" dirty="0"/>
              <a:t>”. Click on the option “</a:t>
            </a:r>
            <a:r>
              <a:rPr lang="en-US" dirty="0">
                <a:solidFill>
                  <a:srgbClr val="C00000"/>
                </a:solidFill>
              </a:rPr>
              <a:t>Power off the machine</a:t>
            </a:r>
            <a:r>
              <a:rPr lang="en-US" dirty="0"/>
              <a:t>”. Then, Click OK.</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21</a:t>
            </a:fld>
            <a:endParaRPr lang="en-US"/>
          </a:p>
        </p:txBody>
      </p:sp>
      <p:pic>
        <p:nvPicPr>
          <p:cNvPr id="6" name="Picture 5"/>
          <p:cNvPicPr>
            <a:picLocks noChangeAspect="1"/>
          </p:cNvPicPr>
          <p:nvPr/>
        </p:nvPicPr>
        <p:blipFill>
          <a:blip r:embed="rId2"/>
          <a:stretch>
            <a:fillRect/>
          </a:stretch>
        </p:blipFill>
        <p:spPr>
          <a:xfrm>
            <a:off x="120439" y="3642408"/>
            <a:ext cx="3804991" cy="2843028"/>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4016566" y="3642408"/>
            <a:ext cx="5003034" cy="2419396"/>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9141080" y="3642408"/>
            <a:ext cx="2677094" cy="1877043"/>
          </a:xfrm>
          <a:prstGeom prst="rect">
            <a:avLst/>
          </a:prstGeom>
          <a:ln>
            <a:solidFill>
              <a:schemeClr val="accent1"/>
            </a:solidFill>
          </a:ln>
        </p:spPr>
      </p:pic>
    </p:spTree>
    <p:extLst>
      <p:ext uri="{BB962C8B-B14F-4D97-AF65-F5344CB8AC3E}">
        <p14:creationId xmlns:p14="http://schemas.microsoft.com/office/powerpoint/2010/main" val="413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013"/>
            <a:ext cx="10515600" cy="1949985"/>
          </a:xfrm>
        </p:spPr>
        <p:txBody>
          <a:bodyPr/>
          <a:lstStyle/>
          <a:p>
            <a:r>
              <a:rPr lang="en-US" dirty="0"/>
              <a:t>Now we are ready to boot the Ubuntu VM.</a:t>
            </a:r>
          </a:p>
          <a:p>
            <a:r>
              <a:rPr lang="en-US" dirty="0"/>
              <a:t>With Ubuntu selected, click on the </a:t>
            </a:r>
            <a:r>
              <a:rPr lang="en-US" dirty="0">
                <a:solidFill>
                  <a:srgbClr val="C00000"/>
                </a:solidFill>
              </a:rPr>
              <a:t>Start</a:t>
            </a:r>
            <a:r>
              <a:rPr lang="en-US" dirty="0"/>
              <a:t> icon in the VirtualBox window.</a:t>
            </a:r>
          </a:p>
          <a:p>
            <a:r>
              <a:rPr lang="en-US" dirty="0"/>
              <a:t>Click on the user name to get the login screen.</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22</a:t>
            </a:fld>
            <a:endParaRPr lang="en-US"/>
          </a:p>
        </p:txBody>
      </p:sp>
      <p:pic>
        <p:nvPicPr>
          <p:cNvPr id="6" name="Picture 5"/>
          <p:cNvPicPr>
            <a:picLocks noChangeAspect="1"/>
          </p:cNvPicPr>
          <p:nvPr/>
        </p:nvPicPr>
        <p:blipFill>
          <a:blip r:embed="rId2"/>
          <a:stretch>
            <a:fillRect/>
          </a:stretch>
        </p:blipFill>
        <p:spPr>
          <a:xfrm>
            <a:off x="579185" y="2699027"/>
            <a:ext cx="4488574" cy="3786704"/>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390364" y="2699028"/>
            <a:ext cx="4506631" cy="3786704"/>
          </a:xfrm>
          <a:prstGeom prst="rect">
            <a:avLst/>
          </a:prstGeom>
          <a:ln>
            <a:solidFill>
              <a:schemeClr val="accent1"/>
            </a:solidFill>
          </a:ln>
        </p:spPr>
      </p:pic>
    </p:spTree>
    <p:extLst>
      <p:ext uri="{BB962C8B-B14F-4D97-AF65-F5344CB8AC3E}">
        <p14:creationId xmlns:p14="http://schemas.microsoft.com/office/powerpoint/2010/main" val="188521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39817" y="221769"/>
            <a:ext cx="7321627" cy="6134581"/>
          </a:xfrm>
          <a:prstGeom prst="rect">
            <a:avLst/>
          </a:prstGeom>
          <a:ln>
            <a:solidFill>
              <a:schemeClr val="accent1"/>
            </a:solidFill>
          </a:ln>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23</a:t>
            </a:fld>
            <a:endParaRPr lang="en-US"/>
          </a:p>
        </p:txBody>
      </p:sp>
    </p:spTree>
    <p:extLst>
      <p:ext uri="{BB962C8B-B14F-4D97-AF65-F5344CB8AC3E}">
        <p14:creationId xmlns:p14="http://schemas.microsoft.com/office/powerpoint/2010/main" val="3841764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dirty="0"/>
              <a:t>Problem: Window does not expand</a:t>
            </a:r>
          </a:p>
        </p:txBody>
      </p:sp>
      <p:sp>
        <p:nvSpPr>
          <p:cNvPr id="3" name="Content Placeholder 2"/>
          <p:cNvSpPr>
            <a:spLocks noGrp="1"/>
          </p:cNvSpPr>
          <p:nvPr>
            <p:ph idx="1"/>
          </p:nvPr>
        </p:nvSpPr>
        <p:spPr>
          <a:xfrm>
            <a:off x="838200" y="1067379"/>
            <a:ext cx="10515600" cy="884524"/>
          </a:xfrm>
        </p:spPr>
        <p:txBody>
          <a:bodyPr/>
          <a:lstStyle/>
          <a:p>
            <a:r>
              <a:rPr lang="en-US" dirty="0"/>
              <a:t>After the install and entering the full screen mode the screen may look like this:</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24</a:t>
            </a:fld>
            <a:endParaRPr lang="en-US"/>
          </a:p>
        </p:txBody>
      </p:sp>
      <p:pic>
        <p:nvPicPr>
          <p:cNvPr id="6" name="Picture 5"/>
          <p:cNvPicPr>
            <a:picLocks noChangeAspect="1"/>
          </p:cNvPicPr>
          <p:nvPr/>
        </p:nvPicPr>
        <p:blipFill>
          <a:blip r:embed="rId2"/>
          <a:stretch>
            <a:fillRect/>
          </a:stretch>
        </p:blipFill>
        <p:spPr>
          <a:xfrm>
            <a:off x="2054578" y="1950879"/>
            <a:ext cx="8606197" cy="4770596"/>
          </a:xfrm>
          <a:prstGeom prst="rect">
            <a:avLst/>
          </a:prstGeom>
          <a:ln>
            <a:solidFill>
              <a:schemeClr val="accent1"/>
            </a:solidFill>
          </a:ln>
        </p:spPr>
      </p:pic>
    </p:spTree>
    <p:extLst>
      <p:ext uri="{BB962C8B-B14F-4D97-AF65-F5344CB8AC3E}">
        <p14:creationId xmlns:p14="http://schemas.microsoft.com/office/powerpoint/2010/main" val="100892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Full-Screen Fix</a:t>
            </a:r>
          </a:p>
        </p:txBody>
      </p:sp>
      <p:sp>
        <p:nvSpPr>
          <p:cNvPr id="3" name="Content Placeholder 2"/>
          <p:cNvSpPr>
            <a:spLocks noGrp="1"/>
          </p:cNvSpPr>
          <p:nvPr>
            <p:ph idx="1"/>
          </p:nvPr>
        </p:nvSpPr>
        <p:spPr>
          <a:xfrm>
            <a:off x="838200" y="1690687"/>
            <a:ext cx="5269089" cy="4486275"/>
          </a:xfrm>
        </p:spPr>
        <p:txBody>
          <a:bodyPr/>
          <a:lstStyle/>
          <a:p>
            <a:r>
              <a:rPr lang="en-US" dirty="0"/>
              <a:t>In the VirtualBox window, select </a:t>
            </a:r>
            <a:r>
              <a:rPr lang="en-US" dirty="0">
                <a:solidFill>
                  <a:srgbClr val="C00000"/>
                </a:solidFill>
              </a:rPr>
              <a:t>Ubuntu</a:t>
            </a:r>
          </a:p>
          <a:p>
            <a:r>
              <a:rPr lang="en-US" dirty="0"/>
              <a:t>Click on </a:t>
            </a:r>
            <a:r>
              <a:rPr lang="en-US" dirty="0">
                <a:solidFill>
                  <a:srgbClr val="C00000"/>
                </a:solidFill>
              </a:rPr>
              <a:t>Settings </a:t>
            </a:r>
            <a:r>
              <a:rPr lang="en-US" dirty="0">
                <a:solidFill>
                  <a:srgbClr val="C00000"/>
                </a:solidFill>
                <a:sym typeface="Wingdings" panose="05000000000000000000" pitchFamily="2" charset="2"/>
              </a:rPr>
              <a:t> Display</a:t>
            </a:r>
          </a:p>
          <a:p>
            <a:r>
              <a:rPr lang="en-US" dirty="0">
                <a:sym typeface="Wingdings" panose="05000000000000000000" pitchFamily="2" charset="2"/>
              </a:rPr>
              <a:t>For the</a:t>
            </a:r>
            <a:r>
              <a:rPr lang="en-US" dirty="0">
                <a:solidFill>
                  <a:srgbClr val="C00000"/>
                </a:solidFill>
                <a:sym typeface="Wingdings" panose="05000000000000000000" pitchFamily="2" charset="2"/>
              </a:rPr>
              <a:t> Scale Factor, </a:t>
            </a:r>
            <a:r>
              <a:rPr lang="en-US" dirty="0">
                <a:sym typeface="Wingdings" panose="05000000000000000000" pitchFamily="2" charset="2"/>
              </a:rPr>
              <a:t>adjust the slider to the desired magnification, e.g. </a:t>
            </a:r>
            <a:r>
              <a:rPr lang="en-US" dirty="0">
                <a:solidFill>
                  <a:srgbClr val="C00000"/>
                </a:solidFill>
                <a:sym typeface="Wingdings" panose="05000000000000000000" pitchFamily="2" charset="2"/>
              </a:rPr>
              <a:t>200%</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25</a:t>
            </a:fld>
            <a:endParaRPr lang="en-US"/>
          </a:p>
        </p:txBody>
      </p:sp>
      <p:pic>
        <p:nvPicPr>
          <p:cNvPr id="6" name="Picture 5"/>
          <p:cNvPicPr>
            <a:picLocks noChangeAspect="1"/>
          </p:cNvPicPr>
          <p:nvPr/>
        </p:nvPicPr>
        <p:blipFill>
          <a:blip r:embed="rId2"/>
          <a:stretch>
            <a:fillRect/>
          </a:stretch>
        </p:blipFill>
        <p:spPr>
          <a:xfrm>
            <a:off x="5949244" y="1690687"/>
            <a:ext cx="5967943" cy="4546608"/>
          </a:xfrm>
          <a:prstGeom prst="rect">
            <a:avLst/>
          </a:prstGeom>
          <a:ln>
            <a:solidFill>
              <a:schemeClr val="accent1"/>
            </a:solidFill>
          </a:ln>
        </p:spPr>
      </p:pic>
    </p:spTree>
    <p:extLst>
      <p:ext uri="{BB962C8B-B14F-4D97-AF65-F5344CB8AC3E}">
        <p14:creationId xmlns:p14="http://schemas.microsoft.com/office/powerpoint/2010/main" val="127385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Bash Shell</a:t>
            </a:r>
          </a:p>
        </p:txBody>
      </p:sp>
      <p:sp>
        <p:nvSpPr>
          <p:cNvPr id="3" name="Subtitle 2"/>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956357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4127"/>
          </a:xfrm>
        </p:spPr>
        <p:txBody>
          <a:bodyPr/>
          <a:lstStyle/>
          <a:p>
            <a:r>
              <a:rPr lang="en-US" dirty="0"/>
              <a:t>Accessing the Settings Window</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27</a:t>
            </a:fld>
            <a:endParaRPr lang="en-US"/>
          </a:p>
        </p:txBody>
      </p:sp>
      <p:sp>
        <p:nvSpPr>
          <p:cNvPr id="7" name="Oval 6"/>
          <p:cNvSpPr/>
          <p:nvPr/>
        </p:nvSpPr>
        <p:spPr>
          <a:xfrm>
            <a:off x="4853353" y="1612951"/>
            <a:ext cx="567179" cy="557494"/>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2"/>
          <a:stretch>
            <a:fillRect/>
          </a:stretch>
        </p:blipFill>
        <p:spPr>
          <a:xfrm>
            <a:off x="220819" y="1763232"/>
            <a:ext cx="5049174" cy="3922820"/>
          </a:xfrm>
          <a:prstGeom prst="rect">
            <a:avLst/>
          </a:prstGeom>
        </p:spPr>
      </p:pic>
      <p:sp>
        <p:nvSpPr>
          <p:cNvPr id="10" name="Oval 9"/>
          <p:cNvSpPr/>
          <p:nvPr/>
        </p:nvSpPr>
        <p:spPr>
          <a:xfrm>
            <a:off x="1238107" y="4610367"/>
            <a:ext cx="671444" cy="677969"/>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84222" y="1178457"/>
            <a:ext cx="393056" cy="584775"/>
          </a:xfrm>
          <a:prstGeom prst="rect">
            <a:avLst/>
          </a:prstGeom>
          <a:noFill/>
        </p:spPr>
        <p:txBody>
          <a:bodyPr wrap="none" rtlCol="0">
            <a:spAutoFit/>
          </a:bodyPr>
          <a:lstStyle/>
          <a:p>
            <a:r>
              <a:rPr lang="en-US" sz="3200" dirty="0"/>
              <a:t>1</a:t>
            </a:r>
          </a:p>
        </p:txBody>
      </p:sp>
      <p:sp>
        <p:nvSpPr>
          <p:cNvPr id="12" name="TextBox 11"/>
          <p:cNvSpPr txBox="1"/>
          <p:nvPr/>
        </p:nvSpPr>
        <p:spPr>
          <a:xfrm>
            <a:off x="845051" y="4694356"/>
            <a:ext cx="393056" cy="584775"/>
          </a:xfrm>
          <a:prstGeom prst="rect">
            <a:avLst/>
          </a:prstGeom>
          <a:noFill/>
        </p:spPr>
        <p:txBody>
          <a:bodyPr wrap="none" rtlCol="0">
            <a:spAutoFit/>
          </a:bodyPr>
          <a:lstStyle/>
          <a:p>
            <a:r>
              <a:rPr lang="en-US" sz="3200" dirty="0">
                <a:solidFill>
                  <a:schemeClr val="bg1">
                    <a:lumMod val="95000"/>
                  </a:schemeClr>
                </a:solidFill>
              </a:rPr>
              <a:t>2</a:t>
            </a:r>
          </a:p>
        </p:txBody>
      </p:sp>
      <p:pic>
        <p:nvPicPr>
          <p:cNvPr id="14" name="Picture 13"/>
          <p:cNvPicPr>
            <a:picLocks noChangeAspect="1"/>
          </p:cNvPicPr>
          <p:nvPr/>
        </p:nvPicPr>
        <p:blipFill>
          <a:blip r:embed="rId3"/>
          <a:stretch>
            <a:fillRect/>
          </a:stretch>
        </p:blipFill>
        <p:spPr>
          <a:xfrm>
            <a:off x="5663049" y="1281636"/>
            <a:ext cx="6377262" cy="4886011"/>
          </a:xfrm>
          <a:prstGeom prst="rect">
            <a:avLst/>
          </a:prstGeom>
        </p:spPr>
      </p:pic>
      <p:pic>
        <p:nvPicPr>
          <p:cNvPr id="15" name="Picture 14"/>
          <p:cNvPicPr>
            <a:picLocks noChangeAspect="1"/>
          </p:cNvPicPr>
          <p:nvPr/>
        </p:nvPicPr>
        <p:blipFill>
          <a:blip r:embed="rId4"/>
          <a:stretch>
            <a:fillRect/>
          </a:stretch>
        </p:blipFill>
        <p:spPr>
          <a:xfrm>
            <a:off x="5504637" y="5731616"/>
            <a:ext cx="591363" cy="579170"/>
          </a:xfrm>
          <a:prstGeom prst="rect">
            <a:avLst/>
          </a:prstGeom>
        </p:spPr>
      </p:pic>
      <p:sp>
        <p:nvSpPr>
          <p:cNvPr id="16" name="TextBox 15"/>
          <p:cNvSpPr txBox="1"/>
          <p:nvPr/>
        </p:nvSpPr>
        <p:spPr>
          <a:xfrm>
            <a:off x="5205849" y="5878540"/>
            <a:ext cx="393056" cy="584775"/>
          </a:xfrm>
          <a:prstGeom prst="rect">
            <a:avLst/>
          </a:prstGeom>
          <a:noFill/>
        </p:spPr>
        <p:txBody>
          <a:bodyPr wrap="none" rtlCol="0">
            <a:spAutoFit/>
          </a:bodyPr>
          <a:lstStyle/>
          <a:p>
            <a:r>
              <a:rPr lang="en-US" sz="3200" dirty="0"/>
              <a:t>1</a:t>
            </a:r>
          </a:p>
        </p:txBody>
      </p:sp>
      <p:sp>
        <p:nvSpPr>
          <p:cNvPr id="17" name="Oval 16"/>
          <p:cNvSpPr/>
          <p:nvPr/>
        </p:nvSpPr>
        <p:spPr>
          <a:xfrm>
            <a:off x="11278085" y="4862225"/>
            <a:ext cx="671444" cy="677969"/>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081557" y="5356993"/>
            <a:ext cx="393056" cy="584775"/>
          </a:xfrm>
          <a:prstGeom prst="rect">
            <a:avLst/>
          </a:prstGeom>
          <a:noFill/>
        </p:spPr>
        <p:txBody>
          <a:bodyPr wrap="none" rtlCol="0">
            <a:spAutoFit/>
          </a:bodyPr>
          <a:lstStyle/>
          <a:p>
            <a:r>
              <a:rPr lang="en-US" sz="3200" dirty="0">
                <a:solidFill>
                  <a:schemeClr val="bg1">
                    <a:lumMod val="95000"/>
                  </a:schemeClr>
                </a:solidFill>
              </a:rPr>
              <a:t>2</a:t>
            </a:r>
          </a:p>
        </p:txBody>
      </p:sp>
    </p:spTree>
    <p:extLst>
      <p:ext uri="{BB962C8B-B14F-4D97-AF65-F5344CB8AC3E}">
        <p14:creationId xmlns:p14="http://schemas.microsoft.com/office/powerpoint/2010/main" val="2213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51515" y="1513837"/>
            <a:ext cx="11488970" cy="4255970"/>
          </a:xfrm>
          <a:prstGeom prst="rect">
            <a:avLst/>
          </a:prstGeom>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28</a:t>
            </a:fld>
            <a:endParaRPr lang="en-US"/>
          </a:p>
        </p:txBody>
      </p:sp>
      <p:sp>
        <p:nvSpPr>
          <p:cNvPr id="7" name="Oval 6"/>
          <p:cNvSpPr/>
          <p:nvPr/>
        </p:nvSpPr>
        <p:spPr>
          <a:xfrm>
            <a:off x="228390" y="1401965"/>
            <a:ext cx="1245006" cy="557494"/>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00058" y="1786781"/>
            <a:ext cx="4770807" cy="677969"/>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81" y="905343"/>
            <a:ext cx="393056" cy="584775"/>
          </a:xfrm>
          <a:prstGeom prst="rect">
            <a:avLst/>
          </a:prstGeom>
          <a:noFill/>
        </p:spPr>
        <p:txBody>
          <a:bodyPr wrap="none" rtlCol="0">
            <a:spAutoFit/>
          </a:bodyPr>
          <a:lstStyle/>
          <a:p>
            <a:r>
              <a:rPr lang="en-US" sz="3200" dirty="0"/>
              <a:t>1</a:t>
            </a:r>
          </a:p>
        </p:txBody>
      </p:sp>
      <p:sp>
        <p:nvSpPr>
          <p:cNvPr id="10" name="TextBox 9"/>
          <p:cNvSpPr txBox="1"/>
          <p:nvPr/>
        </p:nvSpPr>
        <p:spPr>
          <a:xfrm>
            <a:off x="5407003" y="1680712"/>
            <a:ext cx="393056" cy="584775"/>
          </a:xfrm>
          <a:prstGeom prst="rect">
            <a:avLst/>
          </a:prstGeom>
          <a:noFill/>
        </p:spPr>
        <p:txBody>
          <a:bodyPr wrap="none" rtlCol="0">
            <a:spAutoFit/>
          </a:bodyPr>
          <a:lstStyle/>
          <a:p>
            <a:r>
              <a:rPr lang="en-US" sz="3200" dirty="0">
                <a:solidFill>
                  <a:schemeClr val="bg1">
                    <a:lumMod val="95000"/>
                  </a:schemeClr>
                </a:solidFill>
              </a:rPr>
              <a:t>2</a:t>
            </a:r>
          </a:p>
        </p:txBody>
      </p:sp>
    </p:spTree>
    <p:extLst>
      <p:ext uri="{BB962C8B-B14F-4D97-AF65-F5344CB8AC3E}">
        <p14:creationId xmlns:p14="http://schemas.microsoft.com/office/powerpoint/2010/main" val="166869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Settings Window</a:t>
            </a:r>
          </a:p>
        </p:txBody>
      </p:sp>
      <p:pic>
        <p:nvPicPr>
          <p:cNvPr id="6" name="Content Placeholder 5"/>
          <p:cNvPicPr>
            <a:picLocks noGrp="1" noChangeAspect="1"/>
          </p:cNvPicPr>
          <p:nvPr>
            <p:ph idx="1"/>
          </p:nvPr>
        </p:nvPicPr>
        <p:blipFill>
          <a:blip r:embed="rId2"/>
          <a:stretch>
            <a:fillRect/>
          </a:stretch>
        </p:blipFill>
        <p:spPr>
          <a:xfrm>
            <a:off x="416169" y="1861510"/>
            <a:ext cx="11364288" cy="3634938"/>
          </a:xfrm>
          <a:prstGeom prst="rect">
            <a:avLst/>
          </a:prstGeom>
          <a:ln>
            <a:solidFill>
              <a:schemeClr val="accent1"/>
            </a:solidFill>
          </a:ln>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29</a:t>
            </a:fld>
            <a:endParaRPr lang="en-US"/>
          </a:p>
        </p:txBody>
      </p:sp>
    </p:spTree>
    <p:extLst>
      <p:ext uri="{BB962C8B-B14F-4D97-AF65-F5344CB8AC3E}">
        <p14:creationId xmlns:p14="http://schemas.microsoft.com/office/powerpoint/2010/main" val="101714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p>
        </p:txBody>
      </p:sp>
      <p:sp>
        <p:nvSpPr>
          <p:cNvPr id="3" name="Content Placeholder 2"/>
          <p:cNvSpPr>
            <a:spLocks noGrp="1"/>
          </p:cNvSpPr>
          <p:nvPr>
            <p:ph idx="1"/>
          </p:nvPr>
        </p:nvSpPr>
        <p:spPr/>
        <p:txBody>
          <a:bodyPr>
            <a:normAutofit fontScale="92500" lnSpcReduction="10000"/>
          </a:bodyPr>
          <a:lstStyle/>
          <a:p>
            <a:r>
              <a:rPr lang="en-US" dirty="0"/>
              <a:t>Oracle VM VirtualBox is a cross-platform virtualization application.</a:t>
            </a:r>
          </a:p>
          <a:p>
            <a:r>
              <a:rPr lang="en-US" dirty="0"/>
              <a:t>It installs on your existing Intel or AMD-based computers, whether they are running Windows, Mac OS X, Linux, or Oracle Solaris operating systems.</a:t>
            </a:r>
          </a:p>
          <a:p>
            <a:r>
              <a:rPr lang="en-US" dirty="0"/>
              <a:t>It extends the capabilities of your existing computer so that it can run multiple operating systems, inside multiple virtual machines, at the same time.</a:t>
            </a:r>
          </a:p>
          <a:p>
            <a:r>
              <a:rPr lang="en-US" dirty="0"/>
              <a:t>For example, it is possible to run Windows and Linux on a Mac, run Windows Server 2016 on a Linux server, run Linux on Windows PC, and so on, all alongside your existing applications. </a:t>
            </a:r>
          </a:p>
          <a:p>
            <a:r>
              <a:rPr lang="en-US" dirty="0"/>
              <a:t>We can install and run as many virtual machines as we wish. The only limitations are disk space and memory.</a:t>
            </a:r>
          </a:p>
        </p:txBody>
      </p:sp>
      <p:sp>
        <p:nvSpPr>
          <p:cNvPr id="4" name="Footer Placeholder 3"/>
          <p:cNvSpPr>
            <a:spLocks noGrp="1"/>
          </p:cNvSpPr>
          <p:nvPr>
            <p:ph type="ftr" sz="quarter" idx="11"/>
          </p:nvPr>
        </p:nvSpPr>
        <p:spPr/>
        <p:txBody>
          <a:bodyPr/>
          <a:lstStyle/>
          <a:p>
            <a:r>
              <a:rPr lang="en-US" dirty="0"/>
              <a:t>© Dr. Leon Jololian</a:t>
            </a:r>
          </a:p>
        </p:txBody>
      </p:sp>
      <p:sp>
        <p:nvSpPr>
          <p:cNvPr id="5" name="Slide Number Placeholder 4"/>
          <p:cNvSpPr>
            <a:spLocks noGrp="1"/>
          </p:cNvSpPr>
          <p:nvPr>
            <p:ph type="sldNum" sz="quarter" idx="12"/>
          </p:nvPr>
        </p:nvSpPr>
        <p:spPr/>
        <p:txBody>
          <a:bodyPr/>
          <a:lstStyle/>
          <a:p>
            <a:fld id="{A673A74D-A89B-4DB3-993E-2529442DCFFD}" type="slidenum">
              <a:rPr lang="en-US" smtClean="0"/>
              <a:t>3</a:t>
            </a:fld>
            <a:endParaRPr lang="en-US"/>
          </a:p>
        </p:txBody>
      </p:sp>
    </p:spTree>
    <p:extLst>
      <p:ext uri="{BB962C8B-B14F-4D97-AF65-F5344CB8AC3E}">
        <p14:creationId xmlns:p14="http://schemas.microsoft.com/office/powerpoint/2010/main" val="1981459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Screen Resolution</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30</a:t>
            </a:fld>
            <a:endParaRPr lang="en-US"/>
          </a:p>
        </p:txBody>
      </p:sp>
      <p:pic>
        <p:nvPicPr>
          <p:cNvPr id="9" name="Content Placeholder 8"/>
          <p:cNvPicPr>
            <a:picLocks noGrp="1" noChangeAspect="1"/>
          </p:cNvPicPr>
          <p:nvPr>
            <p:ph idx="1"/>
          </p:nvPr>
        </p:nvPicPr>
        <p:blipFill>
          <a:blip r:embed="rId2"/>
          <a:stretch>
            <a:fillRect/>
          </a:stretch>
        </p:blipFill>
        <p:spPr>
          <a:xfrm>
            <a:off x="556846" y="1443787"/>
            <a:ext cx="10561636" cy="4756046"/>
          </a:xfrm>
          <a:prstGeom prst="rect">
            <a:avLst/>
          </a:prstGeom>
          <a:ln>
            <a:solidFill>
              <a:schemeClr val="accent1"/>
            </a:solidFill>
          </a:ln>
        </p:spPr>
      </p:pic>
      <p:sp>
        <p:nvSpPr>
          <p:cNvPr id="10" name="Oval 9"/>
          <p:cNvSpPr/>
          <p:nvPr/>
        </p:nvSpPr>
        <p:spPr>
          <a:xfrm>
            <a:off x="4313571" y="2913775"/>
            <a:ext cx="961814" cy="557494"/>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610600" y="4441372"/>
            <a:ext cx="1608574" cy="492370"/>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2072" y="2913775"/>
            <a:ext cx="393056" cy="584775"/>
          </a:xfrm>
          <a:prstGeom prst="rect">
            <a:avLst/>
          </a:prstGeom>
          <a:noFill/>
        </p:spPr>
        <p:txBody>
          <a:bodyPr wrap="none" rtlCol="0">
            <a:spAutoFit/>
          </a:bodyPr>
          <a:lstStyle/>
          <a:p>
            <a:r>
              <a:rPr lang="en-US" sz="3200" dirty="0"/>
              <a:t>2</a:t>
            </a:r>
          </a:p>
        </p:txBody>
      </p:sp>
      <p:sp>
        <p:nvSpPr>
          <p:cNvPr id="13" name="TextBox 12"/>
          <p:cNvSpPr txBox="1"/>
          <p:nvPr/>
        </p:nvSpPr>
        <p:spPr>
          <a:xfrm>
            <a:off x="8153400" y="4395169"/>
            <a:ext cx="393056" cy="584775"/>
          </a:xfrm>
          <a:prstGeom prst="rect">
            <a:avLst/>
          </a:prstGeom>
          <a:noFill/>
        </p:spPr>
        <p:txBody>
          <a:bodyPr wrap="none" rtlCol="0">
            <a:spAutoFit/>
          </a:bodyPr>
          <a:lstStyle/>
          <a:p>
            <a:r>
              <a:rPr lang="en-US" sz="3200" dirty="0"/>
              <a:t>3</a:t>
            </a:r>
          </a:p>
        </p:txBody>
      </p:sp>
      <p:sp>
        <p:nvSpPr>
          <p:cNvPr id="14" name="Oval 13"/>
          <p:cNvSpPr/>
          <p:nvPr/>
        </p:nvSpPr>
        <p:spPr>
          <a:xfrm>
            <a:off x="506605" y="1744737"/>
            <a:ext cx="1302098" cy="557494"/>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8670" y="1690688"/>
            <a:ext cx="393056" cy="584775"/>
          </a:xfrm>
          <a:prstGeom prst="rect">
            <a:avLst/>
          </a:prstGeom>
          <a:noFill/>
        </p:spPr>
        <p:txBody>
          <a:bodyPr wrap="none" rtlCol="0">
            <a:spAutoFit/>
          </a:bodyPr>
          <a:lstStyle/>
          <a:p>
            <a:r>
              <a:rPr lang="en-US" sz="3200" dirty="0"/>
              <a:t>1</a:t>
            </a:r>
          </a:p>
        </p:txBody>
      </p:sp>
    </p:spTree>
    <p:extLst>
      <p:ext uri="{BB962C8B-B14F-4D97-AF65-F5344CB8AC3E}">
        <p14:creationId xmlns:p14="http://schemas.microsoft.com/office/powerpoint/2010/main" val="79833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Windows 10 Version</a:t>
            </a:r>
          </a:p>
        </p:txBody>
      </p:sp>
      <p:sp>
        <p:nvSpPr>
          <p:cNvPr id="3" name="Content Placeholder 2"/>
          <p:cNvSpPr>
            <a:spLocks noGrp="1"/>
          </p:cNvSpPr>
          <p:nvPr>
            <p:ph idx="1"/>
          </p:nvPr>
        </p:nvSpPr>
        <p:spPr/>
        <p:txBody>
          <a:bodyPr/>
          <a:lstStyle/>
          <a:p>
            <a:r>
              <a:rPr lang="en-US" dirty="0"/>
              <a:t>To use the Copy/Paste functionality, you must have Windows 10 Insider build #17643 or later.</a:t>
            </a:r>
          </a:p>
          <a:p>
            <a:r>
              <a:rPr lang="en-US" dirty="0"/>
              <a:t>To install the </a:t>
            </a:r>
            <a:r>
              <a:rPr lang="en-US" b="1" dirty="0"/>
              <a:t>update</a:t>
            </a:r>
            <a:r>
              <a:rPr lang="en-US" dirty="0"/>
              <a:t>, select Start &gt; Settings &gt; </a:t>
            </a:r>
            <a:r>
              <a:rPr lang="en-US" b="1" dirty="0"/>
              <a:t>Update</a:t>
            </a:r>
            <a:r>
              <a:rPr lang="en-US" dirty="0"/>
              <a:t> &amp; Security &gt; </a:t>
            </a:r>
            <a:r>
              <a:rPr lang="en-US" b="1" dirty="0"/>
              <a:t>Windows Update</a:t>
            </a:r>
            <a:r>
              <a:rPr lang="en-US" dirty="0"/>
              <a:t> , and then select Check for </a:t>
            </a:r>
            <a:r>
              <a:rPr lang="en-US" b="1" dirty="0"/>
              <a:t>updates</a:t>
            </a:r>
            <a:r>
              <a:rPr lang="en-US" dirty="0"/>
              <a:t>. ...</a:t>
            </a:r>
          </a:p>
          <a:p>
            <a:r>
              <a:rPr lang="en-US" dirty="0"/>
              <a:t>If </a:t>
            </a:r>
            <a:r>
              <a:rPr lang="en-US" b="1" dirty="0"/>
              <a:t>version</a:t>
            </a:r>
            <a:r>
              <a:rPr lang="en-US" dirty="0"/>
              <a:t> 1903 isn't offered automatically through Check for </a:t>
            </a:r>
            <a:r>
              <a:rPr lang="en-US" b="1" dirty="0"/>
              <a:t>updates</a:t>
            </a:r>
            <a:r>
              <a:rPr lang="en-US" dirty="0"/>
              <a:t>, you can get it manually through the </a:t>
            </a:r>
            <a:r>
              <a:rPr lang="en-US" b="1" dirty="0"/>
              <a:t>Update</a:t>
            </a:r>
            <a:r>
              <a:rPr lang="en-US" dirty="0"/>
              <a:t> Assistant.</a:t>
            </a:r>
          </a:p>
          <a:p>
            <a:r>
              <a:rPr lang="en-US" dirty="0"/>
              <a:t>Click on “Update Now”</a:t>
            </a:r>
          </a:p>
          <a:p>
            <a:r>
              <a:rPr lang="en-US" dirty="0"/>
              <a:t>Run the exe file</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31</a:t>
            </a:fld>
            <a:endParaRPr lang="en-US"/>
          </a:p>
        </p:txBody>
      </p:sp>
    </p:spTree>
    <p:extLst>
      <p:ext uri="{BB962C8B-B14F-4D97-AF65-F5344CB8AC3E}">
        <p14:creationId xmlns:p14="http://schemas.microsoft.com/office/powerpoint/2010/main" val="33071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Terminal</a:t>
            </a:r>
          </a:p>
        </p:txBody>
      </p:sp>
      <p:sp>
        <p:nvSpPr>
          <p:cNvPr id="3" name="Content Placeholder 2"/>
          <p:cNvSpPr>
            <a:spLocks noGrp="1"/>
          </p:cNvSpPr>
          <p:nvPr>
            <p:ph idx="1"/>
          </p:nvPr>
        </p:nvSpPr>
        <p:spPr>
          <a:xfrm>
            <a:off x="514350" y="1690688"/>
            <a:ext cx="9772859" cy="3098067"/>
          </a:xfrm>
        </p:spPr>
        <p:txBody>
          <a:bodyPr/>
          <a:lstStyle/>
          <a:p>
            <a:r>
              <a:rPr lang="en-US" dirty="0"/>
              <a:t>Different ways of opening a terminal</a:t>
            </a:r>
          </a:p>
          <a:p>
            <a:pPr lvl="1"/>
            <a:r>
              <a:rPr lang="en-US" dirty="0"/>
              <a:t>Keyboard shortcut to start it: </a:t>
            </a:r>
            <a:r>
              <a:rPr lang="en-US" b="1" dirty="0"/>
              <a:t>Ctrl-Alt-T</a:t>
            </a:r>
          </a:p>
          <a:p>
            <a:pPr lvl="1"/>
            <a:r>
              <a:rPr lang="en-US" dirty="0"/>
              <a:t>Click on the terminal icon</a:t>
            </a:r>
          </a:p>
          <a:p>
            <a:pPr lvl="1"/>
            <a:r>
              <a:rPr lang="en-US" dirty="0"/>
              <a:t>Click on “Activities”, then type at the top left of the screen the first few letters of "terminal", "command", "prompt" or "shell". </a:t>
            </a:r>
          </a:p>
          <a:p>
            <a:r>
              <a:rPr lang="en-US" dirty="0"/>
              <a:t>The Terminal window</a:t>
            </a:r>
          </a:p>
          <a:p>
            <a:pPr marL="0" indent="0">
              <a:buNone/>
            </a:pPr>
            <a:r>
              <a:rPr lang="en-US" dirty="0"/>
              <a:t>will appear</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32</a:t>
            </a:fld>
            <a:endParaRPr lang="en-US"/>
          </a:p>
        </p:txBody>
      </p:sp>
      <p:pic>
        <p:nvPicPr>
          <p:cNvPr id="6" name="Picture 5"/>
          <p:cNvPicPr>
            <a:picLocks noChangeAspect="1"/>
          </p:cNvPicPr>
          <p:nvPr/>
        </p:nvPicPr>
        <p:blipFill>
          <a:blip r:embed="rId2"/>
          <a:stretch>
            <a:fillRect/>
          </a:stretch>
        </p:blipFill>
        <p:spPr>
          <a:xfrm>
            <a:off x="11029950" y="756192"/>
            <a:ext cx="647700" cy="3886200"/>
          </a:xfrm>
          <a:prstGeom prst="rect">
            <a:avLst/>
          </a:prstGeom>
        </p:spPr>
      </p:pic>
      <p:sp>
        <p:nvSpPr>
          <p:cNvPr id="7" name="Oval 6"/>
          <p:cNvSpPr/>
          <p:nvPr/>
        </p:nvSpPr>
        <p:spPr>
          <a:xfrm>
            <a:off x="10928838" y="4103199"/>
            <a:ext cx="849923" cy="419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4435038" y="3997371"/>
            <a:ext cx="6176021" cy="2724104"/>
          </a:xfrm>
          <a:prstGeom prst="rect">
            <a:avLst/>
          </a:prstGeom>
        </p:spPr>
      </p:pic>
    </p:spTree>
    <p:extLst>
      <p:ext uri="{BB962C8B-B14F-4D97-AF65-F5344CB8AC3E}">
        <p14:creationId xmlns:p14="http://schemas.microsoft.com/office/powerpoint/2010/main" val="157768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415955" cy="1325563"/>
          </a:xfrm>
        </p:spPr>
        <p:txBody>
          <a:bodyPr/>
          <a:lstStyle/>
          <a:p>
            <a:r>
              <a:rPr lang="en-US" dirty="0"/>
              <a:t>Enabling Copy/Paste between </a:t>
            </a:r>
            <a:br>
              <a:rPr lang="en-US" dirty="0"/>
            </a:br>
            <a:r>
              <a:rPr lang="en-US" dirty="0"/>
              <a:t>Windows and Ubuntu</a:t>
            </a:r>
          </a:p>
        </p:txBody>
      </p:sp>
      <p:sp>
        <p:nvSpPr>
          <p:cNvPr id="3" name="Content Placeholder 2"/>
          <p:cNvSpPr>
            <a:spLocks noGrp="1"/>
          </p:cNvSpPr>
          <p:nvPr>
            <p:ph idx="1"/>
          </p:nvPr>
        </p:nvSpPr>
        <p:spPr/>
        <p:txBody>
          <a:bodyPr/>
          <a:lstStyle/>
          <a:p>
            <a:r>
              <a:rPr lang="en-US" dirty="0"/>
              <a:t>In VirtualBox, click on Settings</a:t>
            </a:r>
          </a:p>
          <a:p>
            <a:r>
              <a:rPr lang="en-US" dirty="0"/>
              <a:t>Make sure that you have selected “Bidirectional” for both Shared Clipboard and Drag’n’Drop.</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33</a:t>
            </a:fld>
            <a:endParaRPr lang="en-US"/>
          </a:p>
        </p:txBody>
      </p:sp>
      <p:pic>
        <p:nvPicPr>
          <p:cNvPr id="9" name="Picture 8"/>
          <p:cNvPicPr>
            <a:picLocks noChangeAspect="1"/>
          </p:cNvPicPr>
          <p:nvPr/>
        </p:nvPicPr>
        <p:blipFill>
          <a:blip r:embed="rId2"/>
          <a:stretch>
            <a:fillRect/>
          </a:stretch>
        </p:blipFill>
        <p:spPr>
          <a:xfrm>
            <a:off x="3429105" y="3314385"/>
            <a:ext cx="8629650" cy="3143250"/>
          </a:xfrm>
          <a:prstGeom prst="rect">
            <a:avLst/>
          </a:prstGeom>
          <a:ln>
            <a:solidFill>
              <a:schemeClr val="accent1"/>
            </a:solidFill>
          </a:ln>
        </p:spPr>
      </p:pic>
      <p:sp>
        <p:nvSpPr>
          <p:cNvPr id="8" name="Oval 7"/>
          <p:cNvSpPr/>
          <p:nvPr/>
        </p:nvSpPr>
        <p:spPr>
          <a:xfrm>
            <a:off x="7425732" y="3203173"/>
            <a:ext cx="703385" cy="8362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40934" y="4873450"/>
            <a:ext cx="653143" cy="5697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129117" y="5554444"/>
            <a:ext cx="1245995" cy="8362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5900" y="2837403"/>
            <a:ext cx="340158" cy="461665"/>
          </a:xfrm>
          <a:prstGeom prst="rect">
            <a:avLst/>
          </a:prstGeom>
          <a:noFill/>
        </p:spPr>
        <p:txBody>
          <a:bodyPr wrap="none" rtlCol="0">
            <a:spAutoFit/>
          </a:bodyPr>
          <a:lstStyle/>
          <a:p>
            <a:r>
              <a:rPr lang="en-US" sz="2400" dirty="0">
                <a:solidFill>
                  <a:srgbClr val="FF0000"/>
                </a:solidFill>
              </a:rPr>
              <a:t>1</a:t>
            </a:r>
          </a:p>
        </p:txBody>
      </p:sp>
      <p:sp>
        <p:nvSpPr>
          <p:cNvPr id="13" name="TextBox 12"/>
          <p:cNvSpPr txBox="1"/>
          <p:nvPr/>
        </p:nvSpPr>
        <p:spPr>
          <a:xfrm>
            <a:off x="8236058" y="4642617"/>
            <a:ext cx="340158" cy="461665"/>
          </a:xfrm>
          <a:prstGeom prst="rect">
            <a:avLst/>
          </a:prstGeom>
          <a:noFill/>
        </p:spPr>
        <p:txBody>
          <a:bodyPr wrap="none" rtlCol="0">
            <a:spAutoFit/>
          </a:bodyPr>
          <a:lstStyle/>
          <a:p>
            <a:r>
              <a:rPr lang="en-US" sz="2400" dirty="0">
                <a:solidFill>
                  <a:srgbClr val="FF0000"/>
                </a:solidFill>
              </a:rPr>
              <a:t>2</a:t>
            </a:r>
          </a:p>
        </p:txBody>
      </p:sp>
      <p:sp>
        <p:nvSpPr>
          <p:cNvPr id="14" name="TextBox 13"/>
          <p:cNvSpPr txBox="1"/>
          <p:nvPr/>
        </p:nvSpPr>
        <p:spPr>
          <a:xfrm>
            <a:off x="9429153" y="5741743"/>
            <a:ext cx="340158" cy="461665"/>
          </a:xfrm>
          <a:prstGeom prst="rect">
            <a:avLst/>
          </a:prstGeom>
          <a:noFill/>
        </p:spPr>
        <p:txBody>
          <a:bodyPr wrap="none" rtlCol="0">
            <a:spAutoFit/>
          </a:bodyPr>
          <a:lstStyle/>
          <a:p>
            <a:r>
              <a:rPr lang="en-US" sz="2400" dirty="0">
                <a:solidFill>
                  <a:srgbClr val="FF0000"/>
                </a:solidFill>
              </a:rPr>
              <a:t>3</a:t>
            </a:r>
          </a:p>
        </p:txBody>
      </p:sp>
    </p:spTree>
    <p:extLst>
      <p:ext uri="{BB962C8B-B14F-4D97-AF65-F5344CB8AC3E}">
        <p14:creationId xmlns:p14="http://schemas.microsoft.com/office/powerpoint/2010/main" val="1920592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93" y="188632"/>
            <a:ext cx="11729013" cy="849875"/>
          </a:xfrm>
        </p:spPr>
        <p:txBody>
          <a:bodyPr>
            <a:normAutofit/>
          </a:bodyPr>
          <a:lstStyle/>
          <a:p>
            <a:r>
              <a:rPr lang="en-US" sz="4000" dirty="0"/>
              <a:t>Enabling Copy/Paste and Resizing of the Ubuntu Desktop</a:t>
            </a:r>
          </a:p>
        </p:txBody>
      </p:sp>
      <p:sp>
        <p:nvSpPr>
          <p:cNvPr id="3" name="Content Placeholder 2"/>
          <p:cNvSpPr>
            <a:spLocks noGrp="1"/>
          </p:cNvSpPr>
          <p:nvPr>
            <p:ph idx="1"/>
          </p:nvPr>
        </p:nvSpPr>
        <p:spPr>
          <a:xfrm>
            <a:off x="339526" y="1122875"/>
            <a:ext cx="10515600" cy="5416037"/>
          </a:xfrm>
        </p:spPr>
        <p:txBody>
          <a:bodyPr/>
          <a:lstStyle/>
          <a:p>
            <a:r>
              <a:rPr lang="en-US" dirty="0"/>
              <a:t>In Ubuntu, open a Terminal and type the command:</a:t>
            </a:r>
          </a:p>
          <a:p>
            <a:pPr marL="0" indent="0">
              <a:buNone/>
            </a:pPr>
            <a:r>
              <a:rPr lang="en-US" dirty="0">
                <a:solidFill>
                  <a:srgbClr val="C00000"/>
                </a:solidFill>
              </a:rPr>
              <a:t>sudo apt install linux-headers-$(uname -r) build-essential dkms</a:t>
            </a:r>
          </a:p>
          <a:p>
            <a:pPr>
              <a:spcBef>
                <a:spcPts val="0"/>
              </a:spcBef>
            </a:pPr>
            <a:r>
              <a:rPr lang="en-US" dirty="0"/>
              <a:t>From the Ubuntu desktop, select </a:t>
            </a:r>
            <a:r>
              <a:rPr lang="en-US" dirty="0">
                <a:solidFill>
                  <a:srgbClr val="C00000"/>
                </a:solidFill>
              </a:rPr>
              <a:t>devices </a:t>
            </a:r>
            <a:r>
              <a:rPr lang="en-US" dirty="0">
                <a:solidFill>
                  <a:srgbClr val="C00000"/>
                </a:solidFill>
                <a:sym typeface="Wingdings" panose="05000000000000000000" pitchFamily="2" charset="2"/>
              </a:rPr>
              <a:t> Insert Guest Additions CD Image … </a:t>
            </a:r>
          </a:p>
          <a:p>
            <a:pPr marL="0" indent="0">
              <a:spcBef>
                <a:spcPts val="0"/>
              </a:spcBef>
              <a:buNone/>
            </a:pPr>
            <a:endParaRPr lang="en-US" dirty="0">
              <a:solidFill>
                <a:srgbClr val="C00000"/>
              </a:solidFill>
              <a:sym typeface="Wingdings" panose="05000000000000000000" pitchFamily="2" charset="2"/>
            </a:endParaRPr>
          </a:p>
          <a:p>
            <a:r>
              <a:rPr lang="en-US" dirty="0">
                <a:sym typeface="Wingdings" panose="05000000000000000000" pitchFamily="2" charset="2"/>
              </a:rPr>
              <a:t>In the popup window, click on </a:t>
            </a:r>
            <a:r>
              <a:rPr lang="en-US" dirty="0">
                <a:solidFill>
                  <a:srgbClr val="C00000"/>
                </a:solidFill>
                <a:sym typeface="Wingdings" panose="05000000000000000000" pitchFamily="2" charset="2"/>
              </a:rPr>
              <a:t>Run </a:t>
            </a:r>
            <a:r>
              <a:rPr lang="en-US" dirty="0">
                <a:sym typeface="Wingdings" panose="05000000000000000000" pitchFamily="2" charset="2"/>
              </a:rPr>
              <a:t>:</a:t>
            </a:r>
          </a:p>
          <a:p>
            <a:pPr marL="0" indent="0">
              <a:buNone/>
            </a:pPr>
            <a:endParaRPr lang="en-US" dirty="0">
              <a:solidFill>
                <a:srgbClr val="C00000"/>
              </a:solidFill>
              <a:sym typeface="Wingdings" panose="05000000000000000000" pitchFamily="2" charset="2"/>
            </a:endParaRPr>
          </a:p>
          <a:p>
            <a:pPr marL="0" indent="0">
              <a:buNone/>
            </a:pPr>
            <a:endParaRPr lang="en-US" dirty="0">
              <a:solidFill>
                <a:srgbClr val="C00000"/>
              </a:solidFill>
              <a:sym typeface="Wingdings" panose="05000000000000000000" pitchFamily="2" charset="2"/>
            </a:endParaRPr>
          </a:p>
          <a:p>
            <a:pPr marL="0" indent="0">
              <a:buNone/>
            </a:pPr>
            <a:endParaRPr lang="en-US" dirty="0"/>
          </a:p>
          <a:p>
            <a:r>
              <a:rPr lang="en-US" dirty="0"/>
              <a:t>Shutdown Ubuntu</a:t>
            </a:r>
          </a:p>
          <a:p>
            <a:r>
              <a:rPr lang="en-US" dirty="0"/>
              <a:t>Restart Ubuntu</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34</a:t>
            </a:fld>
            <a:endParaRPr lang="en-US"/>
          </a:p>
        </p:txBody>
      </p:sp>
      <p:pic>
        <p:nvPicPr>
          <p:cNvPr id="7" name="Picture 6">
            <a:extLst>
              <a:ext uri="{FF2B5EF4-FFF2-40B4-BE49-F238E27FC236}">
                <a16:creationId xmlns:a16="http://schemas.microsoft.com/office/drawing/2014/main" id="{AE1232A4-68C1-4373-AC2D-C015C21F273C}"/>
              </a:ext>
            </a:extLst>
          </p:cNvPr>
          <p:cNvPicPr>
            <a:picLocks noChangeAspect="1"/>
          </p:cNvPicPr>
          <p:nvPr/>
        </p:nvPicPr>
        <p:blipFill>
          <a:blip r:embed="rId2"/>
          <a:stretch>
            <a:fillRect/>
          </a:stretch>
        </p:blipFill>
        <p:spPr>
          <a:xfrm>
            <a:off x="6382473" y="2480700"/>
            <a:ext cx="5532697" cy="3875650"/>
          </a:xfrm>
          <a:prstGeom prst="rect">
            <a:avLst/>
          </a:prstGeom>
          <a:ln>
            <a:solidFill>
              <a:schemeClr val="accent1"/>
            </a:solidFill>
          </a:ln>
        </p:spPr>
      </p:pic>
      <p:sp>
        <p:nvSpPr>
          <p:cNvPr id="8" name="Oval 7">
            <a:extLst>
              <a:ext uri="{FF2B5EF4-FFF2-40B4-BE49-F238E27FC236}">
                <a16:creationId xmlns:a16="http://schemas.microsoft.com/office/drawing/2014/main" id="{10B334AE-A3B3-4637-8072-4462F277CC34}"/>
              </a:ext>
            </a:extLst>
          </p:cNvPr>
          <p:cNvSpPr/>
          <p:nvPr/>
        </p:nvSpPr>
        <p:spPr>
          <a:xfrm>
            <a:off x="8102278" y="2836306"/>
            <a:ext cx="508322" cy="33515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AA07AD-B628-46D9-9A16-1AF30E8D4BB4}"/>
              </a:ext>
            </a:extLst>
          </p:cNvPr>
          <p:cNvSpPr/>
          <p:nvPr/>
        </p:nvSpPr>
        <p:spPr>
          <a:xfrm>
            <a:off x="8265967" y="4645087"/>
            <a:ext cx="2371167" cy="33515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024E5-C4B5-43B1-B1FA-4F6E5AF572EC}"/>
              </a:ext>
            </a:extLst>
          </p:cNvPr>
          <p:cNvPicPr>
            <a:picLocks noChangeAspect="1"/>
          </p:cNvPicPr>
          <p:nvPr/>
        </p:nvPicPr>
        <p:blipFill>
          <a:blip r:embed="rId3"/>
          <a:stretch>
            <a:fillRect/>
          </a:stretch>
        </p:blipFill>
        <p:spPr>
          <a:xfrm>
            <a:off x="550497" y="3956131"/>
            <a:ext cx="4771932" cy="1245247"/>
          </a:xfrm>
          <a:prstGeom prst="rect">
            <a:avLst/>
          </a:prstGeom>
          <a:ln>
            <a:solidFill>
              <a:schemeClr val="accent1"/>
            </a:solidFill>
          </a:ln>
        </p:spPr>
      </p:pic>
      <p:pic>
        <p:nvPicPr>
          <p:cNvPr id="12" name="Picture 11">
            <a:extLst>
              <a:ext uri="{FF2B5EF4-FFF2-40B4-BE49-F238E27FC236}">
                <a16:creationId xmlns:a16="http://schemas.microsoft.com/office/drawing/2014/main" id="{9B1CD120-70C4-4ABC-933F-BC0F9F296D92}"/>
              </a:ext>
            </a:extLst>
          </p:cNvPr>
          <p:cNvPicPr>
            <a:picLocks noChangeAspect="1"/>
          </p:cNvPicPr>
          <p:nvPr/>
        </p:nvPicPr>
        <p:blipFill>
          <a:blip r:embed="rId4"/>
          <a:stretch>
            <a:fillRect/>
          </a:stretch>
        </p:blipFill>
        <p:spPr>
          <a:xfrm>
            <a:off x="4038600" y="4931956"/>
            <a:ext cx="536494" cy="359695"/>
          </a:xfrm>
          <a:prstGeom prst="rect">
            <a:avLst/>
          </a:prstGeom>
        </p:spPr>
      </p:pic>
    </p:spTree>
    <p:extLst>
      <p:ext uri="{BB962C8B-B14F-4D97-AF65-F5344CB8AC3E}">
        <p14:creationId xmlns:p14="http://schemas.microsoft.com/office/powerpoint/2010/main" val="127254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328"/>
          </a:xfrm>
        </p:spPr>
        <p:txBody>
          <a:bodyPr>
            <a:normAutofit fontScale="90000"/>
          </a:bodyPr>
          <a:lstStyle/>
          <a:p>
            <a:r>
              <a:rPr lang="en-US" dirty="0"/>
              <a:t>Basic Shell Commands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50027651"/>
              </p:ext>
            </p:extLst>
          </p:nvPr>
        </p:nvGraphicFramePr>
        <p:xfrm>
          <a:off x="1256908" y="1201147"/>
          <a:ext cx="9039531" cy="3444240"/>
        </p:xfrm>
        <a:graphic>
          <a:graphicData uri="http://schemas.openxmlformats.org/drawingml/2006/table">
            <a:tbl>
              <a:tblPr/>
              <a:tblGrid>
                <a:gridCol w="1744871">
                  <a:extLst>
                    <a:ext uri="{9D8B030D-6E8A-4147-A177-3AD203B41FA5}">
                      <a16:colId xmlns:a16="http://schemas.microsoft.com/office/drawing/2014/main" val="2296224754"/>
                    </a:ext>
                  </a:extLst>
                </a:gridCol>
                <a:gridCol w="7294660">
                  <a:extLst>
                    <a:ext uri="{9D8B030D-6E8A-4147-A177-3AD203B41FA5}">
                      <a16:colId xmlns:a16="http://schemas.microsoft.com/office/drawing/2014/main" val="1241515251"/>
                    </a:ext>
                  </a:extLst>
                </a:gridCol>
              </a:tblGrid>
              <a:tr h="0">
                <a:tc>
                  <a:txBody>
                    <a:bodyPr/>
                    <a:lstStyle/>
                    <a:p>
                      <a:pPr fontAlgn="t"/>
                      <a:r>
                        <a:rPr lang="en-US" sz="2400" b="1" dirty="0">
                          <a:effectLst/>
                        </a:rPr>
                        <a:t>command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b="1" dirty="0">
                          <a:effectLst/>
                        </a:rPr>
                        <a:t>description</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184170928"/>
                  </a:ext>
                </a:extLst>
              </a:tr>
              <a:tr h="0">
                <a:tc>
                  <a:txBody>
                    <a:bodyPr/>
                    <a:lstStyle/>
                    <a:p>
                      <a:pPr fontAlgn="t"/>
                      <a:r>
                        <a:rPr lang="en-US" sz="2400" dirty="0">
                          <a:solidFill>
                            <a:srgbClr val="C00000"/>
                          </a:solidFill>
                          <a:effectLst/>
                        </a:rPr>
                        <a:t>clear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clear all previous commands' output text from the terminal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588508939"/>
                  </a:ext>
                </a:extLst>
              </a:tr>
              <a:tr h="0">
                <a:tc>
                  <a:txBody>
                    <a:bodyPr/>
                    <a:lstStyle/>
                    <a:p>
                      <a:pPr fontAlgn="t"/>
                      <a:r>
                        <a:rPr lang="en-US" sz="2400" dirty="0">
                          <a:solidFill>
                            <a:srgbClr val="C00000"/>
                          </a:solidFill>
                          <a:effectLst/>
                        </a:rPr>
                        <a:t>exit </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quits the shell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45854611"/>
                  </a:ext>
                </a:extLst>
              </a:tr>
              <a:tr h="0">
                <a:tc>
                  <a:txBody>
                    <a:bodyPr/>
                    <a:lstStyle/>
                    <a:p>
                      <a:pPr fontAlgn="t"/>
                      <a:r>
                        <a:rPr lang="en-US" sz="2400" dirty="0">
                          <a:solidFill>
                            <a:srgbClr val="C00000"/>
                          </a:solidFill>
                          <a:effectLst/>
                        </a:rPr>
                        <a:t>alias, unalias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give a pseudonym to another command </a:t>
                      </a:r>
                      <a:br>
                        <a:rPr lang="en-US" sz="2400" dirty="0">
                          <a:effectLst/>
                        </a:rPr>
                      </a:br>
                      <a:r>
                        <a:rPr lang="en-US" sz="2400" dirty="0">
                          <a:effectLst/>
                        </a:rPr>
                        <a:t>(you may need to enclose the command in quotes if it contains spaces or operators)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947370966"/>
                  </a:ext>
                </a:extLst>
              </a:tr>
              <a:tr h="0">
                <a:tc>
                  <a:txBody>
                    <a:bodyPr/>
                    <a:lstStyle/>
                    <a:p>
                      <a:pPr fontAlgn="t"/>
                      <a:r>
                        <a:rPr lang="en-US" sz="2400" dirty="0">
                          <a:solidFill>
                            <a:srgbClr val="C00000"/>
                          </a:solidFill>
                          <a:effectLst/>
                        </a:rPr>
                        <a:t>history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show a list of all past commands you have typed into this shell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20644759"/>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35</a:t>
            </a:fld>
            <a:endParaRPr lang="en-US"/>
          </a:p>
        </p:txBody>
      </p:sp>
      <p:sp>
        <p:nvSpPr>
          <p:cNvPr id="7" name="Rectangle 6"/>
          <p:cNvSpPr/>
          <p:nvPr/>
        </p:nvSpPr>
        <p:spPr>
          <a:xfrm>
            <a:off x="832701" y="4789081"/>
            <a:ext cx="10592323" cy="1569660"/>
          </a:xfrm>
          <a:prstGeom prst="rect">
            <a:avLst/>
          </a:prstGeom>
        </p:spPr>
        <p:txBody>
          <a:bodyPr wrap="none">
            <a:spAutoFit/>
          </a:bodyPr>
          <a:lstStyle/>
          <a:p>
            <a:r>
              <a:rPr lang="en-US" sz="2400" dirty="0"/>
              <a:t>Note: Use </a:t>
            </a:r>
            <a:r>
              <a:rPr lang="en-US" sz="2400" b="1" dirty="0"/>
              <a:t>alias</a:t>
            </a:r>
            <a:r>
              <a:rPr lang="en-US" sz="2400" dirty="0"/>
              <a:t> command (with no arguments) to display a list of all defined aliases.</a:t>
            </a:r>
          </a:p>
          <a:p>
            <a:endParaRPr lang="en-US" sz="2400" dirty="0"/>
          </a:p>
          <a:p>
            <a:r>
              <a:rPr lang="en-US" sz="2400" dirty="0"/>
              <a:t>Example: </a:t>
            </a:r>
            <a:r>
              <a:rPr lang="en-US" sz="2400" dirty="0">
                <a:solidFill>
                  <a:srgbClr val="C00000"/>
                </a:solidFill>
              </a:rPr>
              <a:t>alias ll="ls -l"</a:t>
            </a:r>
          </a:p>
          <a:p>
            <a:r>
              <a:rPr lang="en-US" sz="2400" dirty="0"/>
              <a:t>Example: </a:t>
            </a:r>
            <a:r>
              <a:rPr lang="en-US" sz="2400" dirty="0">
                <a:solidFill>
                  <a:srgbClr val="C00000"/>
                </a:solidFill>
              </a:rPr>
              <a:t>unalias ll </a:t>
            </a:r>
          </a:p>
        </p:txBody>
      </p:sp>
    </p:spTree>
    <p:extLst>
      <p:ext uri="{BB962C8B-B14F-4D97-AF65-F5344CB8AC3E}">
        <p14:creationId xmlns:p14="http://schemas.microsoft.com/office/powerpoint/2010/main" val="3880700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Commands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6226438"/>
              </p:ext>
            </p:extLst>
          </p:nvPr>
        </p:nvGraphicFramePr>
        <p:xfrm>
          <a:off x="838200" y="1690688"/>
          <a:ext cx="8921685" cy="2712720"/>
        </p:xfrm>
        <a:graphic>
          <a:graphicData uri="http://schemas.openxmlformats.org/drawingml/2006/table">
            <a:tbl>
              <a:tblPr/>
              <a:tblGrid>
                <a:gridCol w="1263977">
                  <a:extLst>
                    <a:ext uri="{9D8B030D-6E8A-4147-A177-3AD203B41FA5}">
                      <a16:colId xmlns:a16="http://schemas.microsoft.com/office/drawing/2014/main" val="1911922334"/>
                    </a:ext>
                  </a:extLst>
                </a:gridCol>
                <a:gridCol w="7657708">
                  <a:extLst>
                    <a:ext uri="{9D8B030D-6E8A-4147-A177-3AD203B41FA5}">
                      <a16:colId xmlns:a16="http://schemas.microsoft.com/office/drawing/2014/main" val="974903320"/>
                    </a:ext>
                  </a:extLst>
                </a:gridCol>
              </a:tblGrid>
              <a:tr h="0">
                <a:tc>
                  <a:txBody>
                    <a:bodyPr/>
                    <a:lstStyle/>
                    <a:p>
                      <a:pPr fontAlgn="t"/>
                      <a:r>
                        <a:rPr lang="en-US" sz="2400" dirty="0">
                          <a:solidFill>
                            <a:srgbClr val="C00000"/>
                          </a:solidFill>
                          <a:effectLst/>
                        </a:rPr>
                        <a:t>ls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list files in a 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470720661"/>
                  </a:ext>
                </a:extLst>
              </a:tr>
              <a:tr h="0">
                <a:tc>
                  <a:txBody>
                    <a:bodyPr/>
                    <a:lstStyle/>
                    <a:p>
                      <a:pPr fontAlgn="t"/>
                      <a:r>
                        <a:rPr lang="en-US" sz="2400" dirty="0">
                          <a:solidFill>
                            <a:srgbClr val="C00000"/>
                          </a:solidFill>
                          <a:effectLst/>
                        </a:rPr>
                        <a:t>pwd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displays the shell's current working 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79629616"/>
                  </a:ext>
                </a:extLst>
              </a:tr>
              <a:tr h="0">
                <a:tc>
                  <a:txBody>
                    <a:bodyPr/>
                    <a:lstStyle/>
                    <a:p>
                      <a:pPr fontAlgn="t"/>
                      <a:r>
                        <a:rPr lang="en-US" sz="2400">
                          <a:solidFill>
                            <a:srgbClr val="C00000"/>
                          </a:solidFill>
                          <a:effectLst/>
                        </a:rPr>
                        <a:t>cd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changes the shell's working directory to the given directory; can be a relative or absolute path</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905162180"/>
                  </a:ext>
                </a:extLst>
              </a:tr>
              <a:tr h="0">
                <a:tc>
                  <a:txBody>
                    <a:bodyPr/>
                    <a:lstStyle/>
                    <a:p>
                      <a:pPr fontAlgn="t"/>
                      <a:r>
                        <a:rPr lang="en-US" sz="2400" dirty="0">
                          <a:solidFill>
                            <a:srgbClr val="C00000"/>
                          </a:solidFill>
                          <a:effectLst/>
                        </a:rPr>
                        <a:t>mkdir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creates a new directory with the given name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262665998"/>
                  </a:ext>
                </a:extLst>
              </a:tr>
              <a:tr h="0">
                <a:tc>
                  <a:txBody>
                    <a:bodyPr/>
                    <a:lstStyle/>
                    <a:p>
                      <a:pPr fontAlgn="t"/>
                      <a:r>
                        <a:rPr lang="en-US" sz="2400" dirty="0">
                          <a:solidFill>
                            <a:srgbClr val="C00000"/>
                          </a:solidFill>
                          <a:effectLst/>
                        </a:rPr>
                        <a:t>rmdir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removes the directory with the given name (the directory must be empty)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61494504"/>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36</a:t>
            </a:fld>
            <a:endParaRPr lang="en-US"/>
          </a:p>
        </p:txBody>
      </p:sp>
    </p:spTree>
    <p:extLst>
      <p:ext uri="{BB962C8B-B14F-4D97-AF65-F5344CB8AC3E}">
        <p14:creationId xmlns:p14="http://schemas.microsoft.com/office/powerpoint/2010/main" val="4057341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 – List storage</a:t>
            </a:r>
          </a:p>
        </p:txBody>
      </p:sp>
      <p:sp>
        <p:nvSpPr>
          <p:cNvPr id="3" name="Content Placeholder 2"/>
          <p:cNvSpPr>
            <a:spLocks noGrp="1"/>
          </p:cNvSpPr>
          <p:nvPr>
            <p:ph idx="1"/>
          </p:nvPr>
        </p:nvSpPr>
        <p:spPr/>
        <p:txBody>
          <a:bodyPr/>
          <a:lstStyle/>
          <a:p>
            <a:r>
              <a:rPr lang="en-US" dirty="0"/>
              <a:t>Lists directory contents</a:t>
            </a:r>
          </a:p>
          <a:p>
            <a:r>
              <a:rPr lang="en-US" dirty="0"/>
              <a:t>Options:</a:t>
            </a:r>
          </a:p>
          <a:p>
            <a:pPr lvl="1"/>
            <a:r>
              <a:rPr lang="en-US" dirty="0"/>
              <a:t>-a : list all files, including hidden ones.</a:t>
            </a:r>
          </a:p>
          <a:p>
            <a:pPr lvl="1"/>
            <a:r>
              <a:rPr lang="en-US" dirty="0"/>
              <a:t>-R : list subdirectories recursively.</a:t>
            </a:r>
          </a:p>
          <a:p>
            <a:pPr lvl="1"/>
            <a:r>
              <a:rPr lang="en-US" dirty="0"/>
              <a:t>-l : list one file per line; provides more information on files.</a:t>
            </a:r>
          </a:p>
          <a:p>
            <a:pPr lvl="1"/>
            <a:r>
              <a:rPr lang="en-US" dirty="0"/>
              <a:t>-t : (in combination with –l ) sort by modification time, newest first</a:t>
            </a:r>
          </a:p>
          <a:p>
            <a:pPr lvl="1"/>
            <a:r>
              <a:rPr lang="en-US" dirty="0"/>
              <a:t>-X : sort alphabetically by entry extension</a:t>
            </a:r>
          </a:p>
          <a:p>
            <a:pPr lvl="1"/>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4CF2982-411E-478A-A262-543C6A258A4A}" type="slidenum">
              <a:rPr lang="en-US" smtClean="0"/>
              <a:t>37</a:t>
            </a:fld>
            <a:endParaRPr lang="en-US"/>
          </a:p>
        </p:txBody>
      </p:sp>
    </p:spTree>
    <p:extLst>
      <p:ext uri="{BB962C8B-B14F-4D97-AF65-F5344CB8AC3E}">
        <p14:creationId xmlns:p14="http://schemas.microsoft.com/office/powerpoint/2010/main" val="679570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38" y="320675"/>
            <a:ext cx="10780923" cy="1325563"/>
          </a:xfrm>
        </p:spPr>
        <p:txBody>
          <a:bodyPr/>
          <a:lstStyle/>
          <a:p>
            <a:r>
              <a:rPr lang="en-US" b="1" dirty="0"/>
              <a:t>pwd</a:t>
            </a:r>
            <a:r>
              <a:rPr lang="en-US" dirty="0"/>
              <a:t> – Prints the name of the working directory </a:t>
            </a:r>
          </a:p>
        </p:txBody>
      </p:sp>
      <p:sp>
        <p:nvSpPr>
          <p:cNvPr id="3" name="Content Placeholder 2"/>
          <p:cNvSpPr>
            <a:spLocks noGrp="1"/>
          </p:cNvSpPr>
          <p:nvPr>
            <p:ph idx="1"/>
          </p:nvPr>
        </p:nvSpPr>
        <p:spPr>
          <a:xfrm>
            <a:off x="705538" y="1342922"/>
            <a:ext cx="10515600" cy="938066"/>
          </a:xfrm>
        </p:spPr>
        <p:txBody>
          <a:bodyPr/>
          <a:lstStyle/>
          <a:p>
            <a:r>
              <a:rPr lang="en-US" sz="2600" dirty="0"/>
              <a:t>The pwd utility returns an absolute pathname of the current working directory, which does not contain the filenames dot or dot-dot.</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4CF2982-411E-478A-A262-543C6A258A4A}" type="slidenum">
              <a:rPr lang="en-US" smtClean="0"/>
              <a:t>38</a:t>
            </a:fld>
            <a:endParaRPr lang="en-US"/>
          </a:p>
        </p:txBody>
      </p:sp>
      <p:sp>
        <p:nvSpPr>
          <p:cNvPr id="6" name="Title 1"/>
          <p:cNvSpPr txBox="1">
            <a:spLocks/>
          </p:cNvSpPr>
          <p:nvPr/>
        </p:nvSpPr>
        <p:spPr>
          <a:xfrm>
            <a:off x="705538" y="2375574"/>
            <a:ext cx="10515600" cy="10872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cd </a:t>
            </a:r>
            <a:r>
              <a:rPr lang="en-US" dirty="0"/>
              <a:t>— change the working directory</a:t>
            </a:r>
          </a:p>
        </p:txBody>
      </p:sp>
      <p:sp>
        <p:nvSpPr>
          <p:cNvPr id="7" name="Content Placeholder 2"/>
          <p:cNvSpPr txBox="1">
            <a:spLocks/>
          </p:cNvSpPr>
          <p:nvPr/>
        </p:nvSpPr>
        <p:spPr>
          <a:xfrm>
            <a:off x="705538" y="3303235"/>
            <a:ext cx="10515600" cy="3053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If  no  directory  operand is given and the HOME environment variable is set to a non-empty value, the cd utility shall behave  as  if  the  directory  named  in  the  HOME environment variable was specified as the directory operand.</a:t>
            </a:r>
          </a:p>
          <a:p>
            <a:r>
              <a:rPr lang="en-US" sz="2600" dirty="0">
                <a:solidFill>
                  <a:srgbClr val="C00000"/>
                </a:solidFill>
              </a:rPr>
              <a:t>cd ..</a:t>
            </a:r>
            <a:r>
              <a:rPr lang="en-US" sz="2600" dirty="0"/>
              <a:t>  : changes to the parent of the current directory.</a:t>
            </a:r>
          </a:p>
          <a:p>
            <a:r>
              <a:rPr lang="en-US" sz="2600" dirty="0">
                <a:solidFill>
                  <a:srgbClr val="C00000"/>
                </a:solidFill>
              </a:rPr>
              <a:t>cd ~</a:t>
            </a:r>
            <a:r>
              <a:rPr lang="en-US" sz="2600" dirty="0"/>
              <a:t>  : takes you to your home directory.</a:t>
            </a:r>
          </a:p>
          <a:p>
            <a:r>
              <a:rPr lang="en-US" sz="2600" dirty="0"/>
              <a:t>Relative and Absolute paths</a:t>
            </a:r>
          </a:p>
        </p:txBody>
      </p:sp>
    </p:spTree>
    <p:extLst>
      <p:ext uri="{BB962C8B-B14F-4D97-AF65-F5344CB8AC3E}">
        <p14:creationId xmlns:p14="http://schemas.microsoft.com/office/powerpoint/2010/main" val="1349201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Folders and Files</a:t>
            </a:r>
          </a:p>
        </p:txBody>
      </p:sp>
      <p:sp>
        <p:nvSpPr>
          <p:cNvPr id="3" name="Content Placeholder 2"/>
          <p:cNvSpPr>
            <a:spLocks noGrp="1"/>
          </p:cNvSpPr>
          <p:nvPr>
            <p:ph idx="1"/>
          </p:nvPr>
        </p:nvSpPr>
        <p:spPr>
          <a:xfrm>
            <a:off x="838200" y="1581665"/>
            <a:ext cx="10515600" cy="4595298"/>
          </a:xfrm>
        </p:spPr>
        <p:txBody>
          <a:bodyPr/>
          <a:lstStyle/>
          <a:p>
            <a:pPr marL="0" indent="0">
              <a:buNone/>
            </a:pPr>
            <a:r>
              <a:rPr lang="en-US" dirty="0"/>
              <a:t># Use </a:t>
            </a:r>
            <a:r>
              <a:rPr lang="en-US" b="1" dirty="0"/>
              <a:t>mkdir</a:t>
            </a:r>
            <a:r>
              <a:rPr lang="en-US" dirty="0"/>
              <a:t> to create a new directory</a:t>
            </a:r>
          </a:p>
          <a:p>
            <a:pPr marL="0" indent="0">
              <a:spcBef>
                <a:spcPts val="0"/>
              </a:spcBef>
              <a:buNone/>
            </a:pPr>
            <a:r>
              <a:rPr lang="en-US" dirty="0">
                <a:solidFill>
                  <a:srgbClr val="C00000"/>
                </a:solidFill>
              </a:rPr>
              <a:t>mkdir dir</a:t>
            </a:r>
          </a:p>
          <a:p>
            <a:pPr marL="0" indent="0">
              <a:buNone/>
            </a:pPr>
            <a:r>
              <a:rPr lang="en-US" dirty="0"/>
              <a:t># The "-p" option means create the parent directories, too:</a:t>
            </a:r>
          </a:p>
          <a:p>
            <a:pPr marL="0" indent="0">
              <a:spcBef>
                <a:spcPts val="0"/>
              </a:spcBef>
              <a:buNone/>
            </a:pPr>
            <a:r>
              <a:rPr lang="en-US" dirty="0">
                <a:solidFill>
                  <a:srgbClr val="C00000"/>
                </a:solidFill>
              </a:rPr>
              <a:t>mkdir -p a/b</a:t>
            </a:r>
          </a:p>
          <a:p>
            <a:pPr marL="0" indent="0">
              <a:buNone/>
            </a:pPr>
            <a:r>
              <a:rPr lang="en-US" dirty="0"/>
              <a:t># Create a directory with a space in its name:</a:t>
            </a:r>
          </a:p>
          <a:p>
            <a:pPr marL="0" indent="0">
              <a:spcBef>
                <a:spcPts val="0"/>
              </a:spcBef>
              <a:buNone/>
            </a:pPr>
            <a:r>
              <a:rPr lang="en-US" dirty="0">
                <a:solidFill>
                  <a:srgbClr val="C00000"/>
                </a:solidFill>
              </a:rPr>
              <a:t>mkdir "folder 1"</a:t>
            </a:r>
          </a:p>
          <a:p>
            <a:pPr marL="0" indent="0">
              <a:spcBef>
                <a:spcPts val="0"/>
              </a:spcBef>
              <a:buNone/>
            </a:pPr>
            <a:r>
              <a:rPr lang="en-US" dirty="0">
                <a:solidFill>
                  <a:srgbClr val="C00000"/>
                </a:solidFill>
              </a:rPr>
              <a:t>mkdir "folder 4" "folder 5"</a:t>
            </a:r>
          </a:p>
          <a:p>
            <a:pPr marL="0" indent="0">
              <a:buNone/>
            </a:pPr>
            <a:r>
              <a:rPr lang="en-US" dirty="0"/>
              <a:t># To remove a directory:</a:t>
            </a:r>
          </a:p>
          <a:p>
            <a:pPr marL="0" indent="0">
              <a:spcBef>
                <a:spcPts val="0"/>
              </a:spcBef>
              <a:buNone/>
            </a:pPr>
            <a:r>
              <a:rPr lang="en-US" dirty="0">
                <a:solidFill>
                  <a:srgbClr val="C00000"/>
                </a:solidFill>
              </a:rPr>
              <a:t>rmdir abc</a:t>
            </a:r>
          </a:p>
          <a:p>
            <a:pPr marL="0" indent="0">
              <a:spcBef>
                <a:spcPts val="0"/>
              </a:spcBef>
              <a:buNone/>
            </a:pPr>
            <a:r>
              <a:rPr lang="en-US" dirty="0">
                <a:solidFill>
                  <a:srgbClr val="C00000"/>
                </a:solidFill>
              </a:rPr>
              <a:t>rmdir "folder 4" "folder 5"</a:t>
            </a:r>
          </a:p>
          <a:p>
            <a:pPr marL="0" indent="0">
              <a:buNone/>
            </a:pPr>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39</a:t>
            </a:fld>
            <a:endParaRPr lang="en-US"/>
          </a:p>
        </p:txBody>
      </p:sp>
    </p:spTree>
    <p:extLst>
      <p:ext uri="{BB962C8B-B14F-4D97-AF65-F5344CB8AC3E}">
        <p14:creationId xmlns:p14="http://schemas.microsoft.com/office/powerpoint/2010/main" val="196961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Virtualization Useful?</a:t>
            </a:r>
          </a:p>
        </p:txBody>
      </p:sp>
      <p:sp>
        <p:nvSpPr>
          <p:cNvPr id="3" name="Content Placeholder 2"/>
          <p:cNvSpPr>
            <a:spLocks noGrp="1"/>
          </p:cNvSpPr>
          <p:nvPr>
            <p:ph idx="1"/>
          </p:nvPr>
        </p:nvSpPr>
        <p:spPr/>
        <p:txBody>
          <a:bodyPr>
            <a:normAutofit lnSpcReduction="10000"/>
          </a:bodyPr>
          <a:lstStyle/>
          <a:p>
            <a:r>
              <a:rPr lang="en-US" sz="2600" b="1" dirty="0"/>
              <a:t>Running multiple operating systems simultaneously</a:t>
            </a:r>
            <a:r>
              <a:rPr lang="en-US" sz="2600" dirty="0"/>
              <a:t>: You are able to run software written for one OS on another.</a:t>
            </a:r>
          </a:p>
          <a:p>
            <a:r>
              <a:rPr lang="en-US" sz="2600" b="1" dirty="0"/>
              <a:t>Easier software installations: </a:t>
            </a:r>
            <a:r>
              <a:rPr lang="en-US" sz="2600" dirty="0"/>
              <a:t>Software vendors can use virtual machines to ship </a:t>
            </a:r>
            <a:r>
              <a:rPr lang="en-US" sz="2600"/>
              <a:t>entire software</a:t>
            </a:r>
            <a:endParaRPr lang="en-US" sz="2600" dirty="0"/>
          </a:p>
          <a:p>
            <a:r>
              <a:rPr lang="en-US" sz="2600" b="1" dirty="0"/>
              <a:t>Testing and disaster recovery:</a:t>
            </a:r>
            <a:r>
              <a:rPr lang="en-US" sz="2600" dirty="0"/>
              <a:t> A virtual machine with its virtual hard disks can be considered a </a:t>
            </a:r>
            <a:r>
              <a:rPr lang="en-US" sz="2600" i="1" dirty="0"/>
              <a:t>container</a:t>
            </a:r>
            <a:r>
              <a:rPr lang="en-US" sz="2600" dirty="0"/>
              <a:t> that can be arbitrarily frozen, woken up, copied, backed up, and transported between hosts. figurations. </a:t>
            </a:r>
          </a:p>
          <a:p>
            <a:pPr marL="0" indent="0">
              <a:buNone/>
            </a:pPr>
            <a:r>
              <a:rPr lang="en-US" dirty="0"/>
              <a:t>   One can save a particular state of a virtual machine and revert back to that state, if necessary.</a:t>
            </a:r>
          </a:p>
          <a:p>
            <a:r>
              <a:rPr lang="en-US" sz="2600" b="1" dirty="0"/>
              <a:t>Infrastructure consolidation</a:t>
            </a:r>
            <a:r>
              <a:rPr lang="en-US" sz="2600" dirty="0"/>
              <a:t>: Virtualization can significantly reduce hardware and electricity costs. </a:t>
            </a:r>
          </a:p>
          <a:p>
            <a:endParaRPr lang="en-US" sz="2600" dirty="0"/>
          </a:p>
        </p:txBody>
      </p:sp>
      <p:sp>
        <p:nvSpPr>
          <p:cNvPr id="4" name="Footer Placeholder 3"/>
          <p:cNvSpPr>
            <a:spLocks noGrp="1"/>
          </p:cNvSpPr>
          <p:nvPr>
            <p:ph type="ftr" sz="quarter" idx="11"/>
          </p:nvPr>
        </p:nvSpPr>
        <p:spPr/>
        <p:txBody>
          <a:bodyPr/>
          <a:lstStyle/>
          <a:p>
            <a:r>
              <a:rPr lang="en-US"/>
              <a:t>© Dr. Leon Jololian</a:t>
            </a:r>
            <a:endParaRPr lang="en-US" dirty="0"/>
          </a:p>
        </p:txBody>
      </p:sp>
      <p:sp>
        <p:nvSpPr>
          <p:cNvPr id="5" name="Slide Number Placeholder 4"/>
          <p:cNvSpPr>
            <a:spLocks noGrp="1"/>
          </p:cNvSpPr>
          <p:nvPr>
            <p:ph type="sldNum" sz="quarter" idx="12"/>
          </p:nvPr>
        </p:nvSpPr>
        <p:spPr/>
        <p:txBody>
          <a:bodyPr/>
          <a:lstStyle/>
          <a:p>
            <a:fld id="{A673A74D-A89B-4DB3-993E-2529442DCFFD}" type="slidenum">
              <a:rPr lang="en-US" smtClean="0"/>
              <a:t>4</a:t>
            </a:fld>
            <a:endParaRPr lang="en-US"/>
          </a:p>
        </p:txBody>
      </p:sp>
    </p:spTree>
    <p:extLst>
      <p:ext uri="{BB962C8B-B14F-4D97-AF65-F5344CB8AC3E}">
        <p14:creationId xmlns:p14="http://schemas.microsoft.com/office/powerpoint/2010/main" val="3782649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6391904"/>
              </p:ext>
            </p:extLst>
          </p:nvPr>
        </p:nvGraphicFramePr>
        <p:xfrm>
          <a:off x="787924" y="1416308"/>
          <a:ext cx="10515600" cy="1584960"/>
        </p:xfrm>
        <a:graphic>
          <a:graphicData uri="http://schemas.openxmlformats.org/drawingml/2006/table">
            <a:tbl>
              <a:tblPr/>
              <a:tblGrid>
                <a:gridCol w="1150856">
                  <a:extLst>
                    <a:ext uri="{9D8B030D-6E8A-4147-A177-3AD203B41FA5}">
                      <a16:colId xmlns:a16="http://schemas.microsoft.com/office/drawing/2014/main" val="3223111609"/>
                    </a:ext>
                  </a:extLst>
                </a:gridCol>
                <a:gridCol w="9364744">
                  <a:extLst>
                    <a:ext uri="{9D8B030D-6E8A-4147-A177-3AD203B41FA5}">
                      <a16:colId xmlns:a16="http://schemas.microsoft.com/office/drawing/2014/main" val="4226694634"/>
                    </a:ext>
                  </a:extLst>
                </a:gridCol>
              </a:tblGrid>
              <a:tr h="0">
                <a:tc>
                  <a:txBody>
                    <a:bodyPr/>
                    <a:lstStyle/>
                    <a:p>
                      <a:pPr fontAlgn="t"/>
                      <a:r>
                        <a:rPr lang="en-US" sz="2400">
                          <a:solidFill>
                            <a:srgbClr val="C00000"/>
                          </a:solidFill>
                          <a:effectLst/>
                        </a:rPr>
                        <a:t>cp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copies a file</a:t>
                      </a:r>
                      <a:r>
                        <a:rPr lang="en-US" sz="2400" baseline="0" dirty="0">
                          <a:effectLst/>
                        </a:rPr>
                        <a:t> or </a:t>
                      </a:r>
                      <a:r>
                        <a:rPr lang="en-US" sz="2400" dirty="0">
                          <a:effectLst/>
                        </a:rPr>
                        <a:t>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067791551"/>
                  </a:ext>
                </a:extLst>
              </a:tr>
              <a:tr h="0">
                <a:tc>
                  <a:txBody>
                    <a:bodyPr/>
                    <a:lstStyle/>
                    <a:p>
                      <a:pPr fontAlgn="t"/>
                      <a:r>
                        <a:rPr lang="en-US" sz="2400">
                          <a:solidFill>
                            <a:srgbClr val="C00000"/>
                          </a:solidFill>
                          <a:effectLst/>
                        </a:rPr>
                        <a:t>mv</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moves (or renames) a file</a:t>
                      </a:r>
                      <a:r>
                        <a:rPr lang="en-US" sz="2400" baseline="0" dirty="0">
                          <a:effectLst/>
                        </a:rPr>
                        <a:t> or </a:t>
                      </a:r>
                      <a:r>
                        <a:rPr lang="en-US" sz="2400" dirty="0">
                          <a:effectLst/>
                        </a:rPr>
                        <a:t>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92481976"/>
                  </a:ext>
                </a:extLst>
              </a:tr>
              <a:tr h="0">
                <a:tc>
                  <a:txBody>
                    <a:bodyPr/>
                    <a:lstStyle/>
                    <a:p>
                      <a:pPr fontAlgn="t"/>
                      <a:r>
                        <a:rPr lang="en-US" sz="2400" dirty="0">
                          <a:solidFill>
                            <a:srgbClr val="C00000"/>
                          </a:solidFill>
                          <a:effectLst/>
                        </a:rPr>
                        <a:t>rm</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deletes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111674817"/>
                  </a:ext>
                </a:extLst>
              </a:tr>
              <a:tr h="0">
                <a:tc>
                  <a:txBody>
                    <a:bodyPr/>
                    <a:lstStyle/>
                    <a:p>
                      <a:pPr fontAlgn="t"/>
                      <a:r>
                        <a:rPr lang="en-US" sz="2400" dirty="0">
                          <a:solidFill>
                            <a:srgbClr val="C00000"/>
                          </a:solidFill>
                          <a:effectLst/>
                        </a:rPr>
                        <a:t>touch</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update the last-modified time of a file (or create an empty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57965792"/>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40</a:t>
            </a:fld>
            <a:endParaRPr lang="en-US"/>
          </a:p>
        </p:txBody>
      </p:sp>
      <p:sp>
        <p:nvSpPr>
          <p:cNvPr id="7" name="TextBox 6"/>
          <p:cNvSpPr txBox="1"/>
          <p:nvPr/>
        </p:nvSpPr>
        <p:spPr>
          <a:xfrm>
            <a:off x="787924" y="3358482"/>
            <a:ext cx="9396098" cy="2616101"/>
          </a:xfrm>
          <a:prstGeom prst="rect">
            <a:avLst/>
          </a:prstGeom>
          <a:noFill/>
        </p:spPr>
        <p:txBody>
          <a:bodyPr wrap="none" rtlCol="0">
            <a:spAutoFit/>
          </a:bodyPr>
          <a:lstStyle/>
          <a:p>
            <a:r>
              <a:rPr lang="en-US" sz="2400" dirty="0"/>
              <a:t># create a file abc under the folder a/b</a:t>
            </a:r>
          </a:p>
          <a:p>
            <a:r>
              <a:rPr lang="en-US" sz="2400" dirty="0">
                <a:solidFill>
                  <a:srgbClr val="C00000"/>
                </a:solidFill>
              </a:rPr>
              <a:t>mkdir -p a/b</a:t>
            </a:r>
          </a:p>
          <a:p>
            <a:r>
              <a:rPr lang="en-US" sz="2400" dirty="0">
                <a:solidFill>
                  <a:srgbClr val="C00000"/>
                </a:solidFill>
              </a:rPr>
              <a:t>touch a/b/abc</a:t>
            </a:r>
          </a:p>
          <a:p>
            <a:pPr>
              <a:spcBef>
                <a:spcPts val="1200"/>
              </a:spcBef>
            </a:pPr>
            <a:r>
              <a:rPr lang="en-US" sz="2400" dirty="0"/>
              <a:t># delete the folder a and all its contents recursively</a:t>
            </a:r>
          </a:p>
          <a:p>
            <a:r>
              <a:rPr lang="en-US" sz="2400" dirty="0">
                <a:solidFill>
                  <a:srgbClr val="C00000"/>
                </a:solidFill>
              </a:rPr>
              <a:t>rm -r a</a:t>
            </a:r>
          </a:p>
          <a:p>
            <a:pPr>
              <a:spcBef>
                <a:spcPts val="1200"/>
              </a:spcBef>
            </a:pPr>
            <a:r>
              <a:rPr lang="en-US" sz="2400" dirty="0">
                <a:solidFill>
                  <a:srgbClr val="002060"/>
                </a:solidFill>
              </a:rPr>
              <a:t>Note: touch can also be used to update the last time the file was modified</a:t>
            </a:r>
          </a:p>
        </p:txBody>
      </p:sp>
    </p:spTree>
    <p:extLst>
      <p:ext uri="{BB962C8B-B14F-4D97-AF65-F5344CB8AC3E}">
        <p14:creationId xmlns:p14="http://schemas.microsoft.com/office/powerpoint/2010/main" val="1443387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852"/>
            <a:ext cx="10515600" cy="5385111"/>
          </a:xfrm>
        </p:spPr>
        <p:txBody>
          <a:bodyPr>
            <a:normAutofit/>
          </a:bodyPr>
          <a:lstStyle/>
          <a:p>
            <a:pPr marL="0" indent="0">
              <a:buNone/>
            </a:pPr>
            <a:r>
              <a:rPr lang="en-US" sz="2400" dirty="0"/>
              <a:t>Syntax of mv command: mv [filename] [new_filename]</a:t>
            </a:r>
          </a:p>
          <a:p>
            <a:pPr marL="0" indent="0">
              <a:spcBef>
                <a:spcPts val="0"/>
              </a:spcBef>
              <a:buNone/>
            </a:pPr>
            <a:r>
              <a:rPr lang="en-US" sz="2400" dirty="0">
                <a:solidFill>
                  <a:srgbClr val="C00000"/>
                </a:solidFill>
              </a:rPr>
              <a:t>#  create the file “abc”, then rename it to “def”</a:t>
            </a:r>
          </a:p>
          <a:p>
            <a:pPr marL="0" indent="0">
              <a:spcBef>
                <a:spcPts val="0"/>
              </a:spcBef>
              <a:buNone/>
            </a:pPr>
            <a:r>
              <a:rPr lang="en-US" sz="2400" dirty="0">
                <a:solidFill>
                  <a:srgbClr val="C00000"/>
                </a:solidFill>
              </a:rPr>
              <a:t>touch abc</a:t>
            </a:r>
          </a:p>
          <a:p>
            <a:pPr marL="0" indent="0">
              <a:spcBef>
                <a:spcPts val="0"/>
              </a:spcBef>
              <a:buNone/>
            </a:pPr>
            <a:r>
              <a:rPr lang="en-US" sz="2400" dirty="0">
                <a:solidFill>
                  <a:srgbClr val="C00000"/>
                </a:solidFill>
              </a:rPr>
              <a:t>mv abc def</a:t>
            </a:r>
          </a:p>
          <a:p>
            <a:pPr marL="0" indent="0">
              <a:spcBef>
                <a:spcPts val="1200"/>
              </a:spcBef>
              <a:buNone/>
            </a:pPr>
            <a:r>
              <a:rPr lang="en-US" sz="2400" dirty="0"/>
              <a:t># Making a copy of a file in other directories</a:t>
            </a:r>
          </a:p>
          <a:p>
            <a:pPr marL="0" indent="0">
              <a:spcBef>
                <a:spcPts val="0"/>
              </a:spcBef>
              <a:buNone/>
            </a:pPr>
            <a:r>
              <a:rPr lang="en-US" sz="2400" dirty="0">
                <a:solidFill>
                  <a:srgbClr val="C00000"/>
                </a:solidFill>
              </a:rPr>
              <a:t>touch abc</a:t>
            </a:r>
          </a:p>
          <a:p>
            <a:pPr marL="0" indent="0">
              <a:spcBef>
                <a:spcPts val="0"/>
              </a:spcBef>
              <a:buNone/>
            </a:pPr>
            <a:r>
              <a:rPr lang="en-US" sz="2400" dirty="0">
                <a:solidFill>
                  <a:srgbClr val="C00000"/>
                </a:solidFill>
              </a:rPr>
              <a:t>mkdir -p a/b</a:t>
            </a:r>
          </a:p>
          <a:p>
            <a:pPr marL="0" indent="0">
              <a:spcBef>
                <a:spcPts val="0"/>
              </a:spcBef>
              <a:buNone/>
            </a:pPr>
            <a:r>
              <a:rPr lang="en-US" sz="2400" dirty="0">
                <a:solidFill>
                  <a:srgbClr val="C00000"/>
                </a:solidFill>
              </a:rPr>
              <a:t>mv abc a/b/def</a:t>
            </a:r>
            <a:endParaRPr lang="en-US" sz="2400" dirty="0"/>
          </a:p>
          <a:p>
            <a:pPr marL="0" indent="0">
              <a:spcBef>
                <a:spcPts val="1200"/>
              </a:spcBef>
              <a:buNone/>
            </a:pPr>
            <a:r>
              <a:rPr lang="en-US" sz="2400" dirty="0"/>
              <a:t># By using the -i option, it forces mv to prompt before moving the file:</a:t>
            </a:r>
          </a:p>
          <a:p>
            <a:pPr marL="0" indent="0">
              <a:spcBef>
                <a:spcPts val="0"/>
              </a:spcBef>
              <a:buNone/>
            </a:pPr>
            <a:r>
              <a:rPr lang="en-US" sz="2400" dirty="0">
                <a:solidFill>
                  <a:srgbClr val="C00000"/>
                </a:solidFill>
              </a:rPr>
              <a:t>rm -i abc</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41</a:t>
            </a:fld>
            <a:endParaRPr lang="en-US"/>
          </a:p>
        </p:txBody>
      </p:sp>
    </p:spTree>
    <p:extLst>
      <p:ext uri="{BB962C8B-B14F-4D97-AF65-F5344CB8AC3E}">
        <p14:creationId xmlns:p14="http://schemas.microsoft.com/office/powerpoint/2010/main" val="409053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Examination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9492433"/>
              </p:ext>
            </p:extLst>
          </p:nvPr>
        </p:nvGraphicFramePr>
        <p:xfrm>
          <a:off x="659091" y="1893932"/>
          <a:ext cx="10879317" cy="2377440"/>
        </p:xfrm>
        <a:graphic>
          <a:graphicData uri="http://schemas.openxmlformats.org/drawingml/2006/table">
            <a:tbl>
              <a:tblPr/>
              <a:tblGrid>
                <a:gridCol w="1886146">
                  <a:extLst>
                    <a:ext uri="{9D8B030D-6E8A-4147-A177-3AD203B41FA5}">
                      <a16:colId xmlns:a16="http://schemas.microsoft.com/office/drawing/2014/main" val="3424648105"/>
                    </a:ext>
                  </a:extLst>
                </a:gridCol>
                <a:gridCol w="8993171">
                  <a:extLst>
                    <a:ext uri="{9D8B030D-6E8A-4147-A177-3AD203B41FA5}">
                      <a16:colId xmlns:a16="http://schemas.microsoft.com/office/drawing/2014/main" val="1091994960"/>
                    </a:ext>
                  </a:extLst>
                </a:gridCol>
              </a:tblGrid>
              <a:tr h="0">
                <a:tc>
                  <a:txBody>
                    <a:bodyPr/>
                    <a:lstStyle/>
                    <a:p>
                      <a:pPr fontAlgn="t"/>
                      <a:r>
                        <a:rPr lang="en-US" sz="2400">
                          <a:solidFill>
                            <a:srgbClr val="C00000"/>
                          </a:solidFill>
                          <a:effectLst/>
                        </a:rPr>
                        <a:t>cat</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 the contents of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918580482"/>
                  </a:ext>
                </a:extLst>
              </a:tr>
              <a:tr h="0">
                <a:tc>
                  <a:txBody>
                    <a:bodyPr/>
                    <a:lstStyle/>
                    <a:p>
                      <a:pPr fontAlgn="t"/>
                      <a:r>
                        <a:rPr lang="en-US" sz="2400">
                          <a:solidFill>
                            <a:srgbClr val="C00000"/>
                          </a:solidFill>
                          <a:effectLst/>
                        </a:rPr>
                        <a:t>more (or less)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 the contents of a file, one page at a time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75792805"/>
                  </a:ext>
                </a:extLst>
              </a:tr>
              <a:tr h="0">
                <a:tc>
                  <a:txBody>
                    <a:bodyPr/>
                    <a:lstStyle/>
                    <a:p>
                      <a:pPr fontAlgn="t"/>
                      <a:r>
                        <a:rPr lang="en-US" sz="2400">
                          <a:solidFill>
                            <a:srgbClr val="C00000"/>
                          </a:solidFill>
                          <a:effectLst/>
                        </a:rPr>
                        <a:t>head, tail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 the beginning or ending of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847888765"/>
                  </a:ext>
                </a:extLst>
              </a:tr>
              <a:tr h="0">
                <a:tc>
                  <a:txBody>
                    <a:bodyPr/>
                    <a:lstStyle/>
                    <a:p>
                      <a:pPr fontAlgn="t"/>
                      <a:r>
                        <a:rPr lang="en-US" sz="2400" dirty="0">
                          <a:solidFill>
                            <a:srgbClr val="C00000"/>
                          </a:solidFill>
                          <a:effectLst/>
                        </a:rPr>
                        <a:t>wc</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output a count of the number of lines, words, and characters in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93144304"/>
                  </a:ext>
                </a:extLst>
              </a:tr>
              <a:tr h="0">
                <a:tc>
                  <a:txBody>
                    <a:bodyPr/>
                    <a:lstStyle/>
                    <a:p>
                      <a:pPr fontAlgn="t"/>
                      <a:r>
                        <a:rPr lang="en-US" sz="2400">
                          <a:solidFill>
                            <a:srgbClr val="C00000"/>
                          </a:solidFill>
                          <a:effectLst/>
                        </a:rPr>
                        <a:t>du</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report disk space used by a file/directory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946928423"/>
                  </a:ext>
                </a:extLst>
              </a:tr>
              <a:tr h="0">
                <a:tc>
                  <a:txBody>
                    <a:bodyPr/>
                    <a:lstStyle/>
                    <a:p>
                      <a:pPr fontAlgn="t"/>
                      <a:r>
                        <a:rPr lang="en-US" sz="2400" dirty="0">
                          <a:solidFill>
                            <a:srgbClr val="C00000"/>
                          </a:solidFill>
                          <a:effectLst/>
                        </a:rPr>
                        <a:t>diff</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output differences between two files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904552891"/>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42</a:t>
            </a:fld>
            <a:endParaRPr lang="en-US"/>
          </a:p>
        </p:txBody>
      </p:sp>
    </p:spTree>
    <p:extLst>
      <p:ext uri="{BB962C8B-B14F-4D97-AF65-F5344CB8AC3E}">
        <p14:creationId xmlns:p14="http://schemas.microsoft.com/office/powerpoint/2010/main" val="3044141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5035"/>
            <a:ext cx="10515600" cy="5601928"/>
          </a:xfrm>
        </p:spPr>
        <p:txBody>
          <a:bodyPr>
            <a:normAutofit/>
          </a:bodyPr>
          <a:lstStyle/>
          <a:p>
            <a:pPr marL="0" indent="0">
              <a:buNone/>
            </a:pPr>
            <a:r>
              <a:rPr lang="en-US" dirty="0"/>
              <a:t># To display the entire contents of a file</a:t>
            </a:r>
          </a:p>
          <a:p>
            <a:pPr marL="0" indent="0">
              <a:spcBef>
                <a:spcPts val="0"/>
              </a:spcBef>
              <a:buNone/>
            </a:pPr>
            <a:r>
              <a:rPr lang="en-US" dirty="0">
                <a:solidFill>
                  <a:srgbClr val="C00000"/>
                </a:solidFill>
              </a:rPr>
              <a:t>cat file.txt</a:t>
            </a:r>
          </a:p>
          <a:p>
            <a:pPr marL="0" indent="0">
              <a:buNone/>
            </a:pPr>
            <a:r>
              <a:rPr lang="en-US" dirty="0"/>
              <a:t># to display the first 10 lines of a file:</a:t>
            </a:r>
          </a:p>
          <a:p>
            <a:pPr marL="0" indent="0">
              <a:spcBef>
                <a:spcPts val="0"/>
              </a:spcBef>
              <a:buNone/>
            </a:pPr>
            <a:r>
              <a:rPr lang="en-US" dirty="0">
                <a:solidFill>
                  <a:srgbClr val="C00000"/>
                </a:solidFill>
              </a:rPr>
              <a:t>head file.txt</a:t>
            </a:r>
          </a:p>
          <a:p>
            <a:pPr marL="0" indent="0">
              <a:buNone/>
            </a:pPr>
            <a:r>
              <a:rPr lang="en-US" dirty="0"/>
              <a:t># to display the first 5 lines of a file:</a:t>
            </a:r>
          </a:p>
          <a:p>
            <a:pPr marL="0" indent="0">
              <a:spcBef>
                <a:spcPts val="0"/>
              </a:spcBef>
              <a:buNone/>
            </a:pPr>
            <a:r>
              <a:rPr lang="en-US" dirty="0">
                <a:solidFill>
                  <a:srgbClr val="C00000"/>
                </a:solidFill>
              </a:rPr>
              <a:t>head -n 5 file.txt</a:t>
            </a:r>
            <a:endParaRPr lang="en-US" dirty="0"/>
          </a:p>
          <a:p>
            <a:pPr marL="0" indent="0">
              <a:buNone/>
            </a:pPr>
            <a:r>
              <a:rPr lang="en-US" dirty="0"/>
              <a:t># to display the first 5 lines of a file and the name of the file:</a:t>
            </a:r>
          </a:p>
          <a:p>
            <a:pPr marL="0" indent="0">
              <a:spcBef>
                <a:spcPts val="0"/>
              </a:spcBef>
              <a:buNone/>
            </a:pPr>
            <a:r>
              <a:rPr lang="en-US" dirty="0">
                <a:solidFill>
                  <a:srgbClr val="C00000"/>
                </a:solidFill>
              </a:rPr>
              <a:t>head -v -n 5 file.txt</a:t>
            </a:r>
            <a:endParaRPr lang="en-US" dirty="0"/>
          </a:p>
          <a:p>
            <a:pPr marL="0" indent="0">
              <a:buNone/>
            </a:pPr>
            <a:r>
              <a:rPr lang="en-US" dirty="0"/>
              <a:t># to display the last 10 lines of a file:</a:t>
            </a:r>
          </a:p>
          <a:p>
            <a:pPr marL="0" indent="0">
              <a:spcBef>
                <a:spcPts val="0"/>
              </a:spcBef>
              <a:buNone/>
            </a:pPr>
            <a:r>
              <a:rPr lang="en-US" dirty="0">
                <a:solidFill>
                  <a:srgbClr val="C00000"/>
                </a:solidFill>
              </a:rPr>
              <a:t>tail file.txt</a:t>
            </a:r>
          </a:p>
          <a:p>
            <a:pPr marL="0" indent="0">
              <a:spcBef>
                <a:spcPts val="1200"/>
              </a:spcBef>
              <a:buNone/>
            </a:pPr>
            <a:r>
              <a:rPr lang="en-US" dirty="0"/>
              <a:t># to display an arbitrary number of lines from the end of the file:</a:t>
            </a:r>
          </a:p>
          <a:p>
            <a:pPr marL="0" indent="0">
              <a:spcBef>
                <a:spcPts val="0"/>
              </a:spcBef>
              <a:buNone/>
            </a:pPr>
            <a:r>
              <a:rPr lang="en-US" dirty="0">
                <a:solidFill>
                  <a:srgbClr val="C00000"/>
                </a:solidFill>
              </a:rPr>
              <a:t>tail -n 5 file.txt</a:t>
            </a:r>
          </a:p>
          <a:p>
            <a:pPr marL="0" indent="0">
              <a:spcBef>
                <a:spcPts val="0"/>
              </a:spcBef>
              <a:buNone/>
            </a:pPr>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43</a:t>
            </a:fld>
            <a:endParaRPr lang="en-US"/>
          </a:p>
        </p:txBody>
      </p:sp>
    </p:spTree>
    <p:extLst>
      <p:ext uri="{BB962C8B-B14F-4D97-AF65-F5344CB8AC3E}">
        <p14:creationId xmlns:p14="http://schemas.microsoft.com/office/powerpoint/2010/main" val="971068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621"/>
            <a:ext cx="10515600" cy="5677342"/>
          </a:xfrm>
        </p:spPr>
        <p:txBody>
          <a:bodyPr/>
          <a:lstStyle/>
          <a:p>
            <a:pPr marL="0" indent="0">
              <a:buNone/>
            </a:pPr>
            <a:r>
              <a:rPr lang="en-US" dirty="0"/>
              <a:t># To display a file that is too long to be displayed on the screen, we can use the </a:t>
            </a:r>
            <a:r>
              <a:rPr lang="en-US" b="1" dirty="0"/>
              <a:t>more</a:t>
            </a:r>
            <a:r>
              <a:rPr lang="en-US" dirty="0"/>
              <a:t> command:</a:t>
            </a:r>
          </a:p>
          <a:p>
            <a:pPr marL="0" indent="0">
              <a:spcBef>
                <a:spcPts val="0"/>
              </a:spcBef>
              <a:buNone/>
            </a:pPr>
            <a:r>
              <a:rPr lang="en-US" dirty="0">
                <a:solidFill>
                  <a:srgbClr val="C00000"/>
                </a:solidFill>
              </a:rPr>
              <a:t>more file.txt</a:t>
            </a:r>
          </a:p>
          <a:p>
            <a:pPr marL="0" indent="0">
              <a:buNone/>
            </a:pPr>
            <a:r>
              <a:rPr lang="en-US" dirty="0"/>
              <a:t># We can “pipe” the output of a command, with an expected large output, to “more”. This will allow us to view the file one page at a time</a:t>
            </a:r>
          </a:p>
          <a:p>
            <a:pPr marL="0" indent="0">
              <a:spcBef>
                <a:spcPts val="0"/>
              </a:spcBef>
              <a:buNone/>
            </a:pPr>
            <a:r>
              <a:rPr lang="en-US" dirty="0">
                <a:solidFill>
                  <a:srgbClr val="C00000"/>
                </a:solidFill>
              </a:rPr>
              <a:t>dmesg | more</a:t>
            </a:r>
          </a:p>
          <a:p>
            <a:pPr marL="0" indent="0">
              <a:spcBef>
                <a:spcPts val="1200"/>
              </a:spcBef>
              <a:buNone/>
            </a:pPr>
            <a:r>
              <a:rPr lang="en-US" dirty="0"/>
              <a:t>Note: the dmesg command displays kernel related messages.</a:t>
            </a:r>
          </a:p>
          <a:p>
            <a:pPr marL="0" indent="0">
              <a:buNone/>
            </a:pPr>
            <a:r>
              <a:rPr lang="en-US" dirty="0"/>
              <a:t># To display the output using 10 lines at a time</a:t>
            </a:r>
          </a:p>
          <a:p>
            <a:pPr marL="0" indent="0">
              <a:spcBef>
                <a:spcPts val="0"/>
              </a:spcBef>
              <a:buNone/>
            </a:pPr>
            <a:r>
              <a:rPr lang="en-US" dirty="0">
                <a:solidFill>
                  <a:srgbClr val="C00000"/>
                </a:solidFill>
              </a:rPr>
              <a:t>more -10 file.txt</a:t>
            </a:r>
          </a:p>
          <a:p>
            <a:pPr marL="0" indent="0">
              <a:spcBef>
                <a:spcPts val="1200"/>
              </a:spcBef>
              <a:buNone/>
            </a:pPr>
            <a:r>
              <a:rPr lang="en-US" dirty="0"/>
              <a:t># Displays the number of disk blocks in the a directory along with its sub-directories:</a:t>
            </a:r>
          </a:p>
          <a:p>
            <a:pPr marL="0" indent="0">
              <a:spcBef>
                <a:spcPts val="0"/>
              </a:spcBef>
              <a:buNone/>
            </a:pPr>
            <a:r>
              <a:rPr lang="en-US" dirty="0">
                <a:solidFill>
                  <a:srgbClr val="C00000"/>
                </a:solidFill>
              </a:rPr>
              <a:t>du /etc</a:t>
            </a:r>
          </a:p>
          <a:p>
            <a:pPr marL="0" indent="0">
              <a:spcBef>
                <a:spcPts val="0"/>
              </a:spcBef>
              <a:buNone/>
            </a:pPr>
            <a:endParaRPr lang="en-US" dirty="0">
              <a:solidFill>
                <a:srgbClr val="C00000"/>
              </a:solidFill>
            </a:endParaRP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44</a:t>
            </a:fld>
            <a:endParaRPr lang="en-US"/>
          </a:p>
        </p:txBody>
      </p:sp>
    </p:spTree>
    <p:extLst>
      <p:ext uri="{BB962C8B-B14F-4D97-AF65-F5344CB8AC3E}">
        <p14:creationId xmlns:p14="http://schemas.microsoft.com/office/powerpoint/2010/main" val="2429476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0194"/>
            <a:ext cx="10515600" cy="5957740"/>
          </a:xfrm>
        </p:spPr>
        <p:txBody>
          <a:bodyPr/>
          <a:lstStyle/>
          <a:p>
            <a:pPr marL="0" indent="0">
              <a:buNone/>
            </a:pPr>
            <a:r>
              <a:rPr lang="en-US" dirty="0"/>
              <a:t># show file contents or output of a command, one page at a time</a:t>
            </a:r>
          </a:p>
          <a:p>
            <a:pPr marL="0" indent="0">
              <a:spcBef>
                <a:spcPts val="0"/>
              </a:spcBef>
              <a:buNone/>
            </a:pPr>
            <a:r>
              <a:rPr lang="en-US" dirty="0">
                <a:solidFill>
                  <a:srgbClr val="C00000"/>
                </a:solidFill>
              </a:rPr>
              <a:t>less file.txt</a:t>
            </a:r>
          </a:p>
          <a:p>
            <a:pPr marL="0" indent="0">
              <a:spcBef>
                <a:spcPts val="0"/>
              </a:spcBef>
              <a:buNone/>
            </a:pPr>
            <a:r>
              <a:rPr lang="en-US" dirty="0">
                <a:solidFill>
                  <a:srgbClr val="C00000"/>
                </a:solidFill>
              </a:rPr>
              <a:t>dmesg | less</a:t>
            </a:r>
          </a:p>
          <a:p>
            <a:pPr marL="0" indent="0">
              <a:buNone/>
            </a:pPr>
            <a:r>
              <a:rPr lang="en-US" dirty="0"/>
              <a:t># To start at first occurrence of pattern “file” in the file:</a:t>
            </a:r>
          </a:p>
          <a:p>
            <a:pPr marL="0" indent="0">
              <a:spcBef>
                <a:spcPts val="0"/>
              </a:spcBef>
              <a:buNone/>
            </a:pPr>
            <a:r>
              <a:rPr lang="en-US" dirty="0">
                <a:solidFill>
                  <a:srgbClr val="C00000"/>
                </a:solidFill>
              </a:rPr>
              <a:t>dmesg | less -p "file“</a:t>
            </a:r>
          </a:p>
          <a:p>
            <a:pPr marL="0" indent="0">
              <a:spcBef>
                <a:spcPts val="1200"/>
              </a:spcBef>
              <a:buNone/>
            </a:pPr>
            <a:r>
              <a:rPr lang="en-US" dirty="0"/>
              <a:t># Show output along with line numbers:</a:t>
            </a:r>
          </a:p>
          <a:p>
            <a:pPr marL="0" indent="0">
              <a:spcBef>
                <a:spcPts val="0"/>
              </a:spcBef>
              <a:buNone/>
            </a:pPr>
            <a:r>
              <a:rPr lang="en-US" dirty="0">
                <a:solidFill>
                  <a:srgbClr val="C00000"/>
                </a:solidFill>
              </a:rPr>
              <a:t>dmesg | less -N </a:t>
            </a:r>
          </a:p>
          <a:p>
            <a:pPr marL="0" indent="0">
              <a:spcBef>
                <a:spcPts val="1200"/>
              </a:spcBef>
              <a:buNone/>
            </a:pPr>
            <a:r>
              <a:rPr lang="en-US" dirty="0"/>
              <a:t># Show the number lines, words, and characters in file</a:t>
            </a:r>
          </a:p>
          <a:p>
            <a:pPr marL="0" indent="0">
              <a:spcBef>
                <a:spcPts val="0"/>
              </a:spcBef>
              <a:buNone/>
            </a:pPr>
            <a:r>
              <a:rPr lang="en-US" dirty="0">
                <a:solidFill>
                  <a:srgbClr val="C00000"/>
                </a:solidFill>
              </a:rPr>
              <a:t>wc file.txt</a:t>
            </a:r>
          </a:p>
          <a:p>
            <a:pPr marL="0" indent="0">
              <a:spcBef>
                <a:spcPts val="1200"/>
              </a:spcBef>
              <a:buNone/>
            </a:pPr>
            <a:r>
              <a:rPr lang="en-US" dirty="0"/>
              <a:t># use the -m option to print the number of characters</a:t>
            </a:r>
          </a:p>
          <a:p>
            <a:pPr marL="0" indent="0">
              <a:spcBef>
                <a:spcPts val="0"/>
              </a:spcBef>
              <a:buNone/>
            </a:pPr>
            <a:r>
              <a:rPr lang="en-US" dirty="0">
                <a:solidFill>
                  <a:srgbClr val="C00000"/>
                </a:solidFill>
              </a:rPr>
              <a:t>wc -m file.txt</a:t>
            </a:r>
          </a:p>
          <a:p>
            <a:pPr marL="0" indent="0">
              <a:spcBef>
                <a:spcPts val="1200"/>
              </a:spcBef>
              <a:buNone/>
            </a:pPr>
            <a:r>
              <a:rPr lang="en-US" dirty="0"/>
              <a:t># use the -l option to print the number of newlines in the file</a:t>
            </a:r>
          </a:p>
          <a:p>
            <a:pPr marL="0" indent="0">
              <a:spcBef>
                <a:spcPts val="0"/>
              </a:spcBef>
              <a:buNone/>
            </a:pPr>
            <a:r>
              <a:rPr lang="en-US" dirty="0">
                <a:solidFill>
                  <a:srgbClr val="C00000"/>
                </a:solidFill>
              </a:rPr>
              <a:t>wc -l file.txt</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45</a:t>
            </a:fld>
            <a:endParaRPr lang="en-US"/>
          </a:p>
        </p:txBody>
      </p:sp>
    </p:spTree>
    <p:extLst>
      <p:ext uri="{BB962C8B-B14F-4D97-AF65-F5344CB8AC3E}">
        <p14:creationId xmlns:p14="http://schemas.microsoft.com/office/powerpoint/2010/main" val="136679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823"/>
          </a:xfrm>
        </p:spPr>
        <p:txBody>
          <a:bodyPr>
            <a:normAutofit fontScale="90000"/>
          </a:bodyPr>
          <a:lstStyle/>
          <a:p>
            <a:r>
              <a:rPr lang="en-US" dirty="0"/>
              <a:t>File Permission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1751810"/>
              </p:ext>
            </p:extLst>
          </p:nvPr>
        </p:nvGraphicFramePr>
        <p:xfrm>
          <a:off x="838200" y="1189351"/>
          <a:ext cx="10515600" cy="1584960"/>
        </p:xfrm>
        <a:graphic>
          <a:graphicData uri="http://schemas.openxmlformats.org/drawingml/2006/table">
            <a:tbl>
              <a:tblPr/>
              <a:tblGrid>
                <a:gridCol w="1292257">
                  <a:extLst>
                    <a:ext uri="{9D8B030D-6E8A-4147-A177-3AD203B41FA5}">
                      <a16:colId xmlns:a16="http://schemas.microsoft.com/office/drawing/2014/main" val="879148088"/>
                    </a:ext>
                  </a:extLst>
                </a:gridCol>
                <a:gridCol w="9223343">
                  <a:extLst>
                    <a:ext uri="{9D8B030D-6E8A-4147-A177-3AD203B41FA5}">
                      <a16:colId xmlns:a16="http://schemas.microsoft.com/office/drawing/2014/main" val="403232715"/>
                    </a:ext>
                  </a:extLst>
                </a:gridCol>
              </a:tblGrid>
              <a:tr h="0">
                <a:tc>
                  <a:txBody>
                    <a:bodyPr/>
                    <a:lstStyle/>
                    <a:p>
                      <a:pPr fontAlgn="t"/>
                      <a:r>
                        <a:rPr lang="en-US" sz="2400" dirty="0">
                          <a:solidFill>
                            <a:srgbClr val="C00000"/>
                          </a:solidFill>
                          <a:effectLst/>
                        </a:rPr>
                        <a:t>chmod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change the permissions on a file or group of files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099518572"/>
                  </a:ext>
                </a:extLst>
              </a:tr>
              <a:tr h="0">
                <a:tc>
                  <a:txBody>
                    <a:bodyPr/>
                    <a:lstStyle/>
                    <a:p>
                      <a:pPr fontAlgn="t"/>
                      <a:r>
                        <a:rPr lang="en-US" sz="2400">
                          <a:solidFill>
                            <a:srgbClr val="C00000"/>
                          </a:solidFill>
                          <a:effectLst/>
                        </a:rPr>
                        <a:t>chown</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change the owner of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829819975"/>
                  </a:ext>
                </a:extLst>
              </a:tr>
              <a:tr h="0">
                <a:tc>
                  <a:txBody>
                    <a:bodyPr/>
                    <a:lstStyle/>
                    <a:p>
                      <a:pPr fontAlgn="t"/>
                      <a:r>
                        <a:rPr lang="en-US" sz="2400">
                          <a:solidFill>
                            <a:srgbClr val="C00000"/>
                          </a:solidFill>
                          <a:effectLst/>
                        </a:rPr>
                        <a:t>chgrp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change the group associated with a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766274192"/>
                  </a:ext>
                </a:extLst>
              </a:tr>
              <a:tr h="0">
                <a:tc>
                  <a:txBody>
                    <a:bodyPr/>
                    <a:lstStyle/>
                    <a:p>
                      <a:pPr fontAlgn="t"/>
                      <a:r>
                        <a:rPr lang="en-US" sz="2400" dirty="0">
                          <a:solidFill>
                            <a:srgbClr val="C00000"/>
                          </a:solidFill>
                          <a:effectLst/>
                        </a:rPr>
                        <a:t>umask</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change the default permissions given to newly created files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513776647"/>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46</a:t>
            </a:fld>
            <a:endParaRPr lang="en-US"/>
          </a:p>
        </p:txBody>
      </p:sp>
      <p:sp>
        <p:nvSpPr>
          <p:cNvPr id="7" name="TextBox 6"/>
          <p:cNvSpPr txBox="1"/>
          <p:nvPr/>
        </p:nvSpPr>
        <p:spPr>
          <a:xfrm>
            <a:off x="837414" y="3226502"/>
            <a:ext cx="7072705" cy="2677656"/>
          </a:xfrm>
          <a:prstGeom prst="rect">
            <a:avLst/>
          </a:prstGeom>
          <a:noFill/>
        </p:spPr>
        <p:txBody>
          <a:bodyPr wrap="none" rtlCol="0">
            <a:spAutoFit/>
          </a:bodyPr>
          <a:lstStyle/>
          <a:p>
            <a:r>
              <a:rPr lang="en-US" sz="2400" dirty="0">
                <a:solidFill>
                  <a:srgbClr val="C00000"/>
                </a:solidFill>
              </a:rPr>
              <a:t>ls -l</a:t>
            </a:r>
          </a:p>
          <a:p>
            <a:r>
              <a:rPr lang="pt-BR" sz="2400" dirty="0"/>
              <a:t>-rw-r--r-- 1 leon leon 209 Aug 27 20:10 abc</a:t>
            </a:r>
          </a:p>
          <a:p>
            <a:endParaRPr lang="pt-BR" sz="2400" dirty="0"/>
          </a:p>
          <a:p>
            <a:r>
              <a:rPr lang="pt-BR" sz="2400" dirty="0"/>
              <a:t>Regarding the file </a:t>
            </a:r>
            <a:r>
              <a:rPr lang="pt-BR" sz="2400" b="1" dirty="0"/>
              <a:t>abc</a:t>
            </a:r>
            <a:r>
              <a:rPr lang="pt-BR" sz="2400" dirty="0"/>
              <a:t>, the above tells us that:</a:t>
            </a:r>
          </a:p>
          <a:p>
            <a:pPr marL="342900" indent="-342900">
              <a:buFont typeface="Arial" panose="020B0604020202020204" pitchFamily="34" charset="0"/>
              <a:buChar char="•"/>
            </a:pPr>
            <a:r>
              <a:rPr lang="pt-BR" sz="2400" dirty="0"/>
              <a:t>the user has read and write access</a:t>
            </a:r>
          </a:p>
          <a:p>
            <a:pPr marL="342900" indent="-342900">
              <a:buFont typeface="Arial" panose="020B0604020202020204" pitchFamily="34" charset="0"/>
              <a:buChar char="•"/>
            </a:pPr>
            <a:r>
              <a:rPr lang="pt-BR" sz="2400" dirty="0"/>
              <a:t>The group (to which the file belongs) has read acces</a:t>
            </a:r>
          </a:p>
          <a:p>
            <a:pPr marL="342900" indent="-342900">
              <a:buFont typeface="Arial" panose="020B0604020202020204" pitchFamily="34" charset="0"/>
              <a:buChar char="•"/>
            </a:pPr>
            <a:r>
              <a:rPr lang="en-US" sz="2400" dirty="0"/>
              <a:t>Everyone else (others) has read access.</a:t>
            </a:r>
          </a:p>
        </p:txBody>
      </p:sp>
    </p:spTree>
    <p:extLst>
      <p:ext uri="{BB962C8B-B14F-4D97-AF65-F5344CB8AC3E}">
        <p14:creationId xmlns:p14="http://schemas.microsoft.com/office/powerpoint/2010/main" val="2676337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499"/>
            <a:ext cx="10515600" cy="6146275"/>
          </a:xfrm>
        </p:spPr>
        <p:txBody>
          <a:bodyPr>
            <a:normAutofit/>
          </a:bodyPr>
          <a:lstStyle/>
          <a:p>
            <a:pPr marL="0" indent="0">
              <a:buNone/>
            </a:pPr>
            <a:r>
              <a:rPr lang="en-US" sz="2400" dirty="0"/>
              <a:t>There are three types of permissions that can be associated with a file:</a:t>
            </a:r>
          </a:p>
          <a:p>
            <a:r>
              <a:rPr lang="en-US" sz="2400" dirty="0"/>
              <a:t>Read permissions denoted by </a:t>
            </a:r>
            <a:r>
              <a:rPr lang="en-US" sz="2400" b="1" dirty="0"/>
              <a:t>r</a:t>
            </a:r>
            <a:r>
              <a:rPr lang="en-US" sz="2400" dirty="0"/>
              <a:t> </a:t>
            </a:r>
            <a:r>
              <a:rPr lang="en-US" sz="2400" dirty="0">
                <a:sym typeface="Wingdings" panose="05000000000000000000" pitchFamily="2" charset="2"/>
              </a:rPr>
              <a:t> 4</a:t>
            </a:r>
            <a:endParaRPr lang="en-US" sz="2400" dirty="0"/>
          </a:p>
          <a:p>
            <a:r>
              <a:rPr lang="en-US" sz="2400" dirty="0"/>
              <a:t>Write permission denoted by </a:t>
            </a:r>
            <a:r>
              <a:rPr lang="en-US" sz="2400" b="1" dirty="0"/>
              <a:t>w</a:t>
            </a:r>
            <a:r>
              <a:rPr lang="en-US" sz="2400" dirty="0"/>
              <a:t> </a:t>
            </a:r>
            <a:r>
              <a:rPr lang="en-US" sz="2400" dirty="0">
                <a:sym typeface="Wingdings" panose="05000000000000000000" pitchFamily="2" charset="2"/>
              </a:rPr>
              <a:t> 2</a:t>
            </a:r>
            <a:endParaRPr lang="en-US" sz="2400" dirty="0"/>
          </a:p>
          <a:p>
            <a:r>
              <a:rPr lang="en-US" sz="2400" dirty="0"/>
              <a:t>Execute permissions denoted by </a:t>
            </a:r>
            <a:r>
              <a:rPr lang="en-US" sz="2400" b="1" dirty="0"/>
              <a:t>x</a:t>
            </a:r>
            <a:r>
              <a:rPr lang="en-US" sz="2400" dirty="0"/>
              <a:t> </a:t>
            </a:r>
            <a:r>
              <a:rPr lang="en-US" sz="2400" dirty="0">
                <a:sym typeface="Wingdings" panose="05000000000000000000" pitchFamily="2" charset="2"/>
              </a:rPr>
              <a:t> 1</a:t>
            </a:r>
          </a:p>
          <a:p>
            <a:pPr marL="0" indent="0">
              <a:spcBef>
                <a:spcPts val="1800"/>
              </a:spcBef>
              <a:buNone/>
            </a:pPr>
            <a:r>
              <a:rPr lang="en-US" sz="2400" dirty="0"/>
              <a:t>To change the file permissions we can use a command chmod. The following command gives the user r/w access, the group r/x access, and others r access:</a:t>
            </a:r>
          </a:p>
          <a:p>
            <a:pPr marL="0" indent="0">
              <a:spcBef>
                <a:spcPts val="600"/>
              </a:spcBef>
              <a:buNone/>
            </a:pPr>
            <a:r>
              <a:rPr lang="en-US" sz="2400" dirty="0" err="1">
                <a:solidFill>
                  <a:srgbClr val="C00000"/>
                </a:solidFill>
              </a:rPr>
              <a:t>chmod</a:t>
            </a:r>
            <a:r>
              <a:rPr lang="en-US" sz="2400" dirty="0">
                <a:solidFill>
                  <a:srgbClr val="C00000"/>
                </a:solidFill>
              </a:rPr>
              <a:t> 654 chmod.txt</a:t>
            </a:r>
          </a:p>
          <a:p>
            <a:pPr marL="0" indent="0">
              <a:spcBef>
                <a:spcPts val="1800"/>
              </a:spcBef>
              <a:buNone/>
            </a:pPr>
            <a:r>
              <a:rPr lang="en-US" sz="2400" dirty="0"/>
              <a:t>The following command gives the user r/w access on the file abc:</a:t>
            </a:r>
          </a:p>
          <a:p>
            <a:pPr marL="0" indent="0">
              <a:spcBef>
                <a:spcPts val="600"/>
              </a:spcBef>
              <a:buNone/>
            </a:pPr>
            <a:r>
              <a:rPr lang="en-US" sz="2400" dirty="0">
                <a:solidFill>
                  <a:srgbClr val="C00000"/>
                </a:solidFill>
              </a:rPr>
              <a:t>chmod u+rw abc</a:t>
            </a:r>
          </a:p>
          <a:p>
            <a:pPr marL="0" indent="0">
              <a:spcBef>
                <a:spcPts val="1800"/>
              </a:spcBef>
              <a:buNone/>
            </a:pPr>
            <a:r>
              <a:rPr lang="en-US" sz="2400" dirty="0"/>
              <a:t>To give a write permission to everyone on the file abc:</a:t>
            </a:r>
          </a:p>
          <a:p>
            <a:pPr marL="0" indent="0">
              <a:spcBef>
                <a:spcPts val="600"/>
              </a:spcBef>
              <a:buNone/>
            </a:pPr>
            <a:r>
              <a:rPr lang="en-US" sz="2400" dirty="0">
                <a:solidFill>
                  <a:srgbClr val="C00000"/>
                </a:solidFill>
              </a:rPr>
              <a:t>chmod a+w abc</a:t>
            </a:r>
          </a:p>
          <a:p>
            <a:pPr marL="0" indent="0">
              <a:spcBef>
                <a:spcPts val="1800"/>
              </a:spcBef>
              <a:buNone/>
            </a:pPr>
            <a:r>
              <a:rPr lang="en-US" sz="2400" dirty="0"/>
              <a:t>To remove the write permission for others:</a:t>
            </a:r>
          </a:p>
          <a:p>
            <a:pPr marL="0" indent="0">
              <a:spcBef>
                <a:spcPts val="600"/>
              </a:spcBef>
              <a:buNone/>
            </a:pPr>
            <a:r>
              <a:rPr lang="en-US" sz="2400" dirty="0">
                <a:solidFill>
                  <a:srgbClr val="C00000"/>
                </a:solidFill>
              </a:rPr>
              <a:t>chmod o-w abc</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47</a:t>
            </a:fld>
            <a:endParaRPr lang="en-US"/>
          </a:p>
        </p:txBody>
      </p:sp>
    </p:spTree>
    <p:extLst>
      <p:ext uri="{BB962C8B-B14F-4D97-AF65-F5344CB8AC3E}">
        <p14:creationId xmlns:p14="http://schemas.microsoft.com/office/powerpoint/2010/main" val="77333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and Sorting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6494815"/>
              </p:ext>
            </p:extLst>
          </p:nvPr>
        </p:nvGraphicFramePr>
        <p:xfrm>
          <a:off x="838200" y="1816946"/>
          <a:ext cx="10515600" cy="3139440"/>
        </p:xfrm>
        <a:graphic>
          <a:graphicData uri="http://schemas.openxmlformats.org/drawingml/2006/table">
            <a:tbl>
              <a:tblPr/>
              <a:tblGrid>
                <a:gridCol w="1292258">
                  <a:extLst>
                    <a:ext uri="{9D8B030D-6E8A-4147-A177-3AD203B41FA5}">
                      <a16:colId xmlns:a16="http://schemas.microsoft.com/office/drawing/2014/main" val="1270747000"/>
                    </a:ext>
                  </a:extLst>
                </a:gridCol>
                <a:gridCol w="9223342">
                  <a:extLst>
                    <a:ext uri="{9D8B030D-6E8A-4147-A177-3AD203B41FA5}">
                      <a16:colId xmlns:a16="http://schemas.microsoft.com/office/drawing/2014/main" val="897218274"/>
                    </a:ext>
                  </a:extLst>
                </a:gridCol>
              </a:tblGrid>
              <a:tr h="0">
                <a:tc>
                  <a:txBody>
                    <a:bodyPr/>
                    <a:lstStyle/>
                    <a:p>
                      <a:pPr fontAlgn="t"/>
                      <a:r>
                        <a:rPr lang="en-US" sz="2400" dirty="0">
                          <a:solidFill>
                            <a:srgbClr val="C00000"/>
                          </a:solidFill>
                          <a:effectLst/>
                        </a:rPr>
                        <a:t>grep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search a file for a given string or expression</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94861272"/>
                  </a:ext>
                </a:extLst>
              </a:tr>
              <a:tr h="0">
                <a:tc>
                  <a:txBody>
                    <a:bodyPr/>
                    <a:lstStyle/>
                    <a:p>
                      <a:pPr fontAlgn="t"/>
                      <a:r>
                        <a:rPr lang="en-US" sz="2400">
                          <a:solidFill>
                            <a:srgbClr val="C00000"/>
                          </a:solidFill>
                          <a:effectLst/>
                        </a:rPr>
                        <a:t>sort</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convert an input into a sorted output</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10047600"/>
                  </a:ext>
                </a:extLst>
              </a:tr>
              <a:tr h="0">
                <a:tc>
                  <a:txBody>
                    <a:bodyPr/>
                    <a:lstStyle/>
                    <a:p>
                      <a:pPr fontAlgn="t"/>
                      <a:r>
                        <a:rPr lang="en-US" sz="2400">
                          <a:solidFill>
                            <a:srgbClr val="C00000"/>
                          </a:solidFill>
                          <a:effectLst/>
                        </a:rPr>
                        <a:t>uniq</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strip duplicate lines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586924158"/>
                  </a:ext>
                </a:extLst>
              </a:tr>
              <a:tr h="0">
                <a:tc>
                  <a:txBody>
                    <a:bodyPr/>
                    <a:lstStyle/>
                    <a:p>
                      <a:pPr fontAlgn="t"/>
                      <a:r>
                        <a:rPr lang="en-US" sz="2400">
                          <a:solidFill>
                            <a:srgbClr val="C00000"/>
                          </a:solidFill>
                          <a:effectLst/>
                        </a:rPr>
                        <a:t>find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search for files by name within a given directory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984124662"/>
                  </a:ext>
                </a:extLst>
              </a:tr>
              <a:tr h="0">
                <a:tc>
                  <a:txBody>
                    <a:bodyPr/>
                    <a:lstStyle/>
                    <a:p>
                      <a:pPr fontAlgn="t"/>
                      <a:r>
                        <a:rPr lang="en-US" sz="2400">
                          <a:solidFill>
                            <a:srgbClr val="C00000"/>
                          </a:solidFill>
                          <a:effectLst/>
                        </a:rPr>
                        <a:t>xargs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launch a command over each of a set of lines of input (often used with find)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57368648"/>
                  </a:ext>
                </a:extLst>
              </a:tr>
              <a:tr h="0">
                <a:tc>
                  <a:txBody>
                    <a:bodyPr/>
                    <a:lstStyle/>
                    <a:p>
                      <a:pPr fontAlgn="t"/>
                      <a:r>
                        <a:rPr lang="en-US" sz="2400">
                          <a:solidFill>
                            <a:srgbClr val="C00000"/>
                          </a:solidFill>
                          <a:effectLst/>
                        </a:rPr>
                        <a:t>locate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search for files by name on the entire system</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71933628"/>
                  </a:ext>
                </a:extLst>
              </a:tr>
              <a:tr h="0">
                <a:tc>
                  <a:txBody>
                    <a:bodyPr/>
                    <a:lstStyle/>
                    <a:p>
                      <a:pPr fontAlgn="t"/>
                      <a:r>
                        <a:rPr lang="en-US" sz="2400" dirty="0">
                          <a:solidFill>
                            <a:srgbClr val="C00000"/>
                          </a:solidFill>
                          <a:effectLst/>
                        </a:rPr>
                        <a:t>which</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shows the complete path of a command or file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72468786"/>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48</a:t>
            </a:fld>
            <a:endParaRPr lang="en-US"/>
          </a:p>
        </p:txBody>
      </p:sp>
    </p:spTree>
    <p:extLst>
      <p:ext uri="{BB962C8B-B14F-4D97-AF65-F5344CB8AC3E}">
        <p14:creationId xmlns:p14="http://schemas.microsoft.com/office/powerpoint/2010/main" val="3551233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0309370"/>
              </p:ext>
            </p:extLst>
          </p:nvPr>
        </p:nvGraphicFramePr>
        <p:xfrm>
          <a:off x="838200" y="2053087"/>
          <a:ext cx="10515600" cy="1584960"/>
        </p:xfrm>
        <a:graphic>
          <a:graphicData uri="http://schemas.openxmlformats.org/drawingml/2006/table">
            <a:tbl>
              <a:tblPr/>
              <a:tblGrid>
                <a:gridCol w="2300926">
                  <a:extLst>
                    <a:ext uri="{9D8B030D-6E8A-4147-A177-3AD203B41FA5}">
                      <a16:colId xmlns:a16="http://schemas.microsoft.com/office/drawing/2014/main" val="162107312"/>
                    </a:ext>
                  </a:extLst>
                </a:gridCol>
                <a:gridCol w="8214674">
                  <a:extLst>
                    <a:ext uri="{9D8B030D-6E8A-4147-A177-3AD203B41FA5}">
                      <a16:colId xmlns:a16="http://schemas.microsoft.com/office/drawing/2014/main" val="4163581640"/>
                    </a:ext>
                  </a:extLst>
                </a:gridCol>
              </a:tblGrid>
              <a:tr h="0">
                <a:tc>
                  <a:txBody>
                    <a:bodyPr/>
                    <a:lstStyle/>
                    <a:p>
                      <a:pPr fontAlgn="t"/>
                      <a:r>
                        <a:rPr lang="en-US" sz="2400" dirty="0">
                          <a:solidFill>
                            <a:srgbClr val="C00000"/>
                          </a:solidFill>
                          <a:effectLst/>
                        </a:rPr>
                        <a:t>zip, unzip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create a .zip archive or extract its contents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707360029"/>
                  </a:ext>
                </a:extLst>
              </a:tr>
              <a:tr h="0">
                <a:tc>
                  <a:txBody>
                    <a:bodyPr/>
                    <a:lstStyle/>
                    <a:p>
                      <a:pPr fontAlgn="t"/>
                      <a:r>
                        <a:rPr lang="en-US" sz="2400" dirty="0">
                          <a:solidFill>
                            <a:srgbClr val="C00000"/>
                          </a:solidFill>
                          <a:effectLst/>
                        </a:rPr>
                        <a:t>tar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Unix archiving/de-archiving program</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768384075"/>
                  </a:ext>
                </a:extLst>
              </a:tr>
              <a:tr h="0">
                <a:tc>
                  <a:txBody>
                    <a:bodyPr/>
                    <a:lstStyle/>
                    <a:p>
                      <a:pPr fontAlgn="t"/>
                      <a:r>
                        <a:rPr lang="en-US" sz="2400" dirty="0">
                          <a:solidFill>
                            <a:srgbClr val="C00000"/>
                          </a:solidFill>
                          <a:effectLst/>
                        </a:rPr>
                        <a:t>gzip, gunzip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GNU compression/decompression programs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685449158"/>
                  </a:ext>
                </a:extLst>
              </a:tr>
              <a:tr h="0">
                <a:tc>
                  <a:txBody>
                    <a:bodyPr/>
                    <a:lstStyle/>
                    <a:p>
                      <a:pPr fontAlgn="t"/>
                      <a:r>
                        <a:rPr lang="en-US" sz="2400" dirty="0">
                          <a:solidFill>
                            <a:srgbClr val="C00000"/>
                          </a:solidFill>
                          <a:effectLst/>
                        </a:rPr>
                        <a:t>bzip2, bunzip2</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improved compression/decompression programs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70843133"/>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49</a:t>
            </a:fld>
            <a:endParaRPr lang="en-US"/>
          </a:p>
        </p:txBody>
      </p:sp>
    </p:spTree>
    <p:extLst>
      <p:ext uri="{BB962C8B-B14F-4D97-AF65-F5344CB8AC3E}">
        <p14:creationId xmlns:p14="http://schemas.microsoft.com/office/powerpoint/2010/main" val="322786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b="1" dirty="0"/>
              <a:t>Host operating system</a:t>
            </a:r>
            <a:r>
              <a:rPr lang="en-US" dirty="0"/>
              <a:t> (host OS): The OS of the physical computer on which the virtual machine is installed.</a:t>
            </a:r>
          </a:p>
          <a:p>
            <a:r>
              <a:rPr lang="en-US" b="1" dirty="0"/>
              <a:t>Guest operating system </a:t>
            </a:r>
            <a:r>
              <a:rPr lang="en-US" dirty="0"/>
              <a:t>(guest OS): This is the OS that is running inside the virtual machine.</a:t>
            </a:r>
          </a:p>
          <a:p>
            <a:r>
              <a:rPr lang="en-US" b="1" dirty="0"/>
              <a:t>Virtual machine </a:t>
            </a:r>
            <a:r>
              <a:rPr lang="en-US" dirty="0"/>
              <a:t>(VM): The special environment that the virtual machine creates for the guest OS while it is running.</a:t>
            </a:r>
          </a:p>
        </p:txBody>
      </p:sp>
      <p:sp>
        <p:nvSpPr>
          <p:cNvPr id="4" name="Footer Placeholder 3"/>
          <p:cNvSpPr>
            <a:spLocks noGrp="1"/>
          </p:cNvSpPr>
          <p:nvPr>
            <p:ph type="ftr" sz="quarter" idx="11"/>
          </p:nvPr>
        </p:nvSpPr>
        <p:spPr/>
        <p:txBody>
          <a:bodyPr/>
          <a:lstStyle/>
          <a:p>
            <a:r>
              <a:rPr lang="en-US"/>
              <a:t>© Dr. Leon Jololian</a:t>
            </a:r>
            <a:endParaRPr lang="en-US" dirty="0"/>
          </a:p>
        </p:txBody>
      </p:sp>
      <p:sp>
        <p:nvSpPr>
          <p:cNvPr id="5" name="Slide Number Placeholder 4"/>
          <p:cNvSpPr>
            <a:spLocks noGrp="1"/>
          </p:cNvSpPr>
          <p:nvPr>
            <p:ph type="sldNum" sz="quarter" idx="12"/>
          </p:nvPr>
        </p:nvSpPr>
        <p:spPr/>
        <p:txBody>
          <a:bodyPr/>
          <a:lstStyle/>
          <a:p>
            <a:fld id="{A673A74D-A89B-4DB3-993E-2529442DCFFD}" type="slidenum">
              <a:rPr lang="en-US" smtClean="0"/>
              <a:t>5</a:t>
            </a:fld>
            <a:endParaRPr lang="en-US"/>
          </a:p>
        </p:txBody>
      </p:sp>
    </p:spTree>
    <p:extLst>
      <p:ext uri="{BB962C8B-B14F-4D97-AF65-F5344CB8AC3E}">
        <p14:creationId xmlns:p14="http://schemas.microsoft.com/office/powerpoint/2010/main" val="265921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6630498"/>
              </p:ext>
            </p:extLst>
          </p:nvPr>
        </p:nvGraphicFramePr>
        <p:xfrm>
          <a:off x="743932" y="2194719"/>
          <a:ext cx="10515600" cy="1584960"/>
        </p:xfrm>
        <a:graphic>
          <a:graphicData uri="http://schemas.openxmlformats.org/drawingml/2006/table">
            <a:tbl>
              <a:tblPr/>
              <a:tblGrid>
                <a:gridCol w="1405379">
                  <a:extLst>
                    <a:ext uri="{9D8B030D-6E8A-4147-A177-3AD203B41FA5}">
                      <a16:colId xmlns:a16="http://schemas.microsoft.com/office/drawing/2014/main" val="2274186363"/>
                    </a:ext>
                  </a:extLst>
                </a:gridCol>
                <a:gridCol w="9110221">
                  <a:extLst>
                    <a:ext uri="{9D8B030D-6E8A-4147-A177-3AD203B41FA5}">
                      <a16:colId xmlns:a16="http://schemas.microsoft.com/office/drawing/2014/main" val="726198741"/>
                    </a:ext>
                  </a:extLst>
                </a:gridCol>
              </a:tblGrid>
              <a:tr h="0">
                <a:tc>
                  <a:txBody>
                    <a:bodyPr/>
                    <a:lstStyle/>
                    <a:p>
                      <a:pPr fontAlgn="t"/>
                      <a:r>
                        <a:rPr lang="en-US" sz="2400">
                          <a:solidFill>
                            <a:srgbClr val="C00000"/>
                          </a:solidFill>
                          <a:effectLst/>
                        </a:rPr>
                        <a:t>date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outputs the current date/time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117707590"/>
                  </a:ext>
                </a:extLst>
              </a:tr>
              <a:tr h="0">
                <a:tc>
                  <a:txBody>
                    <a:bodyPr/>
                    <a:lstStyle/>
                    <a:p>
                      <a:pPr fontAlgn="t"/>
                      <a:r>
                        <a:rPr lang="en-US" sz="2400">
                          <a:solidFill>
                            <a:srgbClr val="C00000"/>
                          </a:solidFill>
                          <a:effectLst/>
                        </a:rPr>
                        <a:t>cal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outputs an ASCII calendar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71455505"/>
                  </a:ext>
                </a:extLst>
              </a:tr>
              <a:tr h="0">
                <a:tc>
                  <a:txBody>
                    <a:bodyPr/>
                    <a:lstStyle/>
                    <a:p>
                      <a:pPr fontAlgn="t"/>
                      <a:r>
                        <a:rPr lang="en-US" sz="2400" dirty="0">
                          <a:solidFill>
                            <a:srgbClr val="C00000"/>
                          </a:solidFill>
                          <a:effectLst/>
                        </a:rPr>
                        <a:t>uname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print information about the system</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455161895"/>
                  </a:ext>
                </a:extLst>
              </a:tr>
              <a:tr h="0">
                <a:tc>
                  <a:txBody>
                    <a:bodyPr/>
                    <a:lstStyle/>
                    <a:p>
                      <a:pPr fontAlgn="t"/>
                      <a:r>
                        <a:rPr lang="en-US" sz="2400" dirty="0">
                          <a:solidFill>
                            <a:srgbClr val="C00000"/>
                          </a:solidFill>
                          <a:effectLst/>
                        </a:rPr>
                        <a:t>time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measure how long a program takes to run</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25214680"/>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50</a:t>
            </a:fld>
            <a:endParaRPr lang="en-US"/>
          </a:p>
        </p:txBody>
      </p:sp>
    </p:spTree>
    <p:extLst>
      <p:ext uri="{BB962C8B-B14F-4D97-AF65-F5344CB8AC3E}">
        <p14:creationId xmlns:p14="http://schemas.microsoft.com/office/powerpoint/2010/main" val="880101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8000048"/>
              </p:ext>
            </p:extLst>
          </p:nvPr>
        </p:nvGraphicFramePr>
        <p:xfrm>
          <a:off x="838200" y="1358646"/>
          <a:ext cx="10497984" cy="4996468"/>
        </p:xfrm>
        <a:graphic>
          <a:graphicData uri="http://schemas.openxmlformats.org/drawingml/2006/table">
            <a:tbl>
              <a:tblPr/>
              <a:tblGrid>
                <a:gridCol w="1499647">
                  <a:extLst>
                    <a:ext uri="{9D8B030D-6E8A-4147-A177-3AD203B41FA5}">
                      <a16:colId xmlns:a16="http://schemas.microsoft.com/office/drawing/2014/main" val="1779573427"/>
                    </a:ext>
                  </a:extLst>
                </a:gridCol>
                <a:gridCol w="8998337">
                  <a:extLst>
                    <a:ext uri="{9D8B030D-6E8A-4147-A177-3AD203B41FA5}">
                      <a16:colId xmlns:a16="http://schemas.microsoft.com/office/drawing/2014/main" val="1506399244"/>
                    </a:ext>
                  </a:extLst>
                </a:gridCol>
              </a:tblGrid>
              <a:tr h="578150">
                <a:tc>
                  <a:txBody>
                    <a:bodyPr/>
                    <a:lstStyle/>
                    <a:p>
                      <a:pPr fontAlgn="t"/>
                      <a:r>
                        <a:rPr lang="en-US" sz="2400" dirty="0">
                          <a:solidFill>
                            <a:srgbClr val="C00000"/>
                          </a:solidFill>
                          <a:effectLst/>
                        </a:rPr>
                        <a:t>ps</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list the processes you are running; every process has a unique integer id number (PID)</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48218710"/>
                  </a:ext>
                </a:extLst>
              </a:tr>
              <a:tr h="578150">
                <a:tc>
                  <a:txBody>
                    <a:bodyPr/>
                    <a:lstStyle/>
                    <a:p>
                      <a:pPr fontAlgn="t"/>
                      <a:r>
                        <a:rPr lang="en-US" sz="2400">
                          <a:solidFill>
                            <a:srgbClr val="C00000"/>
                          </a:solidFill>
                          <a:effectLst/>
                        </a:rPr>
                        <a:t>top</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see what processes are using the most CPU/memory, and show system memory/CPU stats</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031634415"/>
                  </a:ext>
                </a:extLst>
              </a:tr>
              <a:tr h="304289">
                <a:tc>
                  <a:txBody>
                    <a:bodyPr/>
                    <a:lstStyle/>
                    <a:p>
                      <a:pPr fontAlgn="t"/>
                      <a:r>
                        <a:rPr lang="en-US" sz="2400">
                          <a:solidFill>
                            <a:srgbClr val="C00000"/>
                          </a:solidFill>
                          <a:effectLst/>
                        </a:rPr>
                        <a:t>kill</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terminate a process</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882565750"/>
                  </a:ext>
                </a:extLst>
              </a:tr>
              <a:tr h="304289">
                <a:tc>
                  <a:txBody>
                    <a:bodyPr/>
                    <a:lstStyle/>
                    <a:p>
                      <a:pPr fontAlgn="t"/>
                      <a:r>
                        <a:rPr lang="en-US" sz="2400" dirty="0">
                          <a:solidFill>
                            <a:srgbClr val="C00000"/>
                          </a:solidFill>
                          <a:effectLst/>
                        </a:rPr>
                        <a:t>killall</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terminate a group of processes by name</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24764194"/>
                  </a:ext>
                </a:extLst>
              </a:tr>
              <a:tr h="578150">
                <a:tc>
                  <a:txBody>
                    <a:bodyPr/>
                    <a:lstStyle/>
                    <a:p>
                      <a:pPr fontAlgn="t"/>
                      <a:r>
                        <a:rPr lang="en-US" sz="2400">
                          <a:solidFill>
                            <a:srgbClr val="C00000"/>
                          </a:solidFill>
                          <a:effectLst/>
                        </a:rPr>
                        <a:t>^C or ^\</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(hotkey) terminates (kills) the currently running process</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980182763"/>
                  </a:ext>
                </a:extLst>
              </a:tr>
              <a:tr h="304289">
                <a:tc>
                  <a:txBody>
                    <a:bodyPr/>
                    <a:lstStyle/>
                    <a:p>
                      <a:pPr fontAlgn="t"/>
                      <a:r>
                        <a:rPr lang="en-US" sz="2400">
                          <a:solidFill>
                            <a:srgbClr val="C00000"/>
                          </a:solidFill>
                          <a:effectLst/>
                        </a:rPr>
                        <a:t>^Z</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(hotkey) suspends the currently running process</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925683466"/>
                  </a:ext>
                </a:extLst>
              </a:tr>
              <a:tr h="1125871">
                <a:tc>
                  <a:txBody>
                    <a:bodyPr/>
                    <a:lstStyle/>
                    <a:p>
                      <a:pPr fontAlgn="t"/>
                      <a:r>
                        <a:rPr lang="en-US" sz="2400">
                          <a:solidFill>
                            <a:srgbClr val="C00000"/>
                          </a:solidFill>
                          <a:effectLst/>
                        </a:rPr>
                        <a:t>&amp;</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(special character) when &amp; is placed at the end of a command, that command is run in the background (shell does not wait for the command to finish before returning to the input prompt)</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535570957"/>
                  </a:ext>
                </a:extLst>
              </a:tr>
              <a:tr h="578150">
                <a:tc>
                  <a:txBody>
                    <a:bodyPr/>
                    <a:lstStyle/>
                    <a:p>
                      <a:pPr fontAlgn="t"/>
                      <a:r>
                        <a:rPr lang="en-US" sz="2400" dirty="0">
                          <a:solidFill>
                            <a:srgbClr val="C00000"/>
                          </a:solidFill>
                          <a:effectLst/>
                        </a:rPr>
                        <a:t>bg, fg</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starts a suspended process running in the background or foreground</a:t>
                      </a:r>
                    </a:p>
                  </a:txBody>
                  <a:tcPr marL="76072" marR="76072" marT="15214" marB="15214">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259329069"/>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51</a:t>
            </a:fld>
            <a:endParaRPr lang="en-US"/>
          </a:p>
        </p:txBody>
      </p:sp>
    </p:spTree>
    <p:extLst>
      <p:ext uri="{BB962C8B-B14F-4D97-AF65-F5344CB8AC3E}">
        <p14:creationId xmlns:p14="http://schemas.microsoft.com/office/powerpoint/2010/main" val="1623677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770"/>
            <a:ext cx="10515600" cy="5907580"/>
          </a:xfrm>
        </p:spPr>
        <p:txBody>
          <a:bodyPr/>
          <a:lstStyle/>
          <a:p>
            <a:r>
              <a:rPr lang="en-US" dirty="0">
                <a:solidFill>
                  <a:srgbClr val="C00000"/>
                </a:solidFill>
              </a:rPr>
              <a:t>ps </a:t>
            </a:r>
            <a:r>
              <a:rPr lang="en-US" dirty="0"/>
              <a:t>lists running processes. </a:t>
            </a:r>
          </a:p>
          <a:p>
            <a:pPr marL="0" indent="0">
              <a:buNone/>
            </a:pPr>
            <a:r>
              <a:rPr lang="en-US" dirty="0"/>
              <a:t>	to list all processes running on system: </a:t>
            </a:r>
            <a:r>
              <a:rPr lang="en-US" dirty="0">
                <a:solidFill>
                  <a:srgbClr val="C00000"/>
                </a:solidFill>
              </a:rPr>
              <a:t>ps –A</a:t>
            </a:r>
          </a:p>
          <a:p>
            <a:pPr marL="0" indent="0">
              <a:buNone/>
            </a:pPr>
            <a:r>
              <a:rPr lang="en-US" dirty="0">
                <a:solidFill>
                  <a:srgbClr val="C00000"/>
                </a:solidFill>
              </a:rPr>
              <a:t>	</a:t>
            </a:r>
            <a:r>
              <a:rPr lang="en-US" dirty="0"/>
              <a:t>to search for the Firefox process: </a:t>
            </a:r>
            <a:r>
              <a:rPr lang="en-US" dirty="0">
                <a:solidFill>
                  <a:srgbClr val="C00000"/>
                </a:solidFill>
              </a:rPr>
              <a:t>ps -A | grep firefox</a:t>
            </a:r>
          </a:p>
          <a:p>
            <a:r>
              <a:rPr lang="en-US" dirty="0">
                <a:solidFill>
                  <a:srgbClr val="C00000"/>
                </a:solidFill>
              </a:rPr>
              <a:t>top</a:t>
            </a:r>
            <a:r>
              <a:rPr lang="en-US" dirty="0"/>
              <a:t> displays a list of processes, with the ones using the most CPU at the top.</a:t>
            </a:r>
          </a:p>
          <a:p>
            <a:r>
              <a:rPr lang="en-US" dirty="0">
                <a:solidFill>
                  <a:srgbClr val="C00000"/>
                </a:solidFill>
              </a:rPr>
              <a:t>kill</a:t>
            </a:r>
            <a:r>
              <a:rPr lang="en-US" dirty="0"/>
              <a:t> is used to kill a process</a:t>
            </a:r>
          </a:p>
          <a:p>
            <a:r>
              <a:rPr lang="en-US" dirty="0">
                <a:solidFill>
                  <a:srgbClr val="C00000"/>
                </a:solidFill>
              </a:rPr>
              <a:t>Killall</a:t>
            </a:r>
            <a:r>
              <a:rPr lang="en-US" dirty="0"/>
              <a:t> </a:t>
            </a:r>
            <a:r>
              <a:rPr lang="en-US" dirty="0">
                <a:solidFill>
                  <a:srgbClr val="C00000"/>
                </a:solidFill>
              </a:rPr>
              <a:t>firefox</a:t>
            </a:r>
            <a:r>
              <a:rPr lang="en-US" dirty="0"/>
              <a:t> : kills the process associated with the firefox program</a:t>
            </a:r>
          </a:p>
          <a:p>
            <a:endParaRPr lang="en-US" dirty="0"/>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52</a:t>
            </a:fld>
            <a:endParaRPr lang="en-US"/>
          </a:p>
        </p:txBody>
      </p:sp>
    </p:spTree>
    <p:extLst>
      <p:ext uri="{BB962C8B-B14F-4D97-AF65-F5344CB8AC3E}">
        <p14:creationId xmlns:p14="http://schemas.microsoft.com/office/powerpoint/2010/main" val="2230781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and Groups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42074287"/>
              </p:ext>
            </p:extLst>
          </p:nvPr>
        </p:nvGraphicFramePr>
        <p:xfrm>
          <a:off x="668517" y="1976102"/>
          <a:ext cx="10515600" cy="1981200"/>
        </p:xfrm>
        <a:graphic>
          <a:graphicData uri="http://schemas.openxmlformats.org/drawingml/2006/table">
            <a:tbl>
              <a:tblPr/>
              <a:tblGrid>
                <a:gridCol w="1518501">
                  <a:extLst>
                    <a:ext uri="{9D8B030D-6E8A-4147-A177-3AD203B41FA5}">
                      <a16:colId xmlns:a16="http://schemas.microsoft.com/office/drawing/2014/main" val="331118645"/>
                    </a:ext>
                  </a:extLst>
                </a:gridCol>
                <a:gridCol w="8997099">
                  <a:extLst>
                    <a:ext uri="{9D8B030D-6E8A-4147-A177-3AD203B41FA5}">
                      <a16:colId xmlns:a16="http://schemas.microsoft.com/office/drawing/2014/main" val="3881768458"/>
                    </a:ext>
                  </a:extLst>
                </a:gridCol>
              </a:tblGrid>
              <a:tr h="0">
                <a:tc>
                  <a:txBody>
                    <a:bodyPr/>
                    <a:lstStyle/>
                    <a:p>
                      <a:pPr fontAlgn="t"/>
                      <a:r>
                        <a:rPr lang="en-US" sz="2400">
                          <a:solidFill>
                            <a:srgbClr val="C00000"/>
                          </a:solidFill>
                          <a:effectLst/>
                        </a:rPr>
                        <a:t>whoami</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solidFill>
                            <a:schemeClr val="tx1"/>
                          </a:solidFill>
                          <a:effectLst/>
                        </a:rPr>
                        <a:t>outputs your user name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75558462"/>
                  </a:ext>
                </a:extLst>
              </a:tr>
              <a:tr h="0">
                <a:tc>
                  <a:txBody>
                    <a:bodyPr/>
                    <a:lstStyle/>
                    <a:p>
                      <a:pPr fontAlgn="t"/>
                      <a:r>
                        <a:rPr lang="en-US" sz="2400" dirty="0">
                          <a:solidFill>
                            <a:srgbClr val="C00000"/>
                          </a:solidFill>
                          <a:effectLst/>
                        </a:rPr>
                        <a:t>passwd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solidFill>
                            <a:schemeClr val="tx1"/>
                          </a:solidFill>
                          <a:effectLst/>
                        </a:rPr>
                        <a:t>changes your password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192690708"/>
                  </a:ext>
                </a:extLst>
              </a:tr>
              <a:tr h="0">
                <a:tc>
                  <a:txBody>
                    <a:bodyPr/>
                    <a:lstStyle/>
                    <a:p>
                      <a:pPr fontAlgn="t"/>
                      <a:r>
                        <a:rPr lang="en-US" sz="2400">
                          <a:solidFill>
                            <a:srgbClr val="C00000"/>
                          </a:solidFill>
                          <a:effectLst/>
                        </a:rPr>
                        <a:t>groups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solidFill>
                            <a:schemeClr val="tx1"/>
                          </a:solidFill>
                          <a:effectLst/>
                        </a:rPr>
                        <a:t>list the groups to which a user belongs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05781364"/>
                  </a:ext>
                </a:extLst>
              </a:tr>
              <a:tr h="0">
                <a:tc>
                  <a:txBody>
                    <a:bodyPr/>
                    <a:lstStyle/>
                    <a:p>
                      <a:pPr fontAlgn="t"/>
                      <a:r>
                        <a:rPr lang="en-US" sz="2400" dirty="0">
                          <a:solidFill>
                            <a:srgbClr val="C00000"/>
                          </a:solidFill>
                          <a:effectLst/>
                        </a:rPr>
                        <a:t>sudo</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solidFill>
                            <a:schemeClr val="tx1"/>
                          </a:solidFill>
                          <a:effectLst/>
                        </a:rPr>
                        <a:t>execute a single command as the super-user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61861508"/>
                  </a:ext>
                </a:extLst>
              </a:tr>
              <a:tr h="0">
                <a:tc>
                  <a:txBody>
                    <a:bodyPr/>
                    <a:lstStyle/>
                    <a:p>
                      <a:pPr fontAlgn="t"/>
                      <a:r>
                        <a:rPr lang="en-US" sz="2400">
                          <a:solidFill>
                            <a:srgbClr val="C00000"/>
                          </a:solidFill>
                          <a:effectLst/>
                        </a:rPr>
                        <a:t>su</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solidFill>
                            <a:schemeClr val="tx1"/>
                          </a:solidFill>
                          <a:effectLst/>
                        </a:rPr>
                        <a:t>log in to a shell as the super-user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937198129"/>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53</a:t>
            </a:fld>
            <a:endParaRPr lang="en-US"/>
          </a:p>
        </p:txBody>
      </p:sp>
    </p:spTree>
    <p:extLst>
      <p:ext uri="{BB962C8B-B14F-4D97-AF65-F5344CB8AC3E}">
        <p14:creationId xmlns:p14="http://schemas.microsoft.com/office/powerpoint/2010/main" val="382398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Multi-User Environment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4099377"/>
              </p:ext>
            </p:extLst>
          </p:nvPr>
        </p:nvGraphicFramePr>
        <p:xfrm>
          <a:off x="913614" y="1879006"/>
          <a:ext cx="10515600" cy="3078480"/>
        </p:xfrm>
        <a:graphic>
          <a:graphicData uri="http://schemas.openxmlformats.org/drawingml/2006/table">
            <a:tbl>
              <a:tblPr/>
              <a:tblGrid>
                <a:gridCol w="1669330">
                  <a:extLst>
                    <a:ext uri="{9D8B030D-6E8A-4147-A177-3AD203B41FA5}">
                      <a16:colId xmlns:a16="http://schemas.microsoft.com/office/drawing/2014/main" val="3250536199"/>
                    </a:ext>
                  </a:extLst>
                </a:gridCol>
                <a:gridCol w="8846270">
                  <a:extLst>
                    <a:ext uri="{9D8B030D-6E8A-4147-A177-3AD203B41FA5}">
                      <a16:colId xmlns:a16="http://schemas.microsoft.com/office/drawing/2014/main" val="2146016003"/>
                    </a:ext>
                  </a:extLst>
                </a:gridCol>
              </a:tblGrid>
              <a:tr h="0">
                <a:tc>
                  <a:txBody>
                    <a:bodyPr/>
                    <a:lstStyle/>
                    <a:p>
                      <a:pPr fontAlgn="t"/>
                      <a:r>
                        <a:rPr lang="en-US" sz="2400">
                          <a:solidFill>
                            <a:srgbClr val="C00000"/>
                          </a:solidFill>
                          <a:effectLst/>
                        </a:rPr>
                        <a:t>hostname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outputs the name of the current computer/server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60280064"/>
                  </a:ext>
                </a:extLst>
              </a:tr>
              <a:tr h="0">
                <a:tc>
                  <a:txBody>
                    <a:bodyPr/>
                    <a:lstStyle/>
                    <a:p>
                      <a:pPr fontAlgn="t"/>
                      <a:r>
                        <a:rPr lang="en-US" sz="2400">
                          <a:solidFill>
                            <a:srgbClr val="C00000"/>
                          </a:solidFill>
                          <a:effectLst/>
                        </a:rPr>
                        <a:t>w, finger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see who is logged in to this computer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186665"/>
                  </a:ext>
                </a:extLst>
              </a:tr>
              <a:tr h="0">
                <a:tc>
                  <a:txBody>
                    <a:bodyPr/>
                    <a:lstStyle/>
                    <a:p>
                      <a:pPr fontAlgn="t"/>
                      <a:r>
                        <a:rPr lang="en-US" sz="2400">
                          <a:solidFill>
                            <a:srgbClr val="C00000"/>
                          </a:solidFill>
                          <a:effectLst/>
                        </a:rPr>
                        <a:t>write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sends a message to another user logged in to this computer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6114139"/>
                  </a:ext>
                </a:extLst>
              </a:tr>
              <a:tr h="0">
                <a:tc>
                  <a:txBody>
                    <a:bodyPr/>
                    <a:lstStyle/>
                    <a:p>
                      <a:pPr fontAlgn="t"/>
                      <a:r>
                        <a:rPr lang="en-US" sz="2400">
                          <a:solidFill>
                            <a:srgbClr val="C00000"/>
                          </a:solidFill>
                          <a:effectLst/>
                        </a:rPr>
                        <a:t>wall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broadcasts a message to all other users logged in to this computer</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72842510"/>
                  </a:ext>
                </a:extLst>
              </a:tr>
              <a:tr h="0">
                <a:tc>
                  <a:txBody>
                    <a:bodyPr/>
                    <a:lstStyle/>
                    <a:p>
                      <a:pPr fontAlgn="t"/>
                      <a:r>
                        <a:rPr lang="en-US" sz="2400" dirty="0">
                          <a:solidFill>
                            <a:srgbClr val="C00000"/>
                          </a:solidFill>
                          <a:effectLst/>
                        </a:rPr>
                        <a:t>.plan</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(filename) a special hidden file you can create in your home directory, whose contents will be displayed when other users run finger on you. Was originally intended to be used to tell others what you are up to right now. (the Twitter of the 1970s!)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698213412"/>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54</a:t>
            </a:fld>
            <a:endParaRPr lang="en-US"/>
          </a:p>
        </p:txBody>
      </p:sp>
    </p:spTree>
    <p:extLst>
      <p:ext uri="{BB962C8B-B14F-4D97-AF65-F5344CB8AC3E}">
        <p14:creationId xmlns:p14="http://schemas.microsoft.com/office/powerpoint/2010/main" val="1446195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217889"/>
              </p:ext>
            </p:extLst>
          </p:nvPr>
        </p:nvGraphicFramePr>
        <p:xfrm>
          <a:off x="838200" y="1574049"/>
          <a:ext cx="10515600" cy="2346960"/>
        </p:xfrm>
        <a:graphic>
          <a:graphicData uri="http://schemas.openxmlformats.org/drawingml/2006/table">
            <a:tbl>
              <a:tblPr/>
              <a:tblGrid>
                <a:gridCol w="2093536">
                  <a:extLst>
                    <a:ext uri="{9D8B030D-6E8A-4147-A177-3AD203B41FA5}">
                      <a16:colId xmlns:a16="http://schemas.microsoft.com/office/drawing/2014/main" val="214933202"/>
                    </a:ext>
                  </a:extLst>
                </a:gridCol>
                <a:gridCol w="8422064">
                  <a:extLst>
                    <a:ext uri="{9D8B030D-6E8A-4147-A177-3AD203B41FA5}">
                      <a16:colId xmlns:a16="http://schemas.microsoft.com/office/drawing/2014/main" val="2202117533"/>
                    </a:ext>
                  </a:extLst>
                </a:gridCol>
              </a:tblGrid>
              <a:tr h="0">
                <a:tc>
                  <a:txBody>
                    <a:bodyPr/>
                    <a:lstStyle/>
                    <a:p>
                      <a:pPr fontAlgn="t"/>
                      <a:r>
                        <a:rPr lang="en-US" sz="2400">
                          <a:solidFill>
                            <a:srgbClr val="C00000"/>
                          </a:solidFill>
                          <a:effectLst/>
                        </a:rPr>
                        <a:t>links, lynx</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text-only web browsers (yes, really)</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18169938"/>
                  </a:ext>
                </a:extLst>
              </a:tr>
              <a:tr h="0">
                <a:tc>
                  <a:txBody>
                    <a:bodyPr/>
                    <a:lstStyle/>
                    <a:p>
                      <a:pPr fontAlgn="t"/>
                      <a:r>
                        <a:rPr lang="en-US" sz="2400" dirty="0">
                          <a:solidFill>
                            <a:srgbClr val="C00000"/>
                          </a:solidFill>
                          <a:effectLst/>
                        </a:rPr>
                        <a:t>ssh, sftp, scp</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connect to a remote Unix server; open a shell on it or send/receive files from it</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2687153"/>
                  </a:ext>
                </a:extLst>
              </a:tr>
              <a:tr h="0">
                <a:tc>
                  <a:txBody>
                    <a:bodyPr/>
                    <a:lstStyle/>
                    <a:p>
                      <a:pPr fontAlgn="t"/>
                      <a:r>
                        <a:rPr lang="en-US" sz="2400">
                          <a:solidFill>
                            <a:srgbClr val="C00000"/>
                          </a:solidFill>
                          <a:effectLst/>
                        </a:rPr>
                        <a:t>wget</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download from a URL and save it to a file on the local hard drive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997739106"/>
                  </a:ext>
                </a:extLst>
              </a:tr>
              <a:tr h="0">
                <a:tc>
                  <a:txBody>
                    <a:bodyPr/>
                    <a:lstStyle/>
                    <a:p>
                      <a:pPr fontAlgn="t"/>
                      <a:r>
                        <a:rPr lang="en-US" sz="2400">
                          <a:solidFill>
                            <a:srgbClr val="C00000"/>
                          </a:solidFill>
                          <a:effectLst/>
                        </a:rPr>
                        <a:t>curl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download from a URL and output its contents to the console</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592094858"/>
                  </a:ext>
                </a:extLst>
              </a:tr>
              <a:tr h="0">
                <a:tc>
                  <a:txBody>
                    <a:bodyPr/>
                    <a:lstStyle/>
                    <a:p>
                      <a:pPr fontAlgn="t"/>
                      <a:r>
                        <a:rPr lang="en-US" sz="2400" dirty="0">
                          <a:solidFill>
                            <a:srgbClr val="C00000"/>
                          </a:solidFill>
                          <a:effectLst/>
                        </a:rPr>
                        <a:t>pine, mail</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text-only email programs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88907456"/>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55</a:t>
            </a:fld>
            <a:endParaRPr lang="en-US"/>
          </a:p>
        </p:txBody>
      </p:sp>
    </p:spTree>
    <p:extLst>
      <p:ext uri="{BB962C8B-B14F-4D97-AF65-F5344CB8AC3E}">
        <p14:creationId xmlns:p14="http://schemas.microsoft.com/office/powerpoint/2010/main" val="324496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Editors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79319097"/>
              </p:ext>
            </p:extLst>
          </p:nvPr>
        </p:nvGraphicFramePr>
        <p:xfrm>
          <a:off x="753359" y="2356316"/>
          <a:ext cx="10515600" cy="1188720"/>
        </p:xfrm>
        <a:graphic>
          <a:graphicData uri="http://schemas.openxmlformats.org/drawingml/2006/table">
            <a:tbl>
              <a:tblPr/>
              <a:tblGrid>
                <a:gridCol w="1801305">
                  <a:extLst>
                    <a:ext uri="{9D8B030D-6E8A-4147-A177-3AD203B41FA5}">
                      <a16:colId xmlns:a16="http://schemas.microsoft.com/office/drawing/2014/main" val="2644068777"/>
                    </a:ext>
                  </a:extLst>
                </a:gridCol>
                <a:gridCol w="8714295">
                  <a:extLst>
                    <a:ext uri="{9D8B030D-6E8A-4147-A177-3AD203B41FA5}">
                      <a16:colId xmlns:a16="http://schemas.microsoft.com/office/drawing/2014/main" val="2047688085"/>
                    </a:ext>
                  </a:extLst>
                </a:gridCol>
              </a:tblGrid>
              <a:tr h="0">
                <a:tc>
                  <a:txBody>
                    <a:bodyPr/>
                    <a:lstStyle/>
                    <a:p>
                      <a:pPr fontAlgn="t"/>
                      <a:r>
                        <a:rPr lang="en-US" sz="2400" dirty="0">
                          <a:solidFill>
                            <a:srgbClr val="C00000"/>
                          </a:solidFill>
                          <a:effectLst/>
                        </a:rPr>
                        <a:t>pico, nano</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crappy but simple text editors (recommended)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69385520"/>
                  </a:ext>
                </a:extLst>
              </a:tr>
              <a:tr h="0">
                <a:tc>
                  <a:txBody>
                    <a:bodyPr/>
                    <a:lstStyle/>
                    <a:p>
                      <a:pPr fontAlgn="t"/>
                      <a:r>
                        <a:rPr lang="en-US" sz="2400">
                          <a:solidFill>
                            <a:srgbClr val="C00000"/>
                          </a:solidFill>
                          <a:effectLst/>
                        </a:rPr>
                        <a:t>emacs</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a:effectLst/>
                        </a:rPr>
                        <a:t>a complicated text editor (not recommended)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721849673"/>
                  </a:ext>
                </a:extLst>
              </a:tr>
              <a:tr h="0">
                <a:tc>
                  <a:txBody>
                    <a:bodyPr/>
                    <a:lstStyle/>
                    <a:p>
                      <a:pPr fontAlgn="t"/>
                      <a:r>
                        <a:rPr lang="en-US" sz="2400" dirty="0">
                          <a:solidFill>
                            <a:srgbClr val="C00000"/>
                          </a:solidFill>
                          <a:effectLst/>
                        </a:rPr>
                        <a:t>vi, vim</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tc>
                  <a:txBody>
                    <a:bodyPr/>
                    <a:lstStyle/>
                    <a:p>
                      <a:pPr fontAlgn="t"/>
                      <a:r>
                        <a:rPr lang="en-US" sz="2400" dirty="0">
                          <a:effectLst/>
                        </a:rPr>
                        <a:t>another complicated text editor (not recommended)</a:t>
                      </a:r>
                    </a:p>
                  </a:txBody>
                  <a:tcPr marL="76200" marR="76200" marT="15240" marB="15240">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040504793"/>
                  </a:ext>
                </a:extLst>
              </a:tr>
            </a:tbl>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56</a:t>
            </a:fld>
            <a:endParaRPr lang="en-US"/>
          </a:p>
        </p:txBody>
      </p:sp>
    </p:spTree>
    <p:extLst>
      <p:ext uri="{BB962C8B-B14F-4D97-AF65-F5344CB8AC3E}">
        <p14:creationId xmlns:p14="http://schemas.microsoft.com/office/powerpoint/2010/main" val="2866932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whoami</a:t>
            </a:r>
            <a:r>
              <a:rPr lang="en-US" dirty="0"/>
              <a:t> – returns the user name  </a:t>
            </a:r>
          </a:p>
        </p:txBody>
      </p:sp>
      <p:sp>
        <p:nvSpPr>
          <p:cNvPr id="3" name="Content Placeholder 2"/>
          <p:cNvSpPr>
            <a:spLocks noGrp="1"/>
          </p:cNvSpPr>
          <p:nvPr>
            <p:ph idx="1"/>
          </p:nvPr>
        </p:nvSpPr>
        <p:spPr>
          <a:xfrm>
            <a:off x="838200" y="1507252"/>
            <a:ext cx="10515600" cy="4849097"/>
          </a:xfrm>
        </p:spPr>
        <p:txBody>
          <a:bodyPr>
            <a:normAutofit/>
          </a:bodyPr>
          <a:lstStyle/>
          <a:p>
            <a:pPr marL="0" indent="0">
              <a:buNone/>
            </a:pPr>
            <a:r>
              <a:rPr lang="en-US" dirty="0"/>
              <a:t># The variable HOME is assigned the path to the user’s home directory:</a:t>
            </a:r>
          </a:p>
          <a:p>
            <a:pPr marL="0" indent="0">
              <a:spcBef>
                <a:spcPts val="0"/>
              </a:spcBef>
              <a:buNone/>
            </a:pPr>
            <a:r>
              <a:rPr lang="en-US" dirty="0">
                <a:solidFill>
                  <a:srgbClr val="C00000"/>
                </a:solidFill>
              </a:rPr>
              <a:t>echo $HOME</a:t>
            </a:r>
          </a:p>
          <a:p>
            <a:pPr marL="0" indent="0">
              <a:buNone/>
            </a:pPr>
            <a:r>
              <a:rPr lang="en-US" dirty="0"/>
              <a:t># find out the id of current user</a:t>
            </a:r>
          </a:p>
          <a:p>
            <a:pPr marL="0" indent="0">
              <a:spcBef>
                <a:spcPts val="0"/>
              </a:spcBef>
              <a:buNone/>
            </a:pPr>
            <a:r>
              <a:rPr lang="en-US" dirty="0">
                <a:solidFill>
                  <a:srgbClr val="C00000"/>
                </a:solidFill>
              </a:rPr>
              <a:t>whoami</a:t>
            </a:r>
          </a:p>
          <a:p>
            <a:pPr marL="0" indent="0">
              <a:buNone/>
            </a:pPr>
            <a:r>
              <a:rPr lang="en-US" dirty="0"/>
              <a:t>#create a file called abc on the desktop</a:t>
            </a:r>
          </a:p>
          <a:p>
            <a:pPr marL="0" indent="0">
              <a:spcBef>
                <a:spcPts val="0"/>
              </a:spcBef>
              <a:buNone/>
            </a:pPr>
            <a:r>
              <a:rPr lang="en-US" dirty="0">
                <a:solidFill>
                  <a:srgbClr val="C00000"/>
                </a:solidFill>
              </a:rPr>
              <a:t>cd Desktop</a:t>
            </a:r>
          </a:p>
          <a:p>
            <a:pPr marL="0" indent="0">
              <a:spcBef>
                <a:spcPts val="0"/>
              </a:spcBef>
              <a:buNone/>
            </a:pPr>
            <a:r>
              <a:rPr lang="en-US" dirty="0">
                <a:solidFill>
                  <a:srgbClr val="C00000"/>
                </a:solidFill>
              </a:rPr>
              <a:t>touch abc</a:t>
            </a:r>
          </a:p>
          <a:p>
            <a:pPr marL="0" indent="0">
              <a:buNone/>
            </a:pPr>
            <a:r>
              <a:rPr lang="en-US" dirty="0"/>
              <a:t># To find which shell you are using</a:t>
            </a:r>
          </a:p>
          <a:p>
            <a:pPr marL="0" indent="0">
              <a:buNone/>
            </a:pPr>
            <a:r>
              <a:rPr lang="en-US" dirty="0">
                <a:solidFill>
                  <a:srgbClr val="C00000"/>
                </a:solidFill>
              </a:rPr>
              <a:t>echo $0</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57</a:t>
            </a:fld>
            <a:endParaRPr lang="en-US"/>
          </a:p>
        </p:txBody>
      </p:sp>
    </p:spTree>
    <p:extLst>
      <p:ext uri="{BB962C8B-B14F-4D97-AF65-F5344CB8AC3E}">
        <p14:creationId xmlns:p14="http://schemas.microsoft.com/office/powerpoint/2010/main" val="1670971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514"/>
            <a:ext cx="8229600" cy="790575"/>
          </a:xfrm>
        </p:spPr>
        <p:txBody>
          <a:bodyPr>
            <a:normAutofit/>
          </a:bodyPr>
          <a:lstStyle/>
          <a:p>
            <a:r>
              <a:rPr lang="en-US" dirty="0"/>
              <a:t>Installing PuTTY on Windows</a:t>
            </a:r>
          </a:p>
        </p:txBody>
      </p:sp>
      <p:sp>
        <p:nvSpPr>
          <p:cNvPr id="3" name="Content Placeholder 2"/>
          <p:cNvSpPr>
            <a:spLocks noGrp="1"/>
          </p:cNvSpPr>
          <p:nvPr>
            <p:ph idx="1"/>
          </p:nvPr>
        </p:nvSpPr>
        <p:spPr>
          <a:xfrm>
            <a:off x="838200" y="1861010"/>
            <a:ext cx="10210014" cy="4021317"/>
          </a:xfrm>
        </p:spPr>
        <p:txBody>
          <a:bodyPr>
            <a:normAutofit/>
          </a:bodyPr>
          <a:lstStyle/>
          <a:p>
            <a:r>
              <a:rPr lang="en-US" sz="2600" dirty="0"/>
              <a:t>PuTTY is a SSH and telnet client, developed originally for the Windows platform.</a:t>
            </a:r>
          </a:p>
          <a:p>
            <a:r>
              <a:rPr lang="en-US" sz="2600" dirty="0"/>
              <a:t>PuTTY is open source software that is available with source code and is developed and supported by a group of volunteers</a:t>
            </a:r>
          </a:p>
          <a:p>
            <a:r>
              <a:rPr lang="en-US" sz="2600" dirty="0"/>
              <a:t>You can download PuTTY from: </a:t>
            </a:r>
            <a:r>
              <a:rPr lang="en-US" sz="2600" dirty="0">
                <a:hlinkClick r:id="rId2"/>
              </a:rPr>
              <a:t>https://www.putty.org/</a:t>
            </a:r>
            <a:r>
              <a:rPr lang="en-US" sz="2600" dirty="0"/>
              <a:t>  </a:t>
            </a:r>
          </a:p>
          <a:p>
            <a:r>
              <a:rPr lang="en-US" sz="2600" dirty="0"/>
              <a:t>The downloaded file is: </a:t>
            </a:r>
          </a:p>
          <a:p>
            <a:pPr marL="0" indent="0">
              <a:buNone/>
            </a:pPr>
            <a:r>
              <a:rPr lang="en-US" sz="2600" dirty="0"/>
              <a:t>	</a:t>
            </a:r>
            <a:r>
              <a:rPr lang="en-US" sz="2600" dirty="0">
                <a:solidFill>
                  <a:srgbClr val="C00000"/>
                </a:solidFill>
              </a:rPr>
              <a:t>putty-64bit-0.75-installer.msi </a:t>
            </a:r>
          </a:p>
        </p:txBody>
      </p:sp>
      <p:sp>
        <p:nvSpPr>
          <p:cNvPr id="4" name="Date Placeholder 3"/>
          <p:cNvSpPr>
            <a:spLocks noGrp="1"/>
          </p:cNvSpPr>
          <p:nvPr>
            <p:ph type="dt" sz="half" idx="10"/>
          </p:nvPr>
        </p:nvSpPr>
        <p:spPr/>
        <p:txBody>
          <a:bodyPr/>
          <a:lstStyle/>
          <a:p>
            <a:fld id="{1F40B0A4-0A66-48B4-AD6C-E5AA716B1D47}" type="datetime1">
              <a:rPr lang="en-US" smtClean="0"/>
              <a:t>4/18/2022</a:t>
            </a:fld>
            <a:endParaRPr lang="en-US"/>
          </a:p>
        </p:txBody>
      </p:sp>
      <p:sp>
        <p:nvSpPr>
          <p:cNvPr id="5" name="Footer Placeholder 4"/>
          <p:cNvSpPr>
            <a:spLocks noGrp="1"/>
          </p:cNvSpPr>
          <p:nvPr>
            <p:ph type="ftr" sz="quarter" idx="11"/>
          </p:nvPr>
        </p:nvSpPr>
        <p:spPr/>
        <p:txBody>
          <a:bodyPr/>
          <a:lstStyle/>
          <a:p>
            <a:r>
              <a:rPr lang="en-US"/>
              <a:t>Dr. Jololian</a:t>
            </a:r>
          </a:p>
        </p:txBody>
      </p:sp>
      <p:sp>
        <p:nvSpPr>
          <p:cNvPr id="6" name="Slide Number Placeholder 5"/>
          <p:cNvSpPr>
            <a:spLocks noGrp="1"/>
          </p:cNvSpPr>
          <p:nvPr>
            <p:ph type="sldNum" sz="quarter" idx="12"/>
          </p:nvPr>
        </p:nvSpPr>
        <p:spPr/>
        <p:txBody>
          <a:bodyPr/>
          <a:lstStyle/>
          <a:p>
            <a:fld id="{4472F181-CA5F-4C66-AAEC-96A4C94D83CB}" type="slidenum">
              <a:rPr lang="en-US" smtClean="0"/>
              <a:t>58</a:t>
            </a:fld>
            <a:endParaRPr lang="en-US"/>
          </a:p>
        </p:txBody>
      </p:sp>
    </p:spTree>
    <p:extLst>
      <p:ext uri="{BB962C8B-B14F-4D97-AF65-F5344CB8AC3E}">
        <p14:creationId xmlns:p14="http://schemas.microsoft.com/office/powerpoint/2010/main" val="503835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SSH on Ubuntu</a:t>
            </a:r>
          </a:p>
        </p:txBody>
      </p:sp>
      <p:sp>
        <p:nvSpPr>
          <p:cNvPr id="3" name="Content Placeholder 2"/>
          <p:cNvSpPr>
            <a:spLocks noGrp="1"/>
          </p:cNvSpPr>
          <p:nvPr>
            <p:ph idx="1"/>
          </p:nvPr>
        </p:nvSpPr>
        <p:spPr>
          <a:xfrm>
            <a:off x="409833" y="1700857"/>
            <a:ext cx="6921843" cy="4486275"/>
          </a:xfrm>
        </p:spPr>
        <p:txBody>
          <a:bodyPr>
            <a:normAutofit/>
          </a:bodyPr>
          <a:lstStyle/>
          <a:p>
            <a:r>
              <a:rPr lang="en-US" sz="2400" dirty="0"/>
              <a:t>Installing the SSH software on Ubuntu</a:t>
            </a:r>
          </a:p>
          <a:p>
            <a:pPr marL="0" indent="0">
              <a:buNone/>
            </a:pPr>
            <a:r>
              <a:rPr lang="en-US" sz="2400" dirty="0"/>
              <a:t>	</a:t>
            </a:r>
            <a:r>
              <a:rPr lang="en-US" sz="2400" dirty="0">
                <a:solidFill>
                  <a:srgbClr val="C00000"/>
                </a:solidFill>
              </a:rPr>
              <a:t>sudo apt-get install ssh</a:t>
            </a:r>
          </a:p>
          <a:p>
            <a:r>
              <a:rPr lang="en-US" sz="2400" dirty="0"/>
              <a:t>Enable the SSH server service</a:t>
            </a:r>
          </a:p>
          <a:p>
            <a:pPr marL="0" indent="0">
              <a:buNone/>
            </a:pPr>
            <a:r>
              <a:rPr lang="en-US" sz="2400" dirty="0">
                <a:solidFill>
                  <a:srgbClr val="C00000"/>
                </a:solidFill>
              </a:rPr>
              <a:t>	sudo service ssh start</a:t>
            </a:r>
          </a:p>
          <a:p>
            <a:r>
              <a:rPr lang="en-US" sz="2400" dirty="0"/>
              <a:t>Check the SSH status</a:t>
            </a:r>
          </a:p>
          <a:p>
            <a:pPr marL="0" indent="0">
              <a:buNone/>
            </a:pPr>
            <a:r>
              <a:rPr lang="en-US" sz="2400" dirty="0">
                <a:solidFill>
                  <a:srgbClr val="C00000"/>
                </a:solidFill>
              </a:rPr>
              <a:t>	sudo service ssh status</a:t>
            </a:r>
          </a:p>
          <a:p>
            <a:r>
              <a:rPr lang="en-US" sz="2400" dirty="0"/>
              <a:t>In the VirtualBox Window Right-click the Ubuntu virtual machine, select "</a:t>
            </a:r>
            <a:r>
              <a:rPr lang="en-US" sz="2400" dirty="0">
                <a:solidFill>
                  <a:srgbClr val="00B0F0"/>
                </a:solidFill>
              </a:rPr>
              <a:t>Settings</a:t>
            </a:r>
            <a:r>
              <a:rPr lang="en-US" sz="2400" dirty="0"/>
              <a:t>" </a:t>
            </a:r>
            <a:r>
              <a:rPr lang="en-US" sz="2400" dirty="0">
                <a:sym typeface="Wingdings" panose="05000000000000000000" pitchFamily="2" charset="2"/>
              </a:rPr>
              <a:t> </a:t>
            </a:r>
            <a:r>
              <a:rPr lang="en-US" sz="2400" dirty="0"/>
              <a:t>"</a:t>
            </a:r>
            <a:r>
              <a:rPr lang="en-US" sz="2400" dirty="0">
                <a:solidFill>
                  <a:srgbClr val="00B0F0"/>
                </a:solidFill>
              </a:rPr>
              <a:t>Network</a:t>
            </a:r>
            <a:r>
              <a:rPr lang="en-US" sz="2400" dirty="0"/>
              <a:t>". </a:t>
            </a:r>
          </a:p>
          <a:p>
            <a:r>
              <a:rPr lang="en-US" sz="2400" dirty="0"/>
              <a:t>Next to "Attached to", select "Host-only Adapter". </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59</a:t>
            </a:fld>
            <a:endParaRPr lang="en-US"/>
          </a:p>
        </p:txBody>
      </p:sp>
      <p:pic>
        <p:nvPicPr>
          <p:cNvPr id="6" name="Picture 5"/>
          <p:cNvPicPr>
            <a:picLocks noChangeAspect="1"/>
          </p:cNvPicPr>
          <p:nvPr/>
        </p:nvPicPr>
        <p:blipFill>
          <a:blip r:embed="rId2"/>
          <a:stretch>
            <a:fillRect/>
          </a:stretch>
        </p:blipFill>
        <p:spPr>
          <a:xfrm>
            <a:off x="6992043" y="3418389"/>
            <a:ext cx="4945226" cy="2685847"/>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464656" y="4661449"/>
            <a:ext cx="1170393" cy="286537"/>
          </a:xfrm>
          <a:prstGeom prst="rect">
            <a:avLst/>
          </a:prstGeom>
        </p:spPr>
      </p:pic>
    </p:spTree>
    <p:extLst>
      <p:ext uri="{BB962C8B-B14F-4D97-AF65-F5344CB8AC3E}">
        <p14:creationId xmlns:p14="http://schemas.microsoft.com/office/powerpoint/2010/main" val="232540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VM VirtualBox</a:t>
            </a:r>
          </a:p>
        </p:txBody>
      </p:sp>
      <p:sp>
        <p:nvSpPr>
          <p:cNvPr id="3" name="Content Placeholder 2"/>
          <p:cNvSpPr>
            <a:spLocks noGrp="1"/>
          </p:cNvSpPr>
          <p:nvPr>
            <p:ph idx="1"/>
          </p:nvPr>
        </p:nvSpPr>
        <p:spPr>
          <a:xfrm>
            <a:off x="838199" y="1825625"/>
            <a:ext cx="10944225" cy="4351338"/>
          </a:xfrm>
        </p:spPr>
        <p:txBody>
          <a:bodyPr>
            <a:normAutofit/>
          </a:bodyPr>
          <a:lstStyle/>
          <a:p>
            <a:r>
              <a:rPr lang="en-US" dirty="0"/>
              <a:t>Oracle VM VirtualBox runs on the following host operating systems:</a:t>
            </a:r>
          </a:p>
          <a:p>
            <a:pPr lvl="1"/>
            <a:r>
              <a:rPr lang="en-US" dirty="0"/>
              <a:t>Windows (64-bit): 7 / 8 / 8.1 / 10 / Server 2008 / Server 2012 / Server 2016 / Server 2019</a:t>
            </a:r>
          </a:p>
          <a:p>
            <a:pPr lvl="1"/>
            <a:r>
              <a:rPr lang="en-US" dirty="0"/>
              <a:t>Mac OS X hosts (64-bit): 10.12 (Sierra) / 10.13 (High Sierra) / 10.14 (Mojave)</a:t>
            </a:r>
          </a:p>
          <a:p>
            <a:pPr lvl="1"/>
            <a:r>
              <a:rPr lang="en-US" dirty="0"/>
              <a:t>Linux hosts (64-bit): Ubuntu 16.04 LTS, 18.04 LTS and 18.10, Debian GNU/Linux 9 ("Stretch"), Oracle Linux 6 and 7, Redhat Enterprise Linux 6 and 7, Fedora 28 and 29, Gentoo Linux, SUSE Linux Enterprise server 12 and 15, openSUSE Leap 42.3 and 15.0.</a:t>
            </a:r>
          </a:p>
        </p:txBody>
      </p:sp>
      <p:sp>
        <p:nvSpPr>
          <p:cNvPr id="4" name="Footer Placeholder 3"/>
          <p:cNvSpPr>
            <a:spLocks noGrp="1"/>
          </p:cNvSpPr>
          <p:nvPr>
            <p:ph type="ftr" sz="quarter" idx="11"/>
          </p:nvPr>
        </p:nvSpPr>
        <p:spPr/>
        <p:txBody>
          <a:bodyPr/>
          <a:lstStyle/>
          <a:p>
            <a:r>
              <a:rPr lang="en-US"/>
              <a:t>© Dr. Leon Jololian</a:t>
            </a:r>
            <a:endParaRPr lang="en-US" dirty="0"/>
          </a:p>
        </p:txBody>
      </p:sp>
      <p:sp>
        <p:nvSpPr>
          <p:cNvPr id="5" name="Slide Number Placeholder 4"/>
          <p:cNvSpPr>
            <a:spLocks noGrp="1"/>
          </p:cNvSpPr>
          <p:nvPr>
            <p:ph type="sldNum" sz="quarter" idx="12"/>
          </p:nvPr>
        </p:nvSpPr>
        <p:spPr/>
        <p:txBody>
          <a:bodyPr/>
          <a:lstStyle/>
          <a:p>
            <a:fld id="{A673A74D-A89B-4DB3-993E-2529442DCFFD}" type="slidenum">
              <a:rPr lang="en-US" smtClean="0"/>
              <a:t>6</a:t>
            </a:fld>
            <a:endParaRPr lang="en-US"/>
          </a:p>
        </p:txBody>
      </p:sp>
    </p:spTree>
    <p:extLst>
      <p:ext uri="{BB962C8B-B14F-4D97-AF65-F5344CB8AC3E}">
        <p14:creationId xmlns:p14="http://schemas.microsoft.com/office/powerpoint/2010/main" val="3649612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658"/>
            <a:ext cx="10515600" cy="6419817"/>
          </a:xfrm>
        </p:spPr>
        <p:txBody>
          <a:bodyPr>
            <a:normAutofit fontScale="85000" lnSpcReduction="20000"/>
          </a:bodyPr>
          <a:lstStyle/>
          <a:p>
            <a:pPr marL="0" indent="0">
              <a:buNone/>
            </a:pPr>
            <a:r>
              <a:rPr lang="en-US" dirty="0"/>
              <a:t>In Ubuntu, open a terminal and type the following command in order to find the IP assigned to the virtual machine:</a:t>
            </a:r>
          </a:p>
          <a:p>
            <a:pPr marL="0" indent="0">
              <a:buNone/>
            </a:pPr>
            <a:r>
              <a:rPr lang="en-US" dirty="0"/>
              <a:t>	</a:t>
            </a:r>
            <a:r>
              <a:rPr lang="en-US" dirty="0">
                <a:solidFill>
                  <a:srgbClr val="C00000"/>
                </a:solidFill>
              </a:rPr>
              <a:t>ip addr show</a:t>
            </a:r>
          </a:p>
          <a:p>
            <a:pPr marL="0" indent="0">
              <a:buNone/>
            </a:pPr>
            <a:r>
              <a:rPr lang="en-US" dirty="0">
                <a:solidFill>
                  <a:srgbClr val="00B0F0"/>
                </a:solidFill>
              </a:rPr>
              <a:t>1: lo: &lt;LOOPBACK,UP,LOWER_UP&gt; mtu 65536 qdisc noqueue state UNKNOWN group default qlen 1000</a:t>
            </a:r>
          </a:p>
          <a:p>
            <a:pPr marL="0" indent="0">
              <a:buNone/>
            </a:pPr>
            <a:r>
              <a:rPr lang="en-US" dirty="0">
                <a:solidFill>
                  <a:srgbClr val="00B0F0"/>
                </a:solidFill>
              </a:rPr>
              <a:t>    link/loopback 00:00:00:00:00:00 brd 00:00:00:00:00:00</a:t>
            </a:r>
          </a:p>
          <a:p>
            <a:pPr marL="0" indent="0">
              <a:buNone/>
            </a:pPr>
            <a:r>
              <a:rPr lang="en-US" dirty="0">
                <a:solidFill>
                  <a:srgbClr val="00B0F0"/>
                </a:solidFill>
              </a:rPr>
              <a:t>    inet 127.0.0.1/8 scope host lo</a:t>
            </a:r>
          </a:p>
          <a:p>
            <a:pPr marL="0" indent="0">
              <a:buNone/>
            </a:pPr>
            <a:r>
              <a:rPr lang="en-US" dirty="0">
                <a:solidFill>
                  <a:srgbClr val="00B0F0"/>
                </a:solidFill>
              </a:rPr>
              <a:t>       valid_lft forever preferred_lft forever</a:t>
            </a:r>
          </a:p>
          <a:p>
            <a:pPr marL="0" indent="0">
              <a:buNone/>
            </a:pPr>
            <a:r>
              <a:rPr lang="en-US" dirty="0">
                <a:solidFill>
                  <a:srgbClr val="00B0F0"/>
                </a:solidFill>
              </a:rPr>
              <a:t>    inet6 ::1/128 scope host </a:t>
            </a:r>
          </a:p>
          <a:p>
            <a:pPr marL="0" indent="0">
              <a:buNone/>
            </a:pPr>
            <a:r>
              <a:rPr lang="en-US" dirty="0">
                <a:solidFill>
                  <a:srgbClr val="00B0F0"/>
                </a:solidFill>
              </a:rPr>
              <a:t>       valid_lft forever preferred_lft forever</a:t>
            </a:r>
          </a:p>
          <a:p>
            <a:pPr marL="0" indent="0">
              <a:buNone/>
            </a:pPr>
            <a:r>
              <a:rPr lang="en-US" dirty="0">
                <a:solidFill>
                  <a:srgbClr val="00B0F0"/>
                </a:solidFill>
              </a:rPr>
              <a:t>2: enp0s3: &lt;BROADCAST,MULTICAST,UP,LOWER_UP&gt; mtu 1500 qdisc fq_codel state UP group default qlen 1000</a:t>
            </a:r>
          </a:p>
          <a:p>
            <a:pPr marL="0" indent="0">
              <a:buNone/>
            </a:pPr>
            <a:r>
              <a:rPr lang="en-US" dirty="0">
                <a:solidFill>
                  <a:srgbClr val="00B0F0"/>
                </a:solidFill>
              </a:rPr>
              <a:t>    link/ether 08:00:27:06:cc:d4 brd ff:ff:ff:ff:ff:ff</a:t>
            </a:r>
          </a:p>
          <a:p>
            <a:pPr marL="0" indent="0">
              <a:buNone/>
            </a:pPr>
            <a:r>
              <a:rPr lang="en-US" dirty="0">
                <a:solidFill>
                  <a:srgbClr val="00B0F0"/>
                </a:solidFill>
              </a:rPr>
              <a:t>    inet </a:t>
            </a:r>
            <a:r>
              <a:rPr lang="en-US" b="1" dirty="0">
                <a:solidFill>
                  <a:srgbClr val="C00000"/>
                </a:solidFill>
              </a:rPr>
              <a:t>192.168.56.101</a:t>
            </a:r>
            <a:r>
              <a:rPr lang="en-US" dirty="0">
                <a:solidFill>
                  <a:srgbClr val="00B0F0"/>
                </a:solidFill>
              </a:rPr>
              <a:t>/24 brd 192.168.56.255 scope global dynamic noprefixroute enp0s3</a:t>
            </a:r>
          </a:p>
          <a:p>
            <a:pPr marL="0" indent="0">
              <a:buNone/>
            </a:pPr>
            <a:r>
              <a:rPr lang="en-US" dirty="0">
                <a:solidFill>
                  <a:srgbClr val="00B0F0"/>
                </a:solidFill>
              </a:rPr>
              <a:t>       valid_lft 1151sec preferred_lft 1151sec</a:t>
            </a:r>
          </a:p>
          <a:p>
            <a:pPr marL="0" indent="0">
              <a:buNone/>
            </a:pPr>
            <a:r>
              <a:rPr lang="en-US" dirty="0">
                <a:solidFill>
                  <a:srgbClr val="00B0F0"/>
                </a:solidFill>
              </a:rPr>
              <a:t>    inet6 fe80::e2f4:31dc:27af:95c7/64 scope link noprefixroute </a:t>
            </a:r>
          </a:p>
          <a:p>
            <a:pPr marL="0" indent="0">
              <a:buNone/>
            </a:pPr>
            <a:r>
              <a:rPr lang="en-US" dirty="0">
                <a:solidFill>
                  <a:srgbClr val="00B0F0"/>
                </a:solidFill>
              </a:rPr>
              <a:t>       valid_lft forever preferred_lft forever</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60</a:t>
            </a:fld>
            <a:endParaRPr lang="en-US"/>
          </a:p>
        </p:txBody>
      </p:sp>
    </p:spTree>
    <p:extLst>
      <p:ext uri="{BB962C8B-B14F-4D97-AF65-F5344CB8AC3E}">
        <p14:creationId xmlns:p14="http://schemas.microsoft.com/office/powerpoint/2010/main" val="2986401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26" y="365125"/>
            <a:ext cx="11444140" cy="837599"/>
          </a:xfrm>
        </p:spPr>
        <p:txBody>
          <a:bodyPr/>
          <a:lstStyle/>
          <a:p>
            <a:r>
              <a:rPr lang="en-US" dirty="0"/>
              <a:t>Connecting from Windows to Ubuntu using PuTTY</a:t>
            </a:r>
          </a:p>
        </p:txBody>
      </p:sp>
      <p:pic>
        <p:nvPicPr>
          <p:cNvPr id="6" name="Content Placeholder 5"/>
          <p:cNvPicPr>
            <a:picLocks noGrp="1" noChangeAspect="1"/>
          </p:cNvPicPr>
          <p:nvPr>
            <p:ph idx="1"/>
          </p:nvPr>
        </p:nvPicPr>
        <p:blipFill>
          <a:blip r:embed="rId2"/>
          <a:stretch>
            <a:fillRect/>
          </a:stretch>
        </p:blipFill>
        <p:spPr>
          <a:xfrm>
            <a:off x="730080" y="1369193"/>
            <a:ext cx="5101280" cy="4987157"/>
          </a:xfrm>
          <a:prstGeom prst="rect">
            <a:avLst/>
          </a:prstGeom>
          <a:ln>
            <a:solidFill>
              <a:schemeClr val="accent1"/>
            </a:solidFill>
          </a:ln>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61</a:t>
            </a:fld>
            <a:endParaRPr lang="en-US"/>
          </a:p>
        </p:txBody>
      </p:sp>
      <p:sp>
        <p:nvSpPr>
          <p:cNvPr id="7" name="Rectangle 6"/>
          <p:cNvSpPr/>
          <p:nvPr/>
        </p:nvSpPr>
        <p:spPr>
          <a:xfrm>
            <a:off x="2593965" y="2567494"/>
            <a:ext cx="1027522" cy="2545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63730" y="1909926"/>
            <a:ext cx="5733814" cy="1938992"/>
          </a:xfrm>
          <a:prstGeom prst="rect">
            <a:avLst/>
          </a:prstGeom>
          <a:noFill/>
        </p:spPr>
        <p:txBody>
          <a:bodyPr wrap="none" rtlCol="0">
            <a:spAutoFit/>
          </a:bodyPr>
          <a:lstStyle/>
          <a:p>
            <a:pPr marL="342900" indent="-342900">
              <a:buFont typeface="Arial" panose="020B0604020202020204" pitchFamily="34" charset="0"/>
              <a:buChar char="•"/>
            </a:pPr>
            <a:r>
              <a:rPr lang="en-US" sz="2400" dirty="0"/>
              <a:t>Run PuTTY on Windows</a:t>
            </a:r>
          </a:p>
          <a:p>
            <a:pPr marL="342900" indent="-342900">
              <a:buFont typeface="Arial" panose="020B0604020202020204" pitchFamily="34" charset="0"/>
              <a:buChar char="•"/>
            </a:pPr>
            <a:r>
              <a:rPr lang="en-US" sz="2400" dirty="0"/>
              <a:t>Enter the IP of the Ubuntu VM</a:t>
            </a:r>
          </a:p>
          <a:p>
            <a:pPr marL="342900" indent="-342900">
              <a:buFont typeface="Arial" panose="020B0604020202020204" pitchFamily="34" charset="0"/>
              <a:buChar char="•"/>
            </a:pPr>
            <a:r>
              <a:rPr lang="en-US" sz="2400" dirty="0"/>
              <a:t>Click on the Open button</a:t>
            </a:r>
          </a:p>
          <a:p>
            <a:pPr marL="342900" indent="-342900">
              <a:buFont typeface="Arial" panose="020B0604020202020204" pitchFamily="34" charset="0"/>
              <a:buChar char="•"/>
            </a:pPr>
            <a:r>
              <a:rPr lang="en-US" sz="2400" dirty="0"/>
              <a:t>A terminal window will open on Windows</a:t>
            </a:r>
          </a:p>
          <a:p>
            <a:pPr marL="342900" indent="-342900">
              <a:buFont typeface="Arial" panose="020B0604020202020204" pitchFamily="34" charset="0"/>
              <a:buChar char="•"/>
            </a:pPr>
            <a:r>
              <a:rPr lang="en-US" sz="2400" dirty="0"/>
              <a:t>Login to your VM</a:t>
            </a:r>
          </a:p>
        </p:txBody>
      </p:sp>
    </p:spTree>
    <p:extLst>
      <p:ext uri="{BB962C8B-B14F-4D97-AF65-F5344CB8AC3E}">
        <p14:creationId xmlns:p14="http://schemas.microsoft.com/office/powerpoint/2010/main" val="1520253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40887" cy="960438"/>
          </a:xfrm>
        </p:spPr>
        <p:txBody>
          <a:bodyPr/>
          <a:lstStyle/>
          <a:p>
            <a:r>
              <a:rPr lang="en-US" dirty="0"/>
              <a:t>Using Username and Password to Login to VM</a:t>
            </a:r>
          </a:p>
        </p:txBody>
      </p:sp>
      <p:sp>
        <p:nvSpPr>
          <p:cNvPr id="4" name="Footer Placeholder 3"/>
          <p:cNvSpPr>
            <a:spLocks noGrp="1"/>
          </p:cNvSpPr>
          <p:nvPr>
            <p:ph type="ftr" sz="quarter" idx="11"/>
          </p:nvPr>
        </p:nvSpPr>
        <p:spPr/>
        <p:txBody>
          <a:bodyPr/>
          <a:lstStyle/>
          <a:p>
            <a:r>
              <a:rPr lang="en-US"/>
              <a:t>© Dr. Jololian</a:t>
            </a:r>
          </a:p>
        </p:txBody>
      </p:sp>
      <p:sp>
        <p:nvSpPr>
          <p:cNvPr id="5" name="Slide Number Placeholder 4"/>
          <p:cNvSpPr>
            <a:spLocks noGrp="1"/>
          </p:cNvSpPr>
          <p:nvPr>
            <p:ph type="sldNum" sz="quarter" idx="12"/>
          </p:nvPr>
        </p:nvSpPr>
        <p:spPr/>
        <p:txBody>
          <a:bodyPr/>
          <a:lstStyle/>
          <a:p>
            <a:fld id="{986D4107-7966-478B-AC1A-40B0DA202743}" type="slidenum">
              <a:rPr lang="en-US" smtClean="0"/>
              <a:t>62</a:t>
            </a:fld>
            <a:endParaRPr lang="en-US"/>
          </a:p>
        </p:txBody>
      </p:sp>
      <p:pic>
        <p:nvPicPr>
          <p:cNvPr id="9" name="Picture 8">
            <a:extLst>
              <a:ext uri="{FF2B5EF4-FFF2-40B4-BE49-F238E27FC236}">
                <a16:creationId xmlns:a16="http://schemas.microsoft.com/office/drawing/2014/main" id="{5170B1F8-AC75-4079-96B2-F8A40666A1DA}"/>
              </a:ext>
            </a:extLst>
          </p:cNvPr>
          <p:cNvPicPr>
            <a:picLocks noChangeAspect="1"/>
          </p:cNvPicPr>
          <p:nvPr/>
        </p:nvPicPr>
        <p:blipFill>
          <a:blip r:embed="rId2"/>
          <a:stretch>
            <a:fillRect/>
          </a:stretch>
        </p:blipFill>
        <p:spPr>
          <a:xfrm>
            <a:off x="1943814" y="1325564"/>
            <a:ext cx="8038386" cy="5002482"/>
          </a:xfrm>
          <a:prstGeom prst="rect">
            <a:avLst/>
          </a:prstGeom>
        </p:spPr>
      </p:pic>
    </p:spTree>
    <p:extLst>
      <p:ext uri="{BB962C8B-B14F-4D97-AF65-F5344CB8AC3E}">
        <p14:creationId xmlns:p14="http://schemas.microsoft.com/office/powerpoint/2010/main" val="19332757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166F-CC38-4F33-96F1-8FDBFBD91281}"/>
              </a:ext>
            </a:extLst>
          </p:cNvPr>
          <p:cNvSpPr>
            <a:spLocks noGrp="1"/>
          </p:cNvSpPr>
          <p:nvPr>
            <p:ph type="title"/>
          </p:nvPr>
        </p:nvSpPr>
        <p:spPr>
          <a:xfrm>
            <a:off x="684143" y="512486"/>
            <a:ext cx="9437204" cy="1179788"/>
          </a:xfrm>
        </p:spPr>
        <p:txBody>
          <a:bodyPr>
            <a:normAutofit/>
          </a:bodyPr>
          <a:lstStyle/>
          <a:p>
            <a:r>
              <a:rPr lang="en-US" dirty="0"/>
              <a:t>Creating New Private and Public Keys</a:t>
            </a:r>
          </a:p>
        </p:txBody>
      </p:sp>
      <p:sp>
        <p:nvSpPr>
          <p:cNvPr id="3" name="Content Placeholder 2">
            <a:extLst>
              <a:ext uri="{FF2B5EF4-FFF2-40B4-BE49-F238E27FC236}">
                <a16:creationId xmlns:a16="http://schemas.microsoft.com/office/drawing/2014/main" id="{5C941ED4-66A3-4500-8F01-76B5E0514AE1}"/>
              </a:ext>
            </a:extLst>
          </p:cNvPr>
          <p:cNvSpPr>
            <a:spLocks noGrp="1"/>
          </p:cNvSpPr>
          <p:nvPr>
            <p:ph idx="1"/>
          </p:nvPr>
        </p:nvSpPr>
        <p:spPr>
          <a:xfrm>
            <a:off x="684143" y="1838739"/>
            <a:ext cx="10823713" cy="4444378"/>
          </a:xfrm>
        </p:spPr>
        <p:txBody>
          <a:bodyPr>
            <a:noAutofit/>
          </a:bodyPr>
          <a:lstStyle/>
          <a:p>
            <a:pPr marL="514350" indent="-514350">
              <a:lnSpc>
                <a:spcPct val="80000"/>
              </a:lnSpc>
              <a:spcAft>
                <a:spcPts val="600"/>
              </a:spcAft>
              <a:buFont typeface="+mj-lt"/>
              <a:buAutoNum type="arabicPeriod"/>
            </a:pPr>
            <a:r>
              <a:rPr lang="en-US" sz="2600" dirty="0"/>
              <a:t>Launch </a:t>
            </a:r>
            <a:r>
              <a:rPr lang="en-US" sz="2600" dirty="0">
                <a:solidFill>
                  <a:srgbClr val="C00000"/>
                </a:solidFill>
              </a:rPr>
              <a:t>PuTTYgen</a:t>
            </a:r>
            <a:r>
              <a:rPr lang="en-US" sz="2600" dirty="0"/>
              <a:t> on </a:t>
            </a:r>
            <a:r>
              <a:rPr lang="en-US" sz="2600" i="1" dirty="0"/>
              <a:t>Windows </a:t>
            </a:r>
          </a:p>
          <a:p>
            <a:pPr marL="514350" indent="-514350">
              <a:lnSpc>
                <a:spcPct val="80000"/>
              </a:lnSpc>
              <a:spcAft>
                <a:spcPts val="600"/>
              </a:spcAft>
              <a:buFont typeface="+mj-lt"/>
              <a:buAutoNum type="arabicPeriod"/>
            </a:pPr>
            <a:r>
              <a:rPr lang="en-US" sz="2600" dirty="0"/>
              <a:t>Under Parameters, select RSA and make sure that the Number of bits in a generated key is set to 2048.</a:t>
            </a:r>
          </a:p>
          <a:p>
            <a:pPr marL="514350" indent="-514350">
              <a:lnSpc>
                <a:spcPct val="80000"/>
              </a:lnSpc>
              <a:spcAft>
                <a:spcPts val="600"/>
              </a:spcAft>
              <a:buFont typeface="+mj-lt"/>
              <a:buAutoNum type="arabicPeriod"/>
            </a:pPr>
            <a:r>
              <a:rPr lang="en-US" sz="2600" dirty="0"/>
              <a:t>Under </a:t>
            </a:r>
            <a:r>
              <a:rPr lang="en-US" sz="2600" dirty="0">
                <a:solidFill>
                  <a:srgbClr val="C00000"/>
                </a:solidFill>
              </a:rPr>
              <a:t>Actions </a:t>
            </a:r>
            <a:r>
              <a:rPr lang="en-US" sz="2600" dirty="0">
                <a:solidFill>
                  <a:srgbClr val="C00000"/>
                </a:solidFill>
                <a:sym typeface="Wingdings" panose="05000000000000000000" pitchFamily="2" charset="2"/>
              </a:rPr>
              <a:t></a:t>
            </a:r>
            <a:r>
              <a:rPr lang="en-US" sz="2600" dirty="0">
                <a:solidFill>
                  <a:srgbClr val="C00000"/>
                </a:solidFill>
              </a:rPr>
              <a:t> Generate a public/private key pair</a:t>
            </a:r>
            <a:r>
              <a:rPr lang="en-US" sz="2600" dirty="0"/>
              <a:t>, click </a:t>
            </a:r>
            <a:r>
              <a:rPr lang="en-US" sz="2600" dirty="0">
                <a:solidFill>
                  <a:srgbClr val="C00000"/>
                </a:solidFill>
              </a:rPr>
              <a:t>Generate</a:t>
            </a:r>
            <a:r>
              <a:rPr lang="en-US" sz="2600" dirty="0"/>
              <a:t>.</a:t>
            </a:r>
          </a:p>
          <a:p>
            <a:pPr marL="514350" indent="-514350">
              <a:lnSpc>
                <a:spcPct val="80000"/>
              </a:lnSpc>
              <a:spcAft>
                <a:spcPts val="600"/>
              </a:spcAft>
              <a:buFont typeface="+mj-lt"/>
              <a:buAutoNum type="arabicPeriod"/>
            </a:pPr>
            <a:r>
              <a:rPr lang="en-US" sz="2600" dirty="0"/>
              <a:t>You will be instructed to move the mouse cursor around within the PuTTY Key Generator window as a randomizer to generate the private key.</a:t>
            </a:r>
          </a:p>
          <a:p>
            <a:pPr marL="514350" indent="-514350">
              <a:lnSpc>
                <a:spcPct val="80000"/>
              </a:lnSpc>
              <a:buFont typeface="+mj-lt"/>
              <a:buAutoNum type="arabicPeriod"/>
            </a:pPr>
            <a:r>
              <a:rPr lang="en-US" sz="2600" dirty="0"/>
              <a:t>Optional: You can also provide a </a:t>
            </a:r>
            <a:r>
              <a:rPr lang="en-US" sz="2600" dirty="0">
                <a:solidFill>
                  <a:srgbClr val="C00000"/>
                </a:solidFill>
              </a:rPr>
              <a:t>Passphrase</a:t>
            </a:r>
            <a:r>
              <a:rPr lang="en-US" sz="2600" dirty="0"/>
              <a:t> for extra protection. The purpose of the passphrase is to encrypt the private key. This makes the key file by itself useless to an attacker.</a:t>
            </a:r>
          </a:p>
        </p:txBody>
      </p:sp>
      <p:sp>
        <p:nvSpPr>
          <p:cNvPr id="5" name="Footer Placeholder 4">
            <a:extLst>
              <a:ext uri="{FF2B5EF4-FFF2-40B4-BE49-F238E27FC236}">
                <a16:creationId xmlns:a16="http://schemas.microsoft.com/office/drawing/2014/main" id="{17193B7B-6200-4832-8FA8-6B618B1C3370}"/>
              </a:ext>
            </a:extLst>
          </p:cNvPr>
          <p:cNvSpPr>
            <a:spLocks noGrp="1"/>
          </p:cNvSpPr>
          <p:nvPr>
            <p:ph type="ftr" sz="quarter" idx="11"/>
          </p:nvPr>
        </p:nvSpPr>
        <p:spPr/>
        <p:txBody>
          <a:bodyPr/>
          <a:lstStyle/>
          <a:p>
            <a:r>
              <a:rPr lang="en-US"/>
              <a:t>© Dr. Jololian</a:t>
            </a:r>
          </a:p>
        </p:txBody>
      </p:sp>
      <p:sp>
        <p:nvSpPr>
          <p:cNvPr id="6" name="Slide Number Placeholder 5">
            <a:extLst>
              <a:ext uri="{FF2B5EF4-FFF2-40B4-BE49-F238E27FC236}">
                <a16:creationId xmlns:a16="http://schemas.microsoft.com/office/drawing/2014/main" id="{65DBD306-3117-40B2-ABEC-343B87B90D63}"/>
              </a:ext>
            </a:extLst>
          </p:cNvPr>
          <p:cNvSpPr>
            <a:spLocks noGrp="1"/>
          </p:cNvSpPr>
          <p:nvPr>
            <p:ph type="sldNum" sz="quarter" idx="12"/>
          </p:nvPr>
        </p:nvSpPr>
        <p:spPr/>
        <p:txBody>
          <a:bodyPr/>
          <a:lstStyle/>
          <a:p>
            <a:fld id="{4472F181-CA5F-4C66-AAEC-96A4C94D83CB}" type="slidenum">
              <a:rPr lang="en-US" smtClean="0"/>
              <a:t>63</a:t>
            </a:fld>
            <a:endParaRPr lang="en-US"/>
          </a:p>
        </p:txBody>
      </p:sp>
    </p:spTree>
    <p:extLst>
      <p:ext uri="{BB962C8B-B14F-4D97-AF65-F5344CB8AC3E}">
        <p14:creationId xmlns:p14="http://schemas.microsoft.com/office/powerpoint/2010/main" val="32948552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A42889-475E-4CDC-B5A6-0CCE623565DA}"/>
              </a:ext>
            </a:extLst>
          </p:cNvPr>
          <p:cNvSpPr>
            <a:spLocks noGrp="1"/>
          </p:cNvSpPr>
          <p:nvPr>
            <p:ph type="ftr" sz="quarter" idx="11"/>
          </p:nvPr>
        </p:nvSpPr>
        <p:spPr/>
        <p:txBody>
          <a:bodyPr/>
          <a:lstStyle/>
          <a:p>
            <a:r>
              <a:rPr lang="en-US"/>
              <a:t>© Dr. Jololian</a:t>
            </a:r>
          </a:p>
        </p:txBody>
      </p:sp>
      <p:sp>
        <p:nvSpPr>
          <p:cNvPr id="6" name="Slide Number Placeholder 5">
            <a:extLst>
              <a:ext uri="{FF2B5EF4-FFF2-40B4-BE49-F238E27FC236}">
                <a16:creationId xmlns:a16="http://schemas.microsoft.com/office/drawing/2014/main" id="{186DBFB3-D573-485D-B352-B025E0E5C3C4}"/>
              </a:ext>
            </a:extLst>
          </p:cNvPr>
          <p:cNvSpPr>
            <a:spLocks noGrp="1"/>
          </p:cNvSpPr>
          <p:nvPr>
            <p:ph type="sldNum" sz="quarter" idx="12"/>
          </p:nvPr>
        </p:nvSpPr>
        <p:spPr/>
        <p:txBody>
          <a:bodyPr/>
          <a:lstStyle/>
          <a:p>
            <a:fld id="{4472F181-CA5F-4C66-AAEC-96A4C94D83CB}" type="slidenum">
              <a:rPr lang="en-US" smtClean="0"/>
              <a:t>64</a:t>
            </a:fld>
            <a:endParaRPr lang="en-US"/>
          </a:p>
        </p:txBody>
      </p:sp>
      <p:grpSp>
        <p:nvGrpSpPr>
          <p:cNvPr id="13" name="Group 12"/>
          <p:cNvGrpSpPr/>
          <p:nvPr/>
        </p:nvGrpSpPr>
        <p:grpSpPr>
          <a:xfrm>
            <a:off x="5106849" y="190940"/>
            <a:ext cx="7007502" cy="6347972"/>
            <a:chOff x="2413345" y="271638"/>
            <a:chExt cx="7007502" cy="6347972"/>
          </a:xfrm>
        </p:grpSpPr>
        <p:grpSp>
          <p:nvGrpSpPr>
            <p:cNvPr id="11" name="Group 10"/>
            <p:cNvGrpSpPr/>
            <p:nvPr/>
          </p:nvGrpSpPr>
          <p:grpSpPr>
            <a:xfrm>
              <a:off x="2413345" y="271638"/>
              <a:ext cx="7007502" cy="6347972"/>
              <a:chOff x="534849" y="-16597"/>
              <a:chExt cx="7007502" cy="6347972"/>
            </a:xfrm>
          </p:grpSpPr>
          <p:pic>
            <p:nvPicPr>
              <p:cNvPr id="2" name="Picture 1"/>
              <p:cNvPicPr>
                <a:picLocks noChangeAspect="1"/>
              </p:cNvPicPr>
              <p:nvPr/>
            </p:nvPicPr>
            <p:blipFill>
              <a:blip r:embed="rId2"/>
              <a:stretch>
                <a:fillRect/>
              </a:stretch>
            </p:blipFill>
            <p:spPr>
              <a:xfrm>
                <a:off x="534849" y="-16597"/>
                <a:ext cx="7007502" cy="6347972"/>
              </a:xfrm>
              <a:prstGeom prst="rect">
                <a:avLst/>
              </a:prstGeom>
              <a:ln>
                <a:solidFill>
                  <a:schemeClr val="accent1"/>
                </a:solidFill>
              </a:ln>
            </p:spPr>
          </p:pic>
          <p:sp>
            <p:nvSpPr>
              <p:cNvPr id="8" name="Oval 7"/>
              <p:cNvSpPr/>
              <p:nvPr/>
            </p:nvSpPr>
            <p:spPr>
              <a:xfrm>
                <a:off x="534849" y="5604447"/>
                <a:ext cx="1244256" cy="27951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4514" y="3926337"/>
                <a:ext cx="1381540" cy="34363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83966" y="5825909"/>
                <a:ext cx="1381540" cy="34363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a:xfrm>
              <a:off x="7673010" y="4992538"/>
              <a:ext cx="1381540" cy="34363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159543" y="868614"/>
            <a:ext cx="4947306" cy="4093428"/>
          </a:xfrm>
          <a:prstGeom prst="rect">
            <a:avLst/>
          </a:prstGeom>
        </p:spPr>
        <p:txBody>
          <a:bodyPr wrap="square">
            <a:spAutoFit/>
          </a:bodyPr>
          <a:lstStyle/>
          <a:p>
            <a:pPr marL="457200" indent="-457200">
              <a:buFont typeface="+mj-lt"/>
              <a:buAutoNum type="arabicPeriod" startAt="6"/>
            </a:pPr>
            <a:r>
              <a:rPr lang="en-US" sz="2400" dirty="0"/>
              <a:t>Once the key information appears, click on </a:t>
            </a:r>
            <a:r>
              <a:rPr lang="en-US" sz="2400" dirty="0">
                <a:solidFill>
                  <a:srgbClr val="C00000"/>
                </a:solidFill>
              </a:rPr>
              <a:t>Save private key </a:t>
            </a:r>
            <a:r>
              <a:rPr lang="en-US" sz="2400" dirty="0"/>
              <a:t>under </a:t>
            </a:r>
            <a:r>
              <a:rPr lang="en-US" sz="2400" dirty="0">
                <a:solidFill>
                  <a:srgbClr val="C00000"/>
                </a:solidFill>
              </a:rPr>
              <a:t>Actions / Save the generated key</a:t>
            </a:r>
            <a:r>
              <a:rPr lang="en-US" sz="2400" dirty="0"/>
              <a:t>.</a:t>
            </a:r>
          </a:p>
          <a:p>
            <a:pPr marL="457200" indent="-457200">
              <a:spcBef>
                <a:spcPts val="1200"/>
              </a:spcBef>
              <a:buFont typeface="+mj-lt"/>
              <a:buAutoNum type="arabicPeriod" startAt="6"/>
            </a:pPr>
            <a:r>
              <a:rPr lang="en-US" sz="2400" dirty="0"/>
              <a:t>Save the private key to the desktop as </a:t>
            </a:r>
            <a:r>
              <a:rPr lang="en-US" sz="2400" dirty="0">
                <a:solidFill>
                  <a:srgbClr val="00B0F0"/>
                </a:solidFill>
              </a:rPr>
              <a:t>id_rsa.ppk</a:t>
            </a:r>
            <a:r>
              <a:rPr lang="en-US" sz="2400" dirty="0"/>
              <a:t>. </a:t>
            </a:r>
          </a:p>
          <a:p>
            <a:pPr marL="457200" indent="-457200">
              <a:spcBef>
                <a:spcPts val="1200"/>
              </a:spcBef>
              <a:buFont typeface="+mj-lt"/>
              <a:buAutoNum type="arabicPeriod" startAt="6"/>
            </a:pPr>
            <a:r>
              <a:rPr lang="en-US" sz="2400" dirty="0"/>
              <a:t>Click on </a:t>
            </a:r>
            <a:r>
              <a:rPr lang="en-US" sz="2400" dirty="0">
                <a:solidFill>
                  <a:srgbClr val="C00000"/>
                </a:solidFill>
              </a:rPr>
              <a:t>Save public key </a:t>
            </a:r>
            <a:r>
              <a:rPr lang="en-US" sz="2400" dirty="0"/>
              <a:t>to save to a file (e.g., </a:t>
            </a:r>
            <a:r>
              <a:rPr lang="en-US" sz="2400" dirty="0">
                <a:solidFill>
                  <a:srgbClr val="00B0F0"/>
                </a:solidFill>
              </a:rPr>
              <a:t>id_rsa.pub</a:t>
            </a:r>
            <a:r>
              <a:rPr lang="en-US" sz="2400" dirty="0"/>
              <a:t>)</a:t>
            </a:r>
            <a:r>
              <a:rPr lang="en-US" sz="2400" dirty="0">
                <a:solidFill>
                  <a:srgbClr val="00B0F0"/>
                </a:solidFill>
              </a:rPr>
              <a:t> </a:t>
            </a:r>
            <a:r>
              <a:rPr lang="en-US" sz="2400" dirty="0"/>
              <a:t>the public key displayed in the box under </a:t>
            </a:r>
            <a:r>
              <a:rPr lang="en-US" sz="2400" dirty="0">
                <a:solidFill>
                  <a:srgbClr val="C00000"/>
                </a:solidFill>
              </a:rPr>
              <a:t>Key / Public key for pasting into OpenSSH authorized_keys file</a:t>
            </a:r>
            <a:r>
              <a:rPr lang="en-US" sz="2400" dirty="0"/>
              <a:t>.</a:t>
            </a:r>
          </a:p>
        </p:txBody>
      </p:sp>
      <p:sp>
        <p:nvSpPr>
          <p:cNvPr id="15" name="Oval 14"/>
          <p:cNvSpPr/>
          <p:nvPr/>
        </p:nvSpPr>
        <p:spPr>
          <a:xfrm>
            <a:off x="5106849" y="1441174"/>
            <a:ext cx="7007502" cy="92433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737943" y="4822283"/>
            <a:ext cx="1316211" cy="43319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62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78A4-9094-4A67-B762-D3B08AE5933A}"/>
              </a:ext>
            </a:extLst>
          </p:cNvPr>
          <p:cNvSpPr>
            <a:spLocks noGrp="1"/>
          </p:cNvSpPr>
          <p:nvPr>
            <p:ph type="title"/>
          </p:nvPr>
        </p:nvSpPr>
        <p:spPr>
          <a:xfrm>
            <a:off x="785189" y="513176"/>
            <a:ext cx="9564758" cy="1226171"/>
          </a:xfrm>
        </p:spPr>
        <p:txBody>
          <a:bodyPr>
            <a:normAutofit/>
          </a:bodyPr>
          <a:lstStyle/>
          <a:p>
            <a:r>
              <a:rPr lang="en-US" dirty="0"/>
              <a:t>Copy the Public Key to the Server</a:t>
            </a:r>
          </a:p>
        </p:txBody>
      </p:sp>
      <p:sp>
        <p:nvSpPr>
          <p:cNvPr id="3" name="Content Placeholder 2">
            <a:extLst>
              <a:ext uri="{FF2B5EF4-FFF2-40B4-BE49-F238E27FC236}">
                <a16:creationId xmlns:a16="http://schemas.microsoft.com/office/drawing/2014/main" id="{AB2ACE7C-E5F8-4F92-B427-D2A03068467D}"/>
              </a:ext>
            </a:extLst>
          </p:cNvPr>
          <p:cNvSpPr>
            <a:spLocks noGrp="1"/>
          </p:cNvSpPr>
          <p:nvPr>
            <p:ph idx="1"/>
          </p:nvPr>
        </p:nvSpPr>
        <p:spPr>
          <a:xfrm>
            <a:off x="636103" y="1739347"/>
            <a:ext cx="10833653" cy="4462670"/>
          </a:xfrm>
        </p:spPr>
        <p:txBody>
          <a:bodyPr>
            <a:normAutofit/>
          </a:bodyPr>
          <a:lstStyle/>
          <a:p>
            <a:pPr marL="514350" indent="-514350">
              <a:buFont typeface="+mj-lt"/>
              <a:buAutoNum type="arabicPeriod"/>
            </a:pPr>
            <a:r>
              <a:rPr lang="en-US" sz="2600" dirty="0"/>
              <a:t>Launch PuTTY and log into the VM with your existing user credentials.</a:t>
            </a:r>
          </a:p>
          <a:p>
            <a:pPr marL="514350" indent="-514350">
              <a:buFont typeface="+mj-lt"/>
              <a:buAutoNum type="arabicPeriod"/>
            </a:pPr>
            <a:r>
              <a:rPr lang="en-US" sz="2600" dirty="0"/>
              <a:t>Use your preferred text editor to create and/or open the </a:t>
            </a:r>
            <a:r>
              <a:rPr lang="en-US" sz="2600" dirty="0">
                <a:solidFill>
                  <a:srgbClr val="00B0F0"/>
                </a:solidFill>
              </a:rPr>
              <a:t>authorized_keys</a:t>
            </a:r>
            <a:r>
              <a:rPr lang="en-US" sz="2600" dirty="0"/>
              <a:t> file:   $</a:t>
            </a:r>
            <a:r>
              <a:rPr lang="en-US" sz="2600" dirty="0">
                <a:solidFill>
                  <a:srgbClr val="C00000"/>
                </a:solidFill>
              </a:rPr>
              <a:t> vi  ~/.ssh/authorized_keys</a:t>
            </a:r>
          </a:p>
          <a:p>
            <a:pPr marL="514350" indent="-514350">
              <a:buFont typeface="+mj-lt"/>
              <a:buAutoNum type="arabicPeriod" startAt="4"/>
            </a:pPr>
            <a:r>
              <a:rPr lang="en-US" sz="2600" dirty="0"/>
              <a:t>Copy and paste the public key into the </a:t>
            </a:r>
            <a:r>
              <a:rPr lang="en-US" sz="2600" dirty="0">
                <a:solidFill>
                  <a:srgbClr val="00B0F0"/>
                </a:solidFill>
              </a:rPr>
              <a:t>authorized_keys</a:t>
            </a:r>
            <a:r>
              <a:rPr lang="en-US" sz="2600" dirty="0"/>
              <a:t> file.</a:t>
            </a:r>
          </a:p>
          <a:p>
            <a:pPr marL="514350" indent="-514350">
              <a:buFont typeface="+mj-lt"/>
              <a:buAutoNum type="arabicPeriod" startAt="4"/>
            </a:pPr>
            <a:r>
              <a:rPr lang="en-US" sz="2600" dirty="0"/>
              <a:t>Save the file and close the text editor. You can verify that the public key has been saved to the file using: $ </a:t>
            </a:r>
            <a:r>
              <a:rPr lang="en-US" sz="2600" dirty="0">
                <a:solidFill>
                  <a:srgbClr val="C00000"/>
                </a:solidFill>
              </a:rPr>
              <a:t>cat authorized_keys</a:t>
            </a:r>
          </a:p>
          <a:p>
            <a:pPr marL="514350" indent="-514350">
              <a:buFont typeface="+mj-lt"/>
              <a:buAutoNum type="arabicPeriod" startAt="4"/>
            </a:pPr>
            <a:r>
              <a:rPr lang="en-US" sz="2600" dirty="0"/>
              <a:t>Set the permissions of the </a:t>
            </a:r>
            <a:r>
              <a:rPr lang="en-US" sz="2600" dirty="0">
                <a:solidFill>
                  <a:srgbClr val="00B0F0"/>
                </a:solidFill>
              </a:rPr>
              <a:t>authorized_keys</a:t>
            </a:r>
            <a:r>
              <a:rPr lang="en-US" sz="2600" dirty="0"/>
              <a:t> read/write by owner only:   $ </a:t>
            </a:r>
            <a:r>
              <a:rPr lang="en-US" sz="2600" dirty="0">
                <a:solidFill>
                  <a:srgbClr val="C00000"/>
                </a:solidFill>
              </a:rPr>
              <a:t>chmod 600 ~/.ssh/authorized_keys</a:t>
            </a:r>
          </a:p>
        </p:txBody>
      </p:sp>
      <p:sp>
        <p:nvSpPr>
          <p:cNvPr id="5" name="Footer Placeholder 4">
            <a:extLst>
              <a:ext uri="{FF2B5EF4-FFF2-40B4-BE49-F238E27FC236}">
                <a16:creationId xmlns:a16="http://schemas.microsoft.com/office/drawing/2014/main" id="{E2169180-14D0-4548-A40C-859B1D440FE6}"/>
              </a:ext>
            </a:extLst>
          </p:cNvPr>
          <p:cNvSpPr>
            <a:spLocks noGrp="1"/>
          </p:cNvSpPr>
          <p:nvPr>
            <p:ph type="ftr" sz="quarter" idx="11"/>
          </p:nvPr>
        </p:nvSpPr>
        <p:spPr/>
        <p:txBody>
          <a:bodyPr/>
          <a:lstStyle/>
          <a:p>
            <a:r>
              <a:rPr lang="en-US"/>
              <a:t>© Dr. Jololian</a:t>
            </a:r>
          </a:p>
        </p:txBody>
      </p:sp>
      <p:sp>
        <p:nvSpPr>
          <p:cNvPr id="6" name="Slide Number Placeholder 5">
            <a:extLst>
              <a:ext uri="{FF2B5EF4-FFF2-40B4-BE49-F238E27FC236}">
                <a16:creationId xmlns:a16="http://schemas.microsoft.com/office/drawing/2014/main" id="{9B6EF9D5-4CC8-4563-B142-79DCA7769365}"/>
              </a:ext>
            </a:extLst>
          </p:cNvPr>
          <p:cNvSpPr>
            <a:spLocks noGrp="1"/>
          </p:cNvSpPr>
          <p:nvPr>
            <p:ph type="sldNum" sz="quarter" idx="12"/>
          </p:nvPr>
        </p:nvSpPr>
        <p:spPr/>
        <p:txBody>
          <a:bodyPr/>
          <a:lstStyle/>
          <a:p>
            <a:fld id="{4472F181-CA5F-4C66-AAEC-96A4C94D83CB}" type="slidenum">
              <a:rPr lang="en-US" smtClean="0"/>
              <a:t>65</a:t>
            </a:fld>
            <a:endParaRPr lang="en-US"/>
          </a:p>
        </p:txBody>
      </p:sp>
    </p:spTree>
    <p:extLst>
      <p:ext uri="{BB962C8B-B14F-4D97-AF65-F5344CB8AC3E}">
        <p14:creationId xmlns:p14="http://schemas.microsoft.com/office/powerpoint/2010/main" val="240696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0556"/>
            <a:ext cx="10515600" cy="4351338"/>
          </a:xfrm>
        </p:spPr>
        <p:txBody>
          <a:bodyPr>
            <a:normAutofit lnSpcReduction="10000"/>
          </a:bodyPr>
          <a:lstStyle/>
          <a:p>
            <a:pPr marL="514350" indent="-514350">
              <a:buFont typeface="+mj-lt"/>
              <a:buAutoNum type="arabicPeriod" startAt="7"/>
            </a:pPr>
            <a:r>
              <a:rPr lang="en-US" sz="2600" dirty="0"/>
              <a:t>Set the permissions on the .ssh folder to read/write/execute by owner only:   $ </a:t>
            </a:r>
            <a:r>
              <a:rPr lang="en-US" sz="2600" dirty="0">
                <a:solidFill>
                  <a:srgbClr val="C00000"/>
                </a:solidFill>
              </a:rPr>
              <a:t>chmod 700  ~/.ssh 700 .ssh</a:t>
            </a:r>
          </a:p>
          <a:p>
            <a:pPr marL="514350" indent="-514350">
              <a:buFont typeface="+mj-lt"/>
              <a:buAutoNum type="arabicPeriod" startAt="7"/>
            </a:pPr>
            <a:r>
              <a:rPr lang="en-US" sz="2600" dirty="0"/>
              <a:t>To turn-off password authentication on VM, start by making a copy of the configuration file:</a:t>
            </a:r>
          </a:p>
          <a:p>
            <a:pPr marL="0" indent="0">
              <a:buNone/>
            </a:pPr>
            <a:r>
              <a:rPr lang="en-US" sz="2600" dirty="0"/>
              <a:t>	</a:t>
            </a:r>
            <a:r>
              <a:rPr lang="en-US" sz="2600" dirty="0">
                <a:solidFill>
                  <a:srgbClr val="C00000"/>
                </a:solidFill>
              </a:rPr>
              <a:t>$ sudo cp /etc/ssh/sshd_config /etc/ssh/sshd_config.bak</a:t>
            </a:r>
            <a:r>
              <a:rPr lang="en-US" sz="2600" dirty="0"/>
              <a:t>	</a:t>
            </a:r>
          </a:p>
          <a:p>
            <a:pPr marL="514350" indent="-514350">
              <a:buFont typeface="+mj-lt"/>
              <a:buAutoNum type="arabicPeriod" startAt="9"/>
            </a:pPr>
            <a:r>
              <a:rPr lang="en-US" sz="2600" dirty="0"/>
              <a:t>In the file sshd_config, change the line:</a:t>
            </a:r>
          </a:p>
          <a:p>
            <a:pPr marL="0" indent="0">
              <a:buNone/>
            </a:pPr>
            <a:r>
              <a:rPr lang="en-US" sz="2600" dirty="0"/>
              <a:t>	</a:t>
            </a:r>
            <a:r>
              <a:rPr lang="en-US" sz="2600" dirty="0">
                <a:solidFill>
                  <a:srgbClr val="C00000"/>
                </a:solidFill>
              </a:rPr>
              <a:t>PasswordAuthentication </a:t>
            </a:r>
            <a:r>
              <a:rPr lang="en-US" sz="2600" b="1" dirty="0">
                <a:solidFill>
                  <a:srgbClr val="C00000"/>
                </a:solidFill>
              </a:rPr>
              <a:t>yes</a:t>
            </a:r>
            <a:r>
              <a:rPr lang="en-US" sz="2600" dirty="0"/>
              <a:t>   to    </a:t>
            </a:r>
            <a:r>
              <a:rPr lang="en-US" sz="2600" dirty="0">
                <a:solidFill>
                  <a:srgbClr val="C00000"/>
                </a:solidFill>
              </a:rPr>
              <a:t>PasswordAuthentication </a:t>
            </a:r>
            <a:r>
              <a:rPr lang="en-US" sz="2600" b="1" dirty="0">
                <a:solidFill>
                  <a:srgbClr val="C00000"/>
                </a:solidFill>
              </a:rPr>
              <a:t>no</a:t>
            </a:r>
          </a:p>
          <a:p>
            <a:pPr marL="514350" indent="-514350">
              <a:buFont typeface="+mj-lt"/>
              <a:buAutoNum type="arabicPeriod" startAt="10"/>
            </a:pPr>
            <a:r>
              <a:rPr lang="en-US" sz="2600" dirty="0"/>
              <a:t>Restart the SSH server:</a:t>
            </a:r>
          </a:p>
          <a:p>
            <a:pPr marL="0" indent="0">
              <a:buNone/>
            </a:pPr>
            <a:r>
              <a:rPr lang="en-US" sz="2600" dirty="0"/>
              <a:t>	$ </a:t>
            </a:r>
            <a:r>
              <a:rPr lang="en-US" sz="2600" dirty="0">
                <a:solidFill>
                  <a:srgbClr val="C00000"/>
                </a:solidFill>
              </a:rPr>
              <a:t>sudo service ssh restart</a:t>
            </a:r>
          </a:p>
          <a:p>
            <a:pPr marL="514350" indent="-514350">
              <a:buFont typeface="+mj-lt"/>
              <a:buAutoNum type="arabicPeriod" startAt="10"/>
            </a:pPr>
            <a:r>
              <a:rPr lang="en-US" sz="2600" dirty="0"/>
              <a:t>Logout from the VM.</a:t>
            </a:r>
          </a:p>
          <a:p>
            <a:endParaRPr lang="en-US" dirty="0"/>
          </a:p>
        </p:txBody>
      </p:sp>
      <p:sp>
        <p:nvSpPr>
          <p:cNvPr id="4" name="Footer Placeholder 3"/>
          <p:cNvSpPr>
            <a:spLocks noGrp="1"/>
          </p:cNvSpPr>
          <p:nvPr>
            <p:ph type="ftr" sz="quarter" idx="11"/>
          </p:nvPr>
        </p:nvSpPr>
        <p:spPr/>
        <p:txBody>
          <a:bodyPr/>
          <a:lstStyle/>
          <a:p>
            <a:r>
              <a:rPr lang="en-US"/>
              <a:t>© Dr. Jololian</a:t>
            </a:r>
          </a:p>
        </p:txBody>
      </p:sp>
      <p:sp>
        <p:nvSpPr>
          <p:cNvPr id="5" name="Slide Number Placeholder 4"/>
          <p:cNvSpPr>
            <a:spLocks noGrp="1"/>
          </p:cNvSpPr>
          <p:nvPr>
            <p:ph type="sldNum" sz="quarter" idx="12"/>
          </p:nvPr>
        </p:nvSpPr>
        <p:spPr/>
        <p:txBody>
          <a:bodyPr/>
          <a:lstStyle/>
          <a:p>
            <a:fld id="{986D4107-7966-478B-AC1A-40B0DA202743}" type="slidenum">
              <a:rPr lang="en-US" smtClean="0"/>
              <a:t>66</a:t>
            </a:fld>
            <a:endParaRPr lang="en-US"/>
          </a:p>
        </p:txBody>
      </p:sp>
    </p:spTree>
    <p:extLst>
      <p:ext uri="{BB962C8B-B14F-4D97-AF65-F5344CB8AC3E}">
        <p14:creationId xmlns:p14="http://schemas.microsoft.com/office/powerpoint/2010/main" val="3223935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7873-E6B7-4C6B-AC49-A54615B18BE7}"/>
              </a:ext>
            </a:extLst>
          </p:cNvPr>
          <p:cNvSpPr>
            <a:spLocks noGrp="1"/>
          </p:cNvSpPr>
          <p:nvPr>
            <p:ph type="title"/>
          </p:nvPr>
        </p:nvSpPr>
        <p:spPr/>
        <p:txBody>
          <a:bodyPr/>
          <a:lstStyle/>
          <a:p>
            <a:r>
              <a:rPr lang="en-US" dirty="0"/>
              <a:t>Connecting to VM with Private Key</a:t>
            </a:r>
          </a:p>
        </p:txBody>
      </p:sp>
      <p:sp>
        <p:nvSpPr>
          <p:cNvPr id="3" name="Content Placeholder 2">
            <a:extLst>
              <a:ext uri="{FF2B5EF4-FFF2-40B4-BE49-F238E27FC236}">
                <a16:creationId xmlns:a16="http://schemas.microsoft.com/office/drawing/2014/main" id="{3BBCA732-238E-4227-9B3A-74184E2A37F6}"/>
              </a:ext>
            </a:extLst>
          </p:cNvPr>
          <p:cNvSpPr>
            <a:spLocks noGrp="1"/>
          </p:cNvSpPr>
          <p:nvPr>
            <p:ph idx="1"/>
          </p:nvPr>
        </p:nvSpPr>
        <p:spPr>
          <a:xfrm>
            <a:off x="838200" y="1690688"/>
            <a:ext cx="10515600" cy="4604992"/>
          </a:xfrm>
        </p:spPr>
        <p:txBody>
          <a:bodyPr>
            <a:noAutofit/>
          </a:bodyPr>
          <a:lstStyle/>
          <a:p>
            <a:pPr marL="0" indent="0">
              <a:lnSpc>
                <a:spcPct val="80000"/>
              </a:lnSpc>
              <a:spcAft>
                <a:spcPts val="1200"/>
              </a:spcAft>
              <a:buNone/>
            </a:pPr>
            <a:r>
              <a:rPr lang="en-US" sz="2600" dirty="0"/>
              <a:t>Now it is time to test SSH key authentication. The PuTTYgen tool can be closed and PuTTY launched again:</a:t>
            </a:r>
          </a:p>
          <a:p>
            <a:pPr marL="514350" indent="-514350">
              <a:lnSpc>
                <a:spcPct val="80000"/>
              </a:lnSpc>
              <a:buFont typeface="+mj-lt"/>
              <a:buAutoNum type="arabicPeriod"/>
            </a:pPr>
            <a:r>
              <a:rPr lang="en-US" sz="2600" dirty="0"/>
              <a:t>Launch PuTTY again </a:t>
            </a:r>
          </a:p>
          <a:p>
            <a:pPr marL="514350" indent="-514350">
              <a:lnSpc>
                <a:spcPct val="80000"/>
              </a:lnSpc>
              <a:buFont typeface="+mj-lt"/>
              <a:buAutoNum type="arabicPeriod"/>
            </a:pPr>
            <a:r>
              <a:rPr lang="en-US" sz="2600" dirty="0"/>
              <a:t>Enter the remote server </a:t>
            </a:r>
            <a:r>
              <a:rPr lang="en-US" sz="2600" dirty="0">
                <a:solidFill>
                  <a:srgbClr val="00B0F0"/>
                </a:solidFill>
              </a:rPr>
              <a:t>Host Name or IP address</a:t>
            </a:r>
          </a:p>
          <a:p>
            <a:pPr marL="514350" indent="-514350">
              <a:lnSpc>
                <a:spcPct val="80000"/>
              </a:lnSpc>
              <a:buFont typeface="+mj-lt"/>
              <a:buAutoNum type="arabicPeriod"/>
            </a:pPr>
            <a:r>
              <a:rPr lang="en-US" sz="2600" dirty="0"/>
              <a:t>Under </a:t>
            </a:r>
            <a:r>
              <a:rPr lang="en-US" sz="2600" dirty="0">
                <a:solidFill>
                  <a:srgbClr val="00B0F0"/>
                </a:solidFill>
              </a:rPr>
              <a:t>Category</a:t>
            </a:r>
            <a:r>
              <a:rPr lang="en-US" sz="2600" dirty="0"/>
              <a:t>, navigate to </a:t>
            </a:r>
            <a:r>
              <a:rPr lang="en-US" sz="2600" dirty="0">
                <a:solidFill>
                  <a:srgbClr val="C00000"/>
                </a:solidFill>
              </a:rPr>
              <a:t>Connection</a:t>
            </a:r>
            <a:r>
              <a:rPr lang="en-US" sz="2600" dirty="0"/>
              <a:t> </a:t>
            </a:r>
            <a:r>
              <a:rPr lang="en-US" sz="2600" dirty="0">
                <a:sym typeface="Wingdings" panose="05000000000000000000" pitchFamily="2" charset="2"/>
              </a:rPr>
              <a:t></a:t>
            </a:r>
            <a:r>
              <a:rPr lang="en-US" sz="2600" dirty="0"/>
              <a:t> </a:t>
            </a:r>
            <a:r>
              <a:rPr lang="en-US" sz="2600" dirty="0">
                <a:solidFill>
                  <a:srgbClr val="C00000"/>
                </a:solidFill>
              </a:rPr>
              <a:t>SSH</a:t>
            </a:r>
            <a:r>
              <a:rPr lang="en-US" sz="2600" dirty="0"/>
              <a:t> </a:t>
            </a:r>
            <a:r>
              <a:rPr lang="en-US" sz="2600" dirty="0">
                <a:sym typeface="Wingdings" panose="05000000000000000000" pitchFamily="2" charset="2"/>
              </a:rPr>
              <a:t></a:t>
            </a:r>
            <a:r>
              <a:rPr lang="en-US" sz="2600" dirty="0"/>
              <a:t> </a:t>
            </a:r>
            <a:r>
              <a:rPr lang="en-US" sz="2600" dirty="0">
                <a:solidFill>
                  <a:srgbClr val="C00000"/>
                </a:solidFill>
              </a:rPr>
              <a:t>Auth</a:t>
            </a:r>
            <a:endParaRPr lang="en-US" sz="2600" dirty="0"/>
          </a:p>
          <a:p>
            <a:pPr marL="514350" indent="-514350">
              <a:lnSpc>
                <a:spcPct val="80000"/>
              </a:lnSpc>
              <a:buFont typeface="+mj-lt"/>
              <a:buAutoNum type="arabicPeriod"/>
            </a:pPr>
            <a:r>
              <a:rPr lang="en-US" sz="2600" dirty="0"/>
              <a:t>Click </a:t>
            </a:r>
            <a:r>
              <a:rPr lang="en-US" sz="2600" dirty="0">
                <a:solidFill>
                  <a:srgbClr val="00B0F0"/>
                </a:solidFill>
              </a:rPr>
              <a:t>Browse... </a:t>
            </a:r>
            <a:r>
              <a:rPr lang="en-US" sz="2600" dirty="0"/>
              <a:t>under </a:t>
            </a:r>
            <a:r>
              <a:rPr lang="en-US" sz="2600" dirty="0">
                <a:solidFill>
                  <a:srgbClr val="00B0F0"/>
                </a:solidFill>
              </a:rPr>
              <a:t>Authentication parameters / Private key file for authentication</a:t>
            </a:r>
            <a:endParaRPr lang="en-US" sz="2600" dirty="0"/>
          </a:p>
          <a:p>
            <a:pPr marL="514350" indent="-514350">
              <a:lnSpc>
                <a:spcPct val="80000"/>
              </a:lnSpc>
              <a:buFont typeface="+mj-lt"/>
              <a:buAutoNum type="arabicPeriod"/>
            </a:pPr>
            <a:r>
              <a:rPr lang="en-US" sz="2600" dirty="0"/>
              <a:t>Locate the file id_rsa.ppk where the private key is saved, and click on </a:t>
            </a:r>
            <a:r>
              <a:rPr lang="en-US" sz="2600" dirty="0">
                <a:solidFill>
                  <a:srgbClr val="00B0F0"/>
                </a:solidFill>
              </a:rPr>
              <a:t>Session</a:t>
            </a:r>
            <a:r>
              <a:rPr lang="en-US" sz="2600" dirty="0"/>
              <a:t> (under </a:t>
            </a:r>
            <a:r>
              <a:rPr lang="en-US" sz="2600" dirty="0">
                <a:solidFill>
                  <a:srgbClr val="00B0F0"/>
                </a:solidFill>
              </a:rPr>
              <a:t>Category</a:t>
            </a:r>
            <a:r>
              <a:rPr lang="en-US" sz="2600" dirty="0"/>
              <a:t>)</a:t>
            </a:r>
          </a:p>
          <a:p>
            <a:pPr marL="514350" indent="-514350">
              <a:lnSpc>
                <a:spcPct val="80000"/>
              </a:lnSpc>
              <a:buFont typeface="+mj-lt"/>
              <a:buAutoNum type="arabicPeriod"/>
            </a:pPr>
            <a:r>
              <a:rPr lang="en-US" sz="2600" dirty="0"/>
              <a:t>Enter the IP of the VM. Finally, click Open again to log into the VM without having to enter a password.</a:t>
            </a:r>
          </a:p>
        </p:txBody>
      </p:sp>
      <p:sp>
        <p:nvSpPr>
          <p:cNvPr id="5" name="Footer Placeholder 4">
            <a:extLst>
              <a:ext uri="{FF2B5EF4-FFF2-40B4-BE49-F238E27FC236}">
                <a16:creationId xmlns:a16="http://schemas.microsoft.com/office/drawing/2014/main" id="{5D25F9F7-D077-476D-9B63-92DABABACCD7}"/>
              </a:ext>
            </a:extLst>
          </p:cNvPr>
          <p:cNvSpPr>
            <a:spLocks noGrp="1"/>
          </p:cNvSpPr>
          <p:nvPr>
            <p:ph type="ftr" sz="quarter" idx="11"/>
          </p:nvPr>
        </p:nvSpPr>
        <p:spPr/>
        <p:txBody>
          <a:bodyPr/>
          <a:lstStyle/>
          <a:p>
            <a:r>
              <a:rPr lang="en-US"/>
              <a:t>© Dr. Jololian</a:t>
            </a:r>
          </a:p>
        </p:txBody>
      </p:sp>
      <p:sp>
        <p:nvSpPr>
          <p:cNvPr id="6" name="Slide Number Placeholder 5">
            <a:extLst>
              <a:ext uri="{FF2B5EF4-FFF2-40B4-BE49-F238E27FC236}">
                <a16:creationId xmlns:a16="http://schemas.microsoft.com/office/drawing/2014/main" id="{F9B35147-F4EB-4EF2-A3DE-622E53B8E256}"/>
              </a:ext>
            </a:extLst>
          </p:cNvPr>
          <p:cNvSpPr>
            <a:spLocks noGrp="1"/>
          </p:cNvSpPr>
          <p:nvPr>
            <p:ph type="sldNum" sz="quarter" idx="12"/>
          </p:nvPr>
        </p:nvSpPr>
        <p:spPr/>
        <p:txBody>
          <a:bodyPr/>
          <a:lstStyle/>
          <a:p>
            <a:fld id="{4472F181-CA5F-4C66-AAEC-96A4C94D83CB}" type="slidenum">
              <a:rPr lang="en-US" smtClean="0"/>
              <a:t>67</a:t>
            </a:fld>
            <a:endParaRPr lang="en-US"/>
          </a:p>
        </p:txBody>
      </p:sp>
    </p:spTree>
    <p:extLst>
      <p:ext uri="{BB962C8B-B14F-4D97-AF65-F5344CB8AC3E}">
        <p14:creationId xmlns:p14="http://schemas.microsoft.com/office/powerpoint/2010/main" val="3620716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9737DC6-503F-44D0-9C22-5E5AE9A3EE1F}"/>
              </a:ext>
            </a:extLst>
          </p:cNvPr>
          <p:cNvSpPr>
            <a:spLocks noGrp="1"/>
          </p:cNvSpPr>
          <p:nvPr>
            <p:ph type="ftr" sz="quarter" idx="11"/>
          </p:nvPr>
        </p:nvSpPr>
        <p:spPr/>
        <p:txBody>
          <a:bodyPr/>
          <a:lstStyle/>
          <a:p>
            <a:r>
              <a:rPr lang="en-US"/>
              <a:t>© Dr. Jololian</a:t>
            </a:r>
          </a:p>
        </p:txBody>
      </p:sp>
      <p:sp>
        <p:nvSpPr>
          <p:cNvPr id="6" name="Slide Number Placeholder 5">
            <a:extLst>
              <a:ext uri="{FF2B5EF4-FFF2-40B4-BE49-F238E27FC236}">
                <a16:creationId xmlns:a16="http://schemas.microsoft.com/office/drawing/2014/main" id="{DEBE68FE-7567-43F2-B477-A8F57A69E59F}"/>
              </a:ext>
            </a:extLst>
          </p:cNvPr>
          <p:cNvSpPr>
            <a:spLocks noGrp="1"/>
          </p:cNvSpPr>
          <p:nvPr>
            <p:ph type="sldNum" sz="quarter" idx="12"/>
          </p:nvPr>
        </p:nvSpPr>
        <p:spPr/>
        <p:txBody>
          <a:bodyPr/>
          <a:lstStyle/>
          <a:p>
            <a:fld id="{4472F181-CA5F-4C66-AAEC-96A4C94D83CB}" type="slidenum">
              <a:rPr lang="en-US" smtClean="0"/>
              <a:t>68</a:t>
            </a:fld>
            <a:endParaRPr lang="en-US"/>
          </a:p>
        </p:txBody>
      </p:sp>
      <p:grpSp>
        <p:nvGrpSpPr>
          <p:cNvPr id="2" name="Group 1"/>
          <p:cNvGrpSpPr/>
          <p:nvPr/>
        </p:nvGrpSpPr>
        <p:grpSpPr>
          <a:xfrm>
            <a:off x="1844299" y="60939"/>
            <a:ext cx="7364896" cy="6660536"/>
            <a:chOff x="552212" y="60939"/>
            <a:chExt cx="7364896" cy="6660536"/>
          </a:xfrm>
        </p:grpSpPr>
        <p:pic>
          <p:nvPicPr>
            <p:cNvPr id="8" name="Content Placeholder 5"/>
            <p:cNvPicPr>
              <a:picLocks noChangeAspect="1"/>
            </p:cNvPicPr>
            <p:nvPr/>
          </p:nvPicPr>
          <p:blipFill>
            <a:blip r:embed="rId2"/>
            <a:stretch>
              <a:fillRect/>
            </a:stretch>
          </p:blipFill>
          <p:spPr>
            <a:xfrm>
              <a:off x="552212" y="60939"/>
              <a:ext cx="7364896" cy="6660536"/>
            </a:xfrm>
            <a:prstGeom prst="rect">
              <a:avLst/>
            </a:prstGeom>
            <a:ln>
              <a:solidFill>
                <a:schemeClr val="accent1"/>
              </a:solidFill>
            </a:ln>
          </p:spPr>
        </p:pic>
        <p:sp>
          <p:nvSpPr>
            <p:cNvPr id="9" name="Oval 8"/>
            <p:cNvSpPr/>
            <p:nvPr/>
          </p:nvSpPr>
          <p:spPr>
            <a:xfrm>
              <a:off x="552212" y="2611584"/>
              <a:ext cx="1244256" cy="27951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9679" y="3744001"/>
              <a:ext cx="1244256" cy="27951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8157" y="4664897"/>
              <a:ext cx="1244256" cy="27951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90403" y="4281358"/>
              <a:ext cx="3078025" cy="383539"/>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4686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952774-6BFA-4626-9E9F-92C5BAC837E5}"/>
              </a:ext>
            </a:extLst>
          </p:cNvPr>
          <p:cNvPicPr>
            <a:picLocks noChangeAspect="1"/>
          </p:cNvPicPr>
          <p:nvPr/>
        </p:nvPicPr>
        <p:blipFill>
          <a:blip r:embed="rId2"/>
          <a:stretch>
            <a:fillRect/>
          </a:stretch>
        </p:blipFill>
        <p:spPr>
          <a:xfrm>
            <a:off x="2905247" y="470619"/>
            <a:ext cx="5912668" cy="5885731"/>
          </a:xfrm>
          <a:prstGeom prst="rect">
            <a:avLst/>
          </a:prstGeom>
          <a:ln>
            <a:solidFill>
              <a:schemeClr val="accent1"/>
            </a:solidFill>
          </a:ln>
        </p:spPr>
      </p:pic>
      <p:sp>
        <p:nvSpPr>
          <p:cNvPr id="4" name="Footer Placeholder 3"/>
          <p:cNvSpPr>
            <a:spLocks noGrp="1"/>
          </p:cNvSpPr>
          <p:nvPr>
            <p:ph type="ftr" sz="quarter" idx="11"/>
          </p:nvPr>
        </p:nvSpPr>
        <p:spPr/>
        <p:txBody>
          <a:bodyPr/>
          <a:lstStyle/>
          <a:p>
            <a:r>
              <a:rPr lang="en-US"/>
              <a:t>© Dr. Jololian</a:t>
            </a:r>
          </a:p>
        </p:txBody>
      </p:sp>
      <p:sp>
        <p:nvSpPr>
          <p:cNvPr id="5" name="Slide Number Placeholder 4"/>
          <p:cNvSpPr>
            <a:spLocks noGrp="1"/>
          </p:cNvSpPr>
          <p:nvPr>
            <p:ph type="sldNum" sz="quarter" idx="12"/>
          </p:nvPr>
        </p:nvSpPr>
        <p:spPr/>
        <p:txBody>
          <a:bodyPr/>
          <a:lstStyle/>
          <a:p>
            <a:fld id="{986D4107-7966-478B-AC1A-40B0DA202743}" type="slidenum">
              <a:rPr lang="en-US" smtClean="0"/>
              <a:t>69</a:t>
            </a:fld>
            <a:endParaRPr lang="en-US"/>
          </a:p>
        </p:txBody>
      </p:sp>
      <p:sp>
        <p:nvSpPr>
          <p:cNvPr id="7" name="Oval 6"/>
          <p:cNvSpPr/>
          <p:nvPr/>
        </p:nvSpPr>
        <p:spPr>
          <a:xfrm>
            <a:off x="4859168" y="1853459"/>
            <a:ext cx="3294232" cy="3876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5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617"/>
          </a:xfrm>
        </p:spPr>
        <p:txBody>
          <a:bodyPr/>
          <a:lstStyle/>
          <a:p>
            <a:r>
              <a:rPr lang="en-US" dirty="0"/>
              <a:t>Setting Windows 10 Features</a:t>
            </a:r>
          </a:p>
        </p:txBody>
      </p:sp>
      <p:sp>
        <p:nvSpPr>
          <p:cNvPr id="3" name="Content Placeholder 2"/>
          <p:cNvSpPr>
            <a:spLocks noGrp="1"/>
          </p:cNvSpPr>
          <p:nvPr>
            <p:ph idx="1"/>
          </p:nvPr>
        </p:nvSpPr>
        <p:spPr>
          <a:xfrm>
            <a:off x="563362" y="1198071"/>
            <a:ext cx="10515600" cy="5196950"/>
          </a:xfrm>
        </p:spPr>
        <p:txBody>
          <a:bodyPr/>
          <a:lstStyle/>
          <a:p>
            <a:pPr marL="0" indent="0">
              <a:buNone/>
            </a:pPr>
            <a:r>
              <a:rPr lang="en-US" sz="2400" dirty="0"/>
              <a:t>To avoid problems with the installation of VirtualBox on Windows, we must do the following:</a:t>
            </a:r>
          </a:p>
          <a:p>
            <a:r>
              <a:rPr lang="en-US" sz="2400" dirty="0"/>
              <a:t>Click on the Start Button and type: </a:t>
            </a:r>
            <a:r>
              <a:rPr lang="en-US" sz="2400" dirty="0">
                <a:solidFill>
                  <a:srgbClr val="C00000"/>
                </a:solidFill>
              </a:rPr>
              <a:t>windows features </a:t>
            </a:r>
          </a:p>
          <a:p>
            <a:pPr marL="0" indent="0">
              <a:spcBef>
                <a:spcPts val="0"/>
              </a:spcBef>
              <a:buNone/>
            </a:pPr>
            <a:r>
              <a:rPr lang="en-US" sz="2400" dirty="0"/>
              <a:t>to run the program that turns Windows features on / off.</a:t>
            </a:r>
          </a:p>
          <a:p>
            <a:r>
              <a:rPr lang="en-US" sz="2400" dirty="0"/>
              <a:t>Make sure that the following features are </a:t>
            </a:r>
            <a:r>
              <a:rPr lang="en-US" sz="2400" b="1" dirty="0"/>
              <a:t>disabled</a:t>
            </a:r>
            <a:r>
              <a:rPr lang="en-US" sz="2400" dirty="0"/>
              <a:t>:</a:t>
            </a:r>
          </a:p>
          <a:p>
            <a:pPr lvl="1"/>
            <a:r>
              <a:rPr lang="en-US" sz="2000" dirty="0"/>
              <a:t>Hyper-V</a:t>
            </a:r>
          </a:p>
          <a:p>
            <a:pPr lvl="1"/>
            <a:r>
              <a:rPr lang="en-US" sz="2000" dirty="0"/>
              <a:t>Windows Sandbox</a:t>
            </a:r>
          </a:p>
          <a:p>
            <a:r>
              <a:rPr lang="en-US" sz="2400" dirty="0"/>
              <a:t>Make sure that the following features are </a:t>
            </a:r>
            <a:r>
              <a:rPr lang="en-US" sz="2400" b="1" dirty="0"/>
              <a:t>enabled</a:t>
            </a:r>
            <a:r>
              <a:rPr lang="en-US" sz="2400" dirty="0"/>
              <a:t>:</a:t>
            </a:r>
          </a:p>
          <a:p>
            <a:pPr lvl="1"/>
            <a:r>
              <a:rPr lang="en-US" sz="2000" dirty="0"/>
              <a:t>Virtual Machine Platform</a:t>
            </a:r>
          </a:p>
          <a:p>
            <a:pPr lvl="1"/>
            <a:r>
              <a:rPr lang="en-US" sz="2000" dirty="0"/>
              <a:t>Windows Hypervisor Platform</a:t>
            </a:r>
          </a:p>
          <a:p>
            <a:r>
              <a:rPr lang="en-US" sz="2400" dirty="0"/>
              <a:t>Open a CMD window as administrator and type</a:t>
            </a:r>
          </a:p>
          <a:p>
            <a:pPr marL="0" indent="0">
              <a:spcBef>
                <a:spcPts val="0"/>
              </a:spcBef>
              <a:buNone/>
            </a:pPr>
            <a:r>
              <a:rPr lang="en-US" sz="2400" dirty="0"/>
              <a:t>type the following command:</a:t>
            </a:r>
          </a:p>
          <a:p>
            <a:pPr marL="0" indent="0">
              <a:spcBef>
                <a:spcPts val="600"/>
              </a:spcBef>
              <a:buNone/>
            </a:pPr>
            <a:r>
              <a:rPr lang="en-US" sz="2400" dirty="0">
                <a:solidFill>
                  <a:srgbClr val="C00000"/>
                </a:solidFill>
              </a:rPr>
              <a:t>bcdedit  /set hypervisorlaunchtype off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7</a:t>
            </a:fld>
            <a:endParaRPr lang="en-US"/>
          </a:p>
        </p:txBody>
      </p:sp>
      <p:pic>
        <p:nvPicPr>
          <p:cNvPr id="6" name="Picture 5"/>
          <p:cNvPicPr>
            <a:picLocks noChangeAspect="1"/>
          </p:cNvPicPr>
          <p:nvPr/>
        </p:nvPicPr>
        <p:blipFill>
          <a:blip r:embed="rId2"/>
          <a:stretch>
            <a:fillRect/>
          </a:stretch>
        </p:blipFill>
        <p:spPr>
          <a:xfrm>
            <a:off x="7739850" y="1685159"/>
            <a:ext cx="4287347" cy="4671191"/>
          </a:xfrm>
          <a:prstGeom prst="rect">
            <a:avLst/>
          </a:prstGeom>
          <a:ln>
            <a:solidFill>
              <a:schemeClr val="accent1"/>
            </a:solidFill>
          </a:ln>
        </p:spPr>
      </p:pic>
    </p:spTree>
    <p:extLst>
      <p:ext uri="{BB962C8B-B14F-4D97-AF65-F5344CB8AC3E}">
        <p14:creationId xmlns:p14="http://schemas.microsoft.com/office/powerpoint/2010/main" val="1376852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Management</a:t>
            </a:r>
          </a:p>
        </p:txBody>
      </p:sp>
      <p:sp>
        <p:nvSpPr>
          <p:cNvPr id="3" name="Content Placeholder 2"/>
          <p:cNvSpPr>
            <a:spLocks noGrp="1"/>
          </p:cNvSpPr>
          <p:nvPr>
            <p:ph idx="1"/>
          </p:nvPr>
        </p:nvSpPr>
        <p:spPr/>
        <p:txBody>
          <a:bodyPr>
            <a:normAutofit/>
          </a:bodyPr>
          <a:lstStyle/>
          <a:p>
            <a:r>
              <a:rPr lang="en-US" sz="2400" dirty="0"/>
              <a:t>Password file entry (/etc/passwd):</a:t>
            </a:r>
          </a:p>
          <a:p>
            <a:pPr marL="0" indent="0">
              <a:buNone/>
            </a:pPr>
            <a:r>
              <a:rPr lang="en-US" sz="2400" dirty="0"/>
              <a:t>	</a:t>
            </a:r>
            <a:r>
              <a:rPr lang="en-US" sz="2400" dirty="0">
                <a:solidFill>
                  <a:srgbClr val="00B0F0"/>
                </a:solidFill>
              </a:rPr>
              <a:t>leon:x:1000:1000:Leon Jololian,,,:/home/leon:/bin/bash</a:t>
            </a:r>
          </a:p>
          <a:p>
            <a:pPr marL="0" indent="0">
              <a:spcBef>
                <a:spcPts val="400"/>
              </a:spcBef>
              <a:buNone/>
            </a:pPr>
            <a:r>
              <a:rPr lang="en-US" sz="2400" dirty="0"/>
              <a:t>·   login name</a:t>
            </a:r>
          </a:p>
          <a:p>
            <a:pPr marL="0" indent="0">
              <a:spcBef>
                <a:spcPts val="400"/>
              </a:spcBef>
              <a:buNone/>
            </a:pPr>
            <a:r>
              <a:rPr lang="en-US" sz="2400" dirty="0"/>
              <a:t>·   optional encrypted password</a:t>
            </a:r>
          </a:p>
          <a:p>
            <a:pPr marL="0" indent="0">
              <a:spcBef>
                <a:spcPts val="400"/>
              </a:spcBef>
              <a:buNone/>
            </a:pPr>
            <a:r>
              <a:rPr lang="en-US" sz="2400" dirty="0"/>
              <a:t>·   numerical user ID</a:t>
            </a:r>
          </a:p>
          <a:p>
            <a:pPr marL="0" indent="0">
              <a:spcBef>
                <a:spcPts val="400"/>
              </a:spcBef>
              <a:buNone/>
            </a:pPr>
            <a:r>
              <a:rPr lang="en-US" sz="2400" dirty="0"/>
              <a:t>·   numerical group ID</a:t>
            </a:r>
          </a:p>
          <a:p>
            <a:pPr marL="0" indent="0">
              <a:spcBef>
                <a:spcPts val="400"/>
              </a:spcBef>
              <a:buNone/>
            </a:pPr>
            <a:r>
              <a:rPr lang="en-US" sz="2400" dirty="0"/>
              <a:t>·   user name or comment field</a:t>
            </a:r>
          </a:p>
          <a:p>
            <a:pPr marL="0" indent="0">
              <a:spcBef>
                <a:spcPts val="400"/>
              </a:spcBef>
              <a:buNone/>
            </a:pPr>
            <a:r>
              <a:rPr lang="en-US" sz="2400" dirty="0"/>
              <a:t>·   user home directory</a:t>
            </a:r>
          </a:p>
          <a:p>
            <a:pPr marL="0" indent="0">
              <a:spcBef>
                <a:spcPts val="400"/>
              </a:spcBef>
              <a:buNone/>
            </a:pPr>
            <a:r>
              <a:rPr lang="en-US" sz="2400" dirty="0"/>
              <a:t>·   optional user command interpreter</a:t>
            </a:r>
          </a:p>
          <a:p>
            <a:pPr>
              <a:spcBef>
                <a:spcPts val="1800"/>
              </a:spcBef>
            </a:pPr>
            <a:r>
              <a:rPr lang="en-US" sz="2400" dirty="0"/>
              <a:t>To change password, use the command: </a:t>
            </a:r>
            <a:r>
              <a:rPr lang="en-US" sz="2400" dirty="0">
                <a:solidFill>
                  <a:srgbClr val="C00000"/>
                </a:solidFill>
              </a:rPr>
              <a:t>passwd</a:t>
            </a:r>
            <a:r>
              <a:rPr lang="en-US" sz="2400" dirty="0"/>
              <a:t>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70</a:t>
            </a:fld>
            <a:endParaRPr lang="en-US"/>
          </a:p>
        </p:txBody>
      </p:sp>
    </p:spTree>
    <p:extLst>
      <p:ext uri="{BB962C8B-B14F-4D97-AF65-F5344CB8AC3E}">
        <p14:creationId xmlns:p14="http://schemas.microsoft.com/office/powerpoint/2010/main" val="3974650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US" dirty="0"/>
              <a:t>Creating/Deleting a User Account</a:t>
            </a:r>
          </a:p>
        </p:txBody>
      </p:sp>
      <p:sp>
        <p:nvSpPr>
          <p:cNvPr id="3" name="Content Placeholder 2"/>
          <p:cNvSpPr>
            <a:spLocks noGrp="1"/>
          </p:cNvSpPr>
          <p:nvPr>
            <p:ph idx="1"/>
          </p:nvPr>
        </p:nvSpPr>
        <p:spPr>
          <a:xfrm>
            <a:off x="838199" y="1103586"/>
            <a:ext cx="11091041" cy="5252764"/>
          </a:xfrm>
        </p:spPr>
        <p:txBody>
          <a:bodyPr>
            <a:normAutofit lnSpcReduction="10000"/>
          </a:bodyPr>
          <a:lstStyle/>
          <a:p>
            <a:r>
              <a:rPr lang="en-US" dirty="0"/>
              <a:t>Creating a user account:</a:t>
            </a:r>
          </a:p>
          <a:p>
            <a:pPr lvl="1"/>
            <a:r>
              <a:rPr lang="en-US" dirty="0"/>
              <a:t>Open a terminal</a:t>
            </a:r>
          </a:p>
          <a:p>
            <a:pPr lvl="1"/>
            <a:r>
              <a:rPr lang="en-US" dirty="0"/>
              <a:t>Run the command: </a:t>
            </a:r>
            <a:r>
              <a:rPr lang="en-US" dirty="0">
                <a:solidFill>
                  <a:srgbClr val="C00000"/>
                </a:solidFill>
              </a:rPr>
              <a:t>sudo adduser &lt;user login name&gt;</a:t>
            </a:r>
          </a:p>
          <a:p>
            <a:pPr lvl="1"/>
            <a:r>
              <a:rPr lang="en-US" dirty="0"/>
              <a:t>Enter password and other needed info to create a user </a:t>
            </a:r>
          </a:p>
          <a:p>
            <a:pPr lvl="1"/>
            <a:r>
              <a:rPr lang="en-US" dirty="0"/>
              <a:t>New username would be added to /etc/passwd file, and encrypted password stored in the /etc/shadow file</a:t>
            </a:r>
          </a:p>
          <a:p>
            <a:r>
              <a:rPr lang="en-US" dirty="0"/>
              <a:t>To delete user account:</a:t>
            </a:r>
          </a:p>
          <a:p>
            <a:pPr lvl="1"/>
            <a:r>
              <a:rPr lang="en-US" dirty="0">
                <a:solidFill>
                  <a:srgbClr val="C00000"/>
                </a:solidFill>
              </a:rPr>
              <a:t>userdel -r &lt;user login name&gt;</a:t>
            </a:r>
          </a:p>
          <a:p>
            <a:pPr marL="0" indent="0">
              <a:spcBef>
                <a:spcPts val="1800"/>
              </a:spcBef>
              <a:buNone/>
            </a:pPr>
            <a:r>
              <a:rPr lang="en-US" sz="2400" dirty="0">
                <a:solidFill>
                  <a:srgbClr val="C00000"/>
                </a:solidFill>
              </a:rPr>
              <a:t>sudo cat /etc/passwd | grep john</a:t>
            </a:r>
          </a:p>
          <a:p>
            <a:pPr marL="0" indent="0">
              <a:spcBef>
                <a:spcPts val="0"/>
              </a:spcBef>
              <a:buNone/>
            </a:pPr>
            <a:r>
              <a:rPr lang="en-US" sz="2400" dirty="0">
                <a:solidFill>
                  <a:srgbClr val="00B050"/>
                </a:solidFill>
              </a:rPr>
              <a:t>john:x:1001:1001:John Doe,122,234-567-8990,111-222-3333:/home/john:/bin/bash</a:t>
            </a:r>
          </a:p>
          <a:p>
            <a:pPr marL="0" indent="0">
              <a:spcBef>
                <a:spcPts val="1800"/>
              </a:spcBef>
              <a:buNone/>
            </a:pPr>
            <a:r>
              <a:rPr lang="en-US" sz="2400" dirty="0">
                <a:solidFill>
                  <a:srgbClr val="C00000"/>
                </a:solidFill>
              </a:rPr>
              <a:t>sudo cat /etc/shadow | grep john</a:t>
            </a:r>
          </a:p>
          <a:p>
            <a:pPr marL="0" indent="0">
              <a:spcBef>
                <a:spcPts val="0"/>
              </a:spcBef>
              <a:buNone/>
            </a:pPr>
            <a:r>
              <a:rPr lang="en-US" sz="2400" dirty="0">
                <a:solidFill>
                  <a:srgbClr val="00B050"/>
                </a:solidFill>
              </a:rPr>
              <a:t>john:$6$gO67v0rv$u3T2IfrLyMCIVgnAITq5cqCXyf16m6zqHM35oKr9A2g6wrebPgvUtLWMMZHH6z2c/Jqv.fq.YODJHiY8vxxmZ.:18137:0:99999:7:::</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71</a:t>
            </a:fld>
            <a:endParaRPr lang="en-US"/>
          </a:p>
        </p:txBody>
      </p:sp>
    </p:spTree>
    <p:extLst>
      <p:ext uri="{BB962C8B-B14F-4D97-AF65-F5344CB8AC3E}">
        <p14:creationId xmlns:p14="http://schemas.microsoft.com/office/powerpoint/2010/main" val="3507851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479" y="886756"/>
            <a:ext cx="11091041" cy="5834719"/>
          </a:xfrm>
        </p:spPr>
        <p:txBody>
          <a:bodyPr>
            <a:normAutofit fontScale="85000" lnSpcReduction="20000"/>
          </a:bodyPr>
          <a:lstStyle/>
          <a:p>
            <a:r>
              <a:rPr lang="en-US" dirty="0"/>
              <a:t>Username : login name.</a:t>
            </a:r>
          </a:p>
          <a:p>
            <a:r>
              <a:rPr lang="en-US" dirty="0"/>
              <a:t>Password : encrypted password. The password should be minimum 8-12 characters long including special characters, digits, lower case alphabetic and more. Usually password format is set to $id$salt$hashed, The $id is the algorithm used On GNU/Linux as follows:</a:t>
            </a:r>
          </a:p>
          <a:p>
            <a:pPr marL="0" indent="0">
              <a:buNone/>
            </a:pPr>
            <a:r>
              <a:rPr lang="en-US" sz="2600" dirty="0"/>
              <a:t>	$1$ is MD5</a:t>
            </a:r>
          </a:p>
          <a:p>
            <a:pPr marL="0" indent="0">
              <a:buNone/>
            </a:pPr>
            <a:r>
              <a:rPr lang="en-US" sz="2600" dirty="0"/>
              <a:t>	$2a$ is Blowfish</a:t>
            </a:r>
          </a:p>
          <a:p>
            <a:pPr marL="0" indent="0">
              <a:buNone/>
            </a:pPr>
            <a:r>
              <a:rPr lang="en-US" sz="2600" dirty="0"/>
              <a:t>	$2y$ is Blowfish</a:t>
            </a:r>
          </a:p>
          <a:p>
            <a:pPr marL="0" indent="0">
              <a:buNone/>
            </a:pPr>
            <a:r>
              <a:rPr lang="en-US" sz="2600" dirty="0"/>
              <a:t>	$5$ is SHA-256</a:t>
            </a:r>
          </a:p>
          <a:p>
            <a:pPr marL="0" indent="0">
              <a:buNone/>
            </a:pPr>
            <a:r>
              <a:rPr lang="en-US" sz="2600" dirty="0"/>
              <a:t>	$6$ is SHA-512</a:t>
            </a:r>
          </a:p>
          <a:p>
            <a:r>
              <a:rPr lang="en-US" dirty="0"/>
              <a:t>Last password change : Days since Jan 1, 1970 that password was last changed</a:t>
            </a:r>
          </a:p>
          <a:p>
            <a:r>
              <a:rPr lang="en-US" dirty="0"/>
              <a:t>Minimum : The minimum number of days required between password changes </a:t>
            </a:r>
          </a:p>
          <a:p>
            <a:r>
              <a:rPr lang="en-US" dirty="0"/>
              <a:t>Maximum : The maximum number of days the password is valid Warn : The number of days before password is to expire that user is warned that his/her password must be changed</a:t>
            </a:r>
          </a:p>
          <a:p>
            <a:r>
              <a:rPr lang="en-US" dirty="0"/>
              <a:t>Inactive : The number of days after password expires that account is disabled</a:t>
            </a:r>
          </a:p>
          <a:p>
            <a:r>
              <a:rPr lang="en-US" dirty="0"/>
              <a:t>Expire : days since Jan 1, 1970 that account is disabled.</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72</a:t>
            </a:fld>
            <a:endParaRPr lang="en-US"/>
          </a:p>
        </p:txBody>
      </p:sp>
      <p:sp>
        <p:nvSpPr>
          <p:cNvPr id="6" name="TextBox 5"/>
          <p:cNvSpPr txBox="1"/>
          <p:nvPr/>
        </p:nvSpPr>
        <p:spPr>
          <a:xfrm>
            <a:off x="819807" y="325821"/>
            <a:ext cx="4529958" cy="461665"/>
          </a:xfrm>
          <a:prstGeom prst="rect">
            <a:avLst/>
          </a:prstGeom>
          <a:noFill/>
        </p:spPr>
        <p:txBody>
          <a:bodyPr wrap="none" rtlCol="0">
            <a:spAutoFit/>
          </a:bodyPr>
          <a:lstStyle/>
          <a:p>
            <a:r>
              <a:rPr lang="en-US" sz="2400" dirty="0"/>
              <a:t>The Fields in the /etc/shadow File:</a:t>
            </a:r>
          </a:p>
        </p:txBody>
      </p:sp>
    </p:spTree>
    <p:extLst>
      <p:ext uri="{BB962C8B-B14F-4D97-AF65-F5344CB8AC3E}">
        <p14:creationId xmlns:p14="http://schemas.microsoft.com/office/powerpoint/2010/main" val="9408860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Transferring Files between Windows and Ubuntu</a:t>
            </a:r>
          </a:p>
        </p:txBody>
      </p:sp>
      <p:sp>
        <p:nvSpPr>
          <p:cNvPr id="3" name="Content Placeholder 2"/>
          <p:cNvSpPr>
            <a:spLocks noGrp="1"/>
          </p:cNvSpPr>
          <p:nvPr>
            <p:ph idx="1"/>
          </p:nvPr>
        </p:nvSpPr>
        <p:spPr/>
        <p:txBody>
          <a:bodyPr/>
          <a:lstStyle/>
          <a:p>
            <a:r>
              <a:rPr lang="en-US" dirty="0"/>
              <a:t>WinSCP is an SFTP client and FTP client for Microsoft Windows.</a:t>
            </a:r>
          </a:p>
          <a:p>
            <a:r>
              <a:rPr lang="en-US" dirty="0"/>
              <a:t>You can use it to copy files between a local computer and remote servers using FTP, FTPS, SCP, SFTP, WebDAV or S3 file transfer protocols.</a:t>
            </a:r>
          </a:p>
          <a:p>
            <a:r>
              <a:rPr lang="en-US" dirty="0"/>
              <a:t>It also works in transferring files between Windows and Ubuntu.</a:t>
            </a:r>
          </a:p>
          <a:p>
            <a:r>
              <a:rPr lang="en-US" dirty="0"/>
              <a:t>To install:</a:t>
            </a:r>
          </a:p>
          <a:p>
            <a:pPr lvl="1"/>
            <a:r>
              <a:rPr lang="en-US" dirty="0"/>
              <a:t>Go to </a:t>
            </a:r>
            <a:r>
              <a:rPr lang="en-US" dirty="0">
                <a:hlinkClick r:id="rId2"/>
              </a:rPr>
              <a:t>https://winscp.net</a:t>
            </a:r>
            <a:r>
              <a:rPr lang="en-US" dirty="0"/>
              <a:t> and click on Download.</a:t>
            </a:r>
          </a:p>
          <a:p>
            <a:pPr lvl="1"/>
            <a:r>
              <a:rPr lang="en-US" dirty="0"/>
              <a:t>The installation is straight forward.</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73</a:t>
            </a:fld>
            <a:endParaRPr lang="en-US"/>
          </a:p>
        </p:txBody>
      </p:sp>
    </p:spTree>
    <p:extLst>
      <p:ext uri="{BB962C8B-B14F-4D97-AF65-F5344CB8AC3E}">
        <p14:creationId xmlns:p14="http://schemas.microsoft.com/office/powerpoint/2010/main" val="370562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VirtualBox on Windows 10</a:t>
            </a:r>
          </a:p>
        </p:txBody>
      </p:sp>
      <p:sp>
        <p:nvSpPr>
          <p:cNvPr id="3" name="Content Placeholder 2"/>
          <p:cNvSpPr>
            <a:spLocks noGrp="1"/>
          </p:cNvSpPr>
          <p:nvPr>
            <p:ph idx="1"/>
          </p:nvPr>
        </p:nvSpPr>
        <p:spPr/>
        <p:txBody>
          <a:bodyPr>
            <a:normAutofit lnSpcReduction="10000"/>
          </a:bodyPr>
          <a:lstStyle/>
          <a:p>
            <a:r>
              <a:rPr lang="en-US" dirty="0"/>
              <a:t>VirtualBox is a general-purpose full virtualizer for x86 hardware, targeted at server, desktop and embedded use.</a:t>
            </a:r>
          </a:p>
          <a:p>
            <a:r>
              <a:rPr lang="en-US" dirty="0"/>
              <a:t>You can use VirtualBox to install different types of operating systems on your native operating system.</a:t>
            </a:r>
          </a:p>
          <a:p>
            <a:r>
              <a:rPr lang="en-US" dirty="0"/>
              <a:t>For example, if my computer is running the Windows 10 operating system, I can install and run the Ubuntu operating system on top of Windows 10 as a virtual machine.</a:t>
            </a:r>
          </a:p>
          <a:p>
            <a:r>
              <a:rPr lang="en-US" dirty="0"/>
              <a:t>Go to </a:t>
            </a:r>
            <a:r>
              <a:rPr lang="en-US" dirty="0">
                <a:hlinkClick r:id="rId2"/>
              </a:rPr>
              <a:t>https://www.virtualbox.org/</a:t>
            </a:r>
            <a:endParaRPr lang="en-US" dirty="0"/>
          </a:p>
          <a:p>
            <a:r>
              <a:rPr lang="en-US" dirty="0"/>
              <a:t>Click on the download box to download the latest version (e.g. version 6.1.32) </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183FD5D8-3118-4AE4-B8A9-41EA7DE91991}" type="slidenum">
              <a:rPr lang="en-US" smtClean="0"/>
              <a:t>8</a:t>
            </a:fld>
            <a:endParaRPr lang="en-US"/>
          </a:p>
        </p:txBody>
      </p:sp>
    </p:spTree>
    <p:extLst>
      <p:ext uri="{BB962C8B-B14F-4D97-AF65-F5344CB8AC3E}">
        <p14:creationId xmlns:p14="http://schemas.microsoft.com/office/powerpoint/2010/main" val="145189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183FD5D8-3118-4AE4-B8A9-41EA7DE91991}" type="slidenum">
              <a:rPr lang="en-US" smtClean="0"/>
              <a:t>9</a:t>
            </a:fld>
            <a:endParaRPr lang="en-US"/>
          </a:p>
        </p:txBody>
      </p:sp>
      <p:pic>
        <p:nvPicPr>
          <p:cNvPr id="7" name="Picture 6">
            <a:extLst>
              <a:ext uri="{FF2B5EF4-FFF2-40B4-BE49-F238E27FC236}">
                <a16:creationId xmlns:a16="http://schemas.microsoft.com/office/drawing/2014/main" id="{6039AA42-0EB2-41F1-8907-E535B85A334B}"/>
              </a:ext>
            </a:extLst>
          </p:cNvPr>
          <p:cNvPicPr>
            <a:picLocks noChangeAspect="1"/>
          </p:cNvPicPr>
          <p:nvPr/>
        </p:nvPicPr>
        <p:blipFill>
          <a:blip r:embed="rId2"/>
          <a:stretch>
            <a:fillRect/>
          </a:stretch>
        </p:blipFill>
        <p:spPr>
          <a:xfrm>
            <a:off x="1594809" y="890233"/>
            <a:ext cx="9002381" cy="5077534"/>
          </a:xfrm>
          <a:prstGeom prst="rect">
            <a:avLst/>
          </a:prstGeom>
          <a:ln>
            <a:solidFill>
              <a:schemeClr val="accent1"/>
            </a:solidFill>
          </a:ln>
        </p:spPr>
      </p:pic>
    </p:spTree>
    <p:extLst>
      <p:ext uri="{BB962C8B-B14F-4D97-AF65-F5344CB8AC3E}">
        <p14:creationId xmlns:p14="http://schemas.microsoft.com/office/powerpoint/2010/main" val="81660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8881</TotalTime>
  <Words>5341</Words>
  <Application>Microsoft Office PowerPoint</Application>
  <PresentationFormat>Widescreen</PresentationFormat>
  <Paragraphs>666</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Virtual Machines and the Linux Operating Systems</vt:lpstr>
      <vt:lpstr>Topics</vt:lpstr>
      <vt:lpstr>Virtual Machines</vt:lpstr>
      <vt:lpstr>Why is Virtualization Useful?</vt:lpstr>
      <vt:lpstr>Terminology</vt:lpstr>
      <vt:lpstr>Oracle VM VirtualBox</vt:lpstr>
      <vt:lpstr>Setting Windows 10 Features</vt:lpstr>
      <vt:lpstr>Installing the VirtualBox on Windows 10</vt:lpstr>
      <vt:lpstr>PowerPoint Presentation</vt:lpstr>
      <vt:lpstr>Installing Ubuntu on VirtualBox </vt:lpstr>
      <vt:lpstr>Creating a 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Window does not expand</vt:lpstr>
      <vt:lpstr>The Full-Screen Fix</vt:lpstr>
      <vt:lpstr>The Bash Shell</vt:lpstr>
      <vt:lpstr>Accessing the Settings Window</vt:lpstr>
      <vt:lpstr>PowerPoint Presentation</vt:lpstr>
      <vt:lpstr>The Settings Window</vt:lpstr>
      <vt:lpstr>Changing the Screen Resolution</vt:lpstr>
      <vt:lpstr>Update Windows 10 Version</vt:lpstr>
      <vt:lpstr>Opening a Terminal</vt:lpstr>
      <vt:lpstr>Enabling Copy/Paste between  Windows and Ubuntu</vt:lpstr>
      <vt:lpstr>Enabling Copy/Paste and Resizing of the Ubuntu Desktop</vt:lpstr>
      <vt:lpstr>Basic Shell Commands</vt:lpstr>
      <vt:lpstr>Directory Commands</vt:lpstr>
      <vt:lpstr>ls – List storage</vt:lpstr>
      <vt:lpstr>pwd – Prints the name of the working directory </vt:lpstr>
      <vt:lpstr>Creating Folders and Files</vt:lpstr>
      <vt:lpstr>File Operations</vt:lpstr>
      <vt:lpstr>PowerPoint Presentation</vt:lpstr>
      <vt:lpstr>File Examination</vt:lpstr>
      <vt:lpstr>PowerPoint Presentation</vt:lpstr>
      <vt:lpstr>PowerPoint Presentation</vt:lpstr>
      <vt:lpstr>PowerPoint Presentation</vt:lpstr>
      <vt:lpstr>File Permission</vt:lpstr>
      <vt:lpstr>PowerPoint Presentation</vt:lpstr>
      <vt:lpstr>Searching and Sorting</vt:lpstr>
      <vt:lpstr>Compression</vt:lpstr>
      <vt:lpstr>System Information</vt:lpstr>
      <vt:lpstr>Process Management</vt:lpstr>
      <vt:lpstr>PowerPoint Presentation</vt:lpstr>
      <vt:lpstr>Users and Groups</vt:lpstr>
      <vt:lpstr>Multi-User Environment</vt:lpstr>
      <vt:lpstr>Network</vt:lpstr>
      <vt:lpstr>Text Editors</vt:lpstr>
      <vt:lpstr>whoami – returns the user name  </vt:lpstr>
      <vt:lpstr>Installing PuTTY on Windows</vt:lpstr>
      <vt:lpstr>Installing SSH on Ubuntu</vt:lpstr>
      <vt:lpstr>PowerPoint Presentation</vt:lpstr>
      <vt:lpstr>Connecting from Windows to Ubuntu using PuTTY</vt:lpstr>
      <vt:lpstr>Using Username and Password to Login to VM</vt:lpstr>
      <vt:lpstr>Creating New Private and Public Keys</vt:lpstr>
      <vt:lpstr>PowerPoint Presentation</vt:lpstr>
      <vt:lpstr>Copy the Public Key to the Server</vt:lpstr>
      <vt:lpstr>PowerPoint Presentation</vt:lpstr>
      <vt:lpstr>Connecting to VM with Private Key</vt:lpstr>
      <vt:lpstr>PowerPoint Presentation</vt:lpstr>
      <vt:lpstr>PowerPoint Presentation</vt:lpstr>
      <vt:lpstr>User Management</vt:lpstr>
      <vt:lpstr>Creating/Deleting a User Account</vt:lpstr>
      <vt:lpstr>PowerPoint Presentation</vt:lpstr>
      <vt:lpstr>Transferring Files between Windows and Ubuntu</vt:lpstr>
    </vt:vector>
  </TitlesOfParts>
  <Company>UAB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the Linux/Ubuntu Operating System as a Virtual Machine on VirtualBox</dc:title>
  <dc:creator>Jololian, Leon</dc:creator>
  <cp:lastModifiedBy>Leon Jololian</cp:lastModifiedBy>
  <cp:revision>123</cp:revision>
  <dcterms:created xsi:type="dcterms:W3CDTF">2019-08-19T14:39:14Z</dcterms:created>
  <dcterms:modified xsi:type="dcterms:W3CDTF">2022-04-18T18:13:41Z</dcterms:modified>
</cp:coreProperties>
</file>