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13" r:id="rId3"/>
    <p:sldId id="314" r:id="rId4"/>
    <p:sldId id="336" r:id="rId5"/>
    <p:sldId id="337" r:id="rId6"/>
    <p:sldId id="331" r:id="rId7"/>
    <p:sldId id="311" r:id="rId8"/>
    <p:sldId id="312" r:id="rId9"/>
    <p:sldId id="298" r:id="rId10"/>
    <p:sldId id="297" r:id="rId11"/>
    <p:sldId id="300" r:id="rId12"/>
    <p:sldId id="301" r:id="rId13"/>
    <p:sldId id="302" r:id="rId14"/>
    <p:sldId id="291" r:id="rId15"/>
    <p:sldId id="292" r:id="rId16"/>
    <p:sldId id="305" r:id="rId17"/>
    <p:sldId id="306" r:id="rId18"/>
    <p:sldId id="262" r:id="rId19"/>
    <p:sldId id="308" r:id="rId20"/>
    <p:sldId id="309" r:id="rId21"/>
    <p:sldId id="332" r:id="rId22"/>
    <p:sldId id="333" r:id="rId23"/>
    <p:sldId id="334" r:id="rId24"/>
    <p:sldId id="335" r:id="rId25"/>
    <p:sldId id="321" r:id="rId26"/>
    <p:sldId id="322" r:id="rId27"/>
    <p:sldId id="323" r:id="rId28"/>
    <p:sldId id="325" r:id="rId29"/>
    <p:sldId id="324" r:id="rId30"/>
    <p:sldId id="329" r:id="rId31"/>
    <p:sldId id="330" r:id="rId32"/>
    <p:sldId id="327" r:id="rId33"/>
    <p:sldId id="328" r:id="rId34"/>
    <p:sldId id="315" r:id="rId35"/>
    <p:sldId id="317" r:id="rId36"/>
    <p:sldId id="319" r:id="rId37"/>
    <p:sldId id="318"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7" autoAdjust="0"/>
    <p:restoredTop sz="94660"/>
  </p:normalViewPr>
  <p:slideViewPr>
    <p:cSldViewPr snapToGrid="0">
      <p:cViewPr varScale="1">
        <p:scale>
          <a:sx n="113" d="100"/>
          <a:sy n="113" d="100"/>
        </p:scale>
        <p:origin x="3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Exabyte of storage</c:v>
                </c:pt>
              </c:strCache>
            </c:strRef>
          </c:tx>
          <c:spPr>
            <a:ln w="28575" cap="rnd">
              <a:solidFill>
                <a:schemeClr val="accent1"/>
              </a:solidFill>
              <a:round/>
            </a:ln>
            <a:effectLst/>
          </c:spPr>
          <c:marker>
            <c:symbol val="none"/>
          </c:marker>
          <c:cat>
            <c:numRef>
              <c:f>Sheet1!$A$2:$A$4</c:f>
              <c:numCache>
                <c:formatCode>General</c:formatCode>
                <c:ptCount val="3"/>
                <c:pt idx="0">
                  <c:v>2010</c:v>
                </c:pt>
                <c:pt idx="1">
                  <c:v>2015</c:v>
                </c:pt>
                <c:pt idx="2">
                  <c:v>2020</c:v>
                </c:pt>
              </c:numCache>
            </c:numRef>
          </c:cat>
          <c:val>
            <c:numRef>
              <c:f>Sheet1!$B$2:$B$4</c:f>
              <c:numCache>
                <c:formatCode>General</c:formatCode>
                <c:ptCount val="3"/>
                <c:pt idx="0">
                  <c:v>10</c:v>
                </c:pt>
                <c:pt idx="1">
                  <c:v>20</c:v>
                </c:pt>
                <c:pt idx="2">
                  <c:v>40</c:v>
                </c:pt>
              </c:numCache>
            </c:numRef>
          </c:val>
          <c:smooth val="0"/>
          <c:extLst>
            <c:ext xmlns:c16="http://schemas.microsoft.com/office/drawing/2014/chart" uri="{C3380CC4-5D6E-409C-BE32-E72D297353CC}">
              <c16:uniqueId val="{00000000-E5BE-4977-89EF-C61FB28CB521}"/>
            </c:ext>
          </c:extLst>
        </c:ser>
        <c:dLbls>
          <c:showLegendKey val="0"/>
          <c:showVal val="0"/>
          <c:showCatName val="0"/>
          <c:showSerName val="0"/>
          <c:showPercent val="0"/>
          <c:showBubbleSize val="0"/>
        </c:dLbls>
        <c:smooth val="0"/>
        <c:axId val="348360336"/>
        <c:axId val="348357056"/>
      </c:lineChart>
      <c:catAx>
        <c:axId val="348360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357056"/>
        <c:crosses val="autoZero"/>
        <c:auto val="1"/>
        <c:lblAlgn val="ctr"/>
        <c:lblOffset val="100"/>
        <c:noMultiLvlLbl val="0"/>
      </c:catAx>
      <c:valAx>
        <c:axId val="34835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360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Performance Vs.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Sheet1!$A$2:$A$13</c:f>
              <c:numCache>
                <c:formatCode>General</c:formatCode>
                <c:ptCount val="12"/>
              </c:numCache>
            </c:numRef>
          </c:cat>
          <c:val>
            <c:numRef>
              <c:f>Sheet1!$B$2:$B$13</c:f>
              <c:numCache>
                <c:formatCode>General</c:formatCode>
                <c:ptCount val="12"/>
                <c:pt idx="0">
                  <c:v>0</c:v>
                </c:pt>
                <c:pt idx="1">
                  <c:v>5</c:v>
                </c:pt>
                <c:pt idx="2">
                  <c:v>8</c:v>
                </c:pt>
                <c:pt idx="3">
                  <c:v>10</c:v>
                </c:pt>
                <c:pt idx="4">
                  <c:v>12</c:v>
                </c:pt>
                <c:pt idx="5">
                  <c:v>13</c:v>
                </c:pt>
                <c:pt idx="6">
                  <c:v>14</c:v>
                </c:pt>
                <c:pt idx="7">
                  <c:v>14.5</c:v>
                </c:pt>
                <c:pt idx="8">
                  <c:v>14.7</c:v>
                </c:pt>
                <c:pt idx="9">
                  <c:v>14.8</c:v>
                </c:pt>
                <c:pt idx="10">
                  <c:v>14.9</c:v>
                </c:pt>
                <c:pt idx="11">
                  <c:v>14.98</c:v>
                </c:pt>
              </c:numCache>
            </c:numRef>
          </c:val>
          <c:smooth val="0"/>
          <c:extLst>
            <c:ext xmlns:c16="http://schemas.microsoft.com/office/drawing/2014/chart" uri="{C3380CC4-5D6E-409C-BE32-E72D297353CC}">
              <c16:uniqueId val="{00000000-6169-47D1-991E-69202E243108}"/>
            </c:ext>
          </c:extLst>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Sheet1!$A$2:$A$13</c:f>
              <c:numCache>
                <c:formatCode>General</c:formatCode>
                <c:ptCount val="12"/>
              </c:numCache>
            </c:numRef>
          </c:cat>
          <c:val>
            <c:numRef>
              <c:f>Sheet1!$C$2:$C$13</c:f>
              <c:numCache>
                <c:formatCode>General</c:formatCode>
                <c:ptCount val="12"/>
              </c:numCache>
            </c:numRef>
          </c:val>
          <c:smooth val="0"/>
          <c:extLst>
            <c:ext xmlns:c16="http://schemas.microsoft.com/office/drawing/2014/chart" uri="{C3380CC4-5D6E-409C-BE32-E72D297353CC}">
              <c16:uniqueId val="{00000001-6169-47D1-991E-69202E243108}"/>
            </c:ext>
          </c:extLst>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Sheet1!$A$2:$A$13</c:f>
              <c:numCache>
                <c:formatCode>General</c:formatCode>
                <c:ptCount val="12"/>
              </c:numCache>
            </c:numRef>
          </c:cat>
          <c:val>
            <c:numRef>
              <c:f>Sheet1!$D$2:$D$13</c:f>
              <c:numCache>
                <c:formatCode>General</c:formatCode>
                <c:ptCount val="12"/>
              </c:numCache>
            </c:numRef>
          </c:val>
          <c:smooth val="0"/>
          <c:extLst>
            <c:ext xmlns:c16="http://schemas.microsoft.com/office/drawing/2014/chart" uri="{C3380CC4-5D6E-409C-BE32-E72D297353CC}">
              <c16:uniqueId val="{00000002-6169-47D1-991E-69202E243108}"/>
            </c:ext>
          </c:extLst>
        </c:ser>
        <c:dLbls>
          <c:showLegendKey val="0"/>
          <c:showVal val="0"/>
          <c:showCatName val="0"/>
          <c:showSerName val="0"/>
          <c:showPercent val="0"/>
          <c:showBubbleSize val="0"/>
        </c:dLbls>
        <c:smooth val="0"/>
        <c:axId val="644849976"/>
        <c:axId val="644845712"/>
      </c:lineChart>
      <c:catAx>
        <c:axId val="644849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4845712"/>
        <c:crosses val="autoZero"/>
        <c:auto val="1"/>
        <c:lblAlgn val="ctr"/>
        <c:lblOffset val="100"/>
        <c:noMultiLvlLbl val="0"/>
      </c:catAx>
      <c:valAx>
        <c:axId val="64484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4849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Performance Vs.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Sheet1!$A$2:$A$12</c:f>
              <c:numCache>
                <c:formatCode>General</c:formatCode>
                <c:ptCount val="11"/>
              </c:numCache>
            </c:numRef>
          </c:cat>
          <c:val>
            <c:numRef>
              <c:f>Sheet1!$B$2:$B$12</c:f>
              <c:numCache>
                <c:formatCode>General</c:formatCode>
                <c:ptCount val="11"/>
                <c:pt idx="0">
                  <c:v>2</c:v>
                </c:pt>
                <c:pt idx="1">
                  <c:v>4</c:v>
                </c:pt>
                <c:pt idx="2">
                  <c:v>6</c:v>
                </c:pt>
                <c:pt idx="3">
                  <c:v>8</c:v>
                </c:pt>
                <c:pt idx="4">
                  <c:v>10</c:v>
                </c:pt>
                <c:pt idx="5">
                  <c:v>12</c:v>
                </c:pt>
                <c:pt idx="6">
                  <c:v>14</c:v>
                </c:pt>
                <c:pt idx="7">
                  <c:v>16</c:v>
                </c:pt>
                <c:pt idx="8">
                  <c:v>18</c:v>
                </c:pt>
                <c:pt idx="9">
                  <c:v>20</c:v>
                </c:pt>
                <c:pt idx="10">
                  <c:v>22</c:v>
                </c:pt>
              </c:numCache>
            </c:numRef>
          </c:val>
          <c:smooth val="0"/>
          <c:extLst>
            <c:ext xmlns:c16="http://schemas.microsoft.com/office/drawing/2014/chart" uri="{C3380CC4-5D6E-409C-BE32-E72D297353CC}">
              <c16:uniqueId val="{00000000-96F1-4660-A285-D6A2AC568B77}"/>
            </c:ext>
          </c:extLst>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Sheet1!$A$2:$A$12</c:f>
              <c:numCache>
                <c:formatCode>General</c:formatCode>
                <c:ptCount val="11"/>
              </c:numCache>
            </c:numRef>
          </c:cat>
          <c:val>
            <c:numRef>
              <c:f>Sheet1!$C$2:$C$12</c:f>
              <c:numCache>
                <c:formatCode>General</c:formatCode>
                <c:ptCount val="11"/>
              </c:numCache>
            </c:numRef>
          </c:val>
          <c:smooth val="0"/>
          <c:extLst>
            <c:ext xmlns:c16="http://schemas.microsoft.com/office/drawing/2014/chart" uri="{C3380CC4-5D6E-409C-BE32-E72D297353CC}">
              <c16:uniqueId val="{00000001-96F1-4660-A285-D6A2AC568B77}"/>
            </c:ext>
          </c:extLst>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Sheet1!$A$2:$A$12</c:f>
              <c:numCache>
                <c:formatCode>General</c:formatCode>
                <c:ptCount val="11"/>
              </c:numCache>
            </c:numRef>
          </c:cat>
          <c:val>
            <c:numRef>
              <c:f>Sheet1!$D$2:$D$12</c:f>
              <c:numCache>
                <c:formatCode>General</c:formatCode>
                <c:ptCount val="11"/>
              </c:numCache>
            </c:numRef>
          </c:val>
          <c:smooth val="0"/>
          <c:extLst>
            <c:ext xmlns:c16="http://schemas.microsoft.com/office/drawing/2014/chart" uri="{C3380CC4-5D6E-409C-BE32-E72D297353CC}">
              <c16:uniqueId val="{00000002-96F1-4660-A285-D6A2AC568B77}"/>
            </c:ext>
          </c:extLst>
        </c:ser>
        <c:dLbls>
          <c:showLegendKey val="0"/>
          <c:showVal val="0"/>
          <c:showCatName val="0"/>
          <c:showSerName val="0"/>
          <c:showPercent val="0"/>
          <c:showBubbleSize val="0"/>
        </c:dLbls>
        <c:smooth val="0"/>
        <c:axId val="644849976"/>
        <c:axId val="644845712"/>
      </c:lineChart>
      <c:catAx>
        <c:axId val="644849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4845712"/>
        <c:crosses val="autoZero"/>
        <c:auto val="1"/>
        <c:lblAlgn val="ctr"/>
        <c:lblOffset val="100"/>
        <c:noMultiLvlLbl val="0"/>
      </c:catAx>
      <c:valAx>
        <c:axId val="64484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4849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4CBEC-BAD7-4761-9E56-DD72A263BD9F}"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8ECB4-97F9-472C-838E-A1F7D4D6C80F}" type="slidenum">
              <a:rPr lang="en-US" smtClean="0"/>
              <a:t>‹#›</a:t>
            </a:fld>
            <a:endParaRPr lang="en-US"/>
          </a:p>
        </p:txBody>
      </p:sp>
    </p:spTree>
    <p:extLst>
      <p:ext uri="{BB962C8B-B14F-4D97-AF65-F5344CB8AC3E}">
        <p14:creationId xmlns:p14="http://schemas.microsoft.com/office/powerpoint/2010/main" val="190789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F293BD-B3E1-4261-9CB9-AB0B54D857E9}" type="datetime1">
              <a:rPr lang="en-US" smtClean="0"/>
              <a:t>6/7/2022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254597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BC98D-7593-42C6-ACE5-12E514E7C87F}" type="datetime1">
              <a:rPr lang="en-US" smtClean="0"/>
              <a:t>6/7/2022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360923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E3AF1-C1F6-47F4-838F-6D18FB14E391}" type="datetime1">
              <a:rPr lang="en-US" smtClean="0"/>
              <a:t>6/7/2022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456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0DAD92-3F6A-45D1-8B44-17FB554D4678}" type="datetime1">
              <a:rPr lang="en-US" smtClean="0"/>
              <a:t>6/7/2022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290836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D071EA-3C33-4AD8-8359-725A0087A199}" type="datetime1">
              <a:rPr lang="en-US" smtClean="0"/>
              <a:t>6/7/2022</a:t>
            </a:fld>
            <a:endParaRPr lang="en-US"/>
          </a:p>
        </p:txBody>
      </p:sp>
      <p:sp>
        <p:nvSpPr>
          <p:cNvPr id="5" name="Footer Placeholder 4"/>
          <p:cNvSpPr>
            <a:spLocks noGrp="1"/>
          </p:cNvSpPr>
          <p:nvPr>
            <p:ph type="ftr" sz="quarter" idx="11"/>
          </p:nvPr>
        </p:nvSpPr>
        <p:spPr/>
        <p:txBody>
          <a:bodyPr/>
          <a:lstStyle/>
          <a:p>
            <a:r>
              <a:rPr lang="en-US"/>
              <a:t>© Dr. Leon Jololian</a:t>
            </a:r>
          </a:p>
        </p:txBody>
      </p:sp>
      <p:sp>
        <p:nvSpPr>
          <p:cNvPr id="6" name="Slide Number Placeholder 5"/>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357680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6FFE63-6E68-435C-88DA-77307BB8D843}" type="datetime1">
              <a:rPr lang="en-US" smtClean="0"/>
              <a:t>6/7/2022</a:t>
            </a:fld>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278739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F653B-F0B9-416D-B2BA-E1FA118A1E3D}" type="datetime1">
              <a:rPr lang="en-US" smtClean="0"/>
              <a:t>6/7/2022</a:t>
            </a:fld>
            <a:endParaRPr lang="en-US"/>
          </a:p>
        </p:txBody>
      </p:sp>
      <p:sp>
        <p:nvSpPr>
          <p:cNvPr id="8" name="Footer Placeholder 7"/>
          <p:cNvSpPr>
            <a:spLocks noGrp="1"/>
          </p:cNvSpPr>
          <p:nvPr>
            <p:ph type="ftr" sz="quarter" idx="11"/>
          </p:nvPr>
        </p:nvSpPr>
        <p:spPr/>
        <p:txBody>
          <a:bodyPr/>
          <a:lstStyle/>
          <a:p>
            <a:r>
              <a:rPr lang="en-US"/>
              <a:t>© Dr. Leon Jololian</a:t>
            </a:r>
          </a:p>
        </p:txBody>
      </p:sp>
      <p:sp>
        <p:nvSpPr>
          <p:cNvPr id="9" name="Slide Number Placeholder 8"/>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272871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74E6E-F28E-4E8B-9C1B-A11B33F45028}" type="datetime1">
              <a:rPr lang="en-US" smtClean="0"/>
              <a:t>6/7/2022</a:t>
            </a:fld>
            <a:endParaRPr lang="en-US"/>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12717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6A1A2-A0C3-4D3C-A5F9-BD0AB943539E}" type="datetime1">
              <a:rPr lang="en-US" smtClean="0"/>
              <a:t>6/7/2022</a:t>
            </a:fld>
            <a:endParaRPr lang="en-US"/>
          </a:p>
        </p:txBody>
      </p:sp>
      <p:sp>
        <p:nvSpPr>
          <p:cNvPr id="3" name="Footer Placeholder 2"/>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228566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41CB91-4EB8-479F-952C-3D7CA6A8503D}" type="datetime1">
              <a:rPr lang="en-US" smtClean="0"/>
              <a:t>6/7/2022</a:t>
            </a:fld>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159536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0FBDC-51BC-4F78-8FA7-967B5D2E821D}" type="datetime1">
              <a:rPr lang="en-US" smtClean="0"/>
              <a:t>6/7/2022</a:t>
            </a:fld>
            <a:endParaRPr lang="en-US"/>
          </a:p>
        </p:txBody>
      </p:sp>
      <p:sp>
        <p:nvSpPr>
          <p:cNvPr id="6" name="Footer Placeholder 5"/>
          <p:cNvSpPr>
            <a:spLocks noGrp="1"/>
          </p:cNvSpPr>
          <p:nvPr>
            <p:ph type="ftr" sz="quarter" idx="11"/>
          </p:nvPr>
        </p:nvSpPr>
        <p:spPr/>
        <p:txBody>
          <a:bodyPr/>
          <a:lstStyle/>
          <a:p>
            <a:r>
              <a:rPr lang="en-US"/>
              <a:t>© Dr. Leon Jololian</a:t>
            </a:r>
          </a:p>
        </p:txBody>
      </p:sp>
      <p:sp>
        <p:nvSpPr>
          <p:cNvPr id="7" name="Slide Number Placeholder 6"/>
          <p:cNvSpPr>
            <a:spLocks noGrp="1"/>
          </p:cNvSpPr>
          <p:nvPr>
            <p:ph type="sldNum" sz="quarter" idx="12"/>
          </p:nvPr>
        </p:nvSpPr>
        <p:spPr/>
        <p:txBody>
          <a:bodyPr/>
          <a:lstStyle/>
          <a:p>
            <a:fld id="{CDA49AA3-722A-4539-BBB0-9E85A71EE93C}" type="slidenum">
              <a:rPr lang="en-US" smtClean="0"/>
              <a:t>‹#›</a:t>
            </a:fld>
            <a:endParaRPr lang="en-US"/>
          </a:p>
        </p:txBody>
      </p:sp>
    </p:spTree>
    <p:extLst>
      <p:ext uri="{BB962C8B-B14F-4D97-AF65-F5344CB8AC3E}">
        <p14:creationId xmlns:p14="http://schemas.microsoft.com/office/powerpoint/2010/main" val="269982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BA7ED-D6A2-4478-9AE0-CBA3F1727E57}" type="datetime1">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Dr. Leon Jololian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49AA3-722A-4539-BBB0-9E85A71EE93C}" type="slidenum">
              <a:rPr lang="en-US" smtClean="0"/>
              <a:t>‹#›</a:t>
            </a:fld>
            <a:endParaRPr lang="en-US"/>
          </a:p>
        </p:txBody>
      </p:sp>
    </p:spTree>
    <p:extLst>
      <p:ext uri="{BB962C8B-B14F-4D97-AF65-F5344CB8AC3E}">
        <p14:creationId xmlns:p14="http://schemas.microsoft.com/office/powerpoint/2010/main" val="291759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br>
              <a:rPr lang="en-US" dirty="0"/>
            </a:br>
            <a:r>
              <a:rPr lang="en-US" dirty="0"/>
              <a:t>Big Data Analytics</a:t>
            </a:r>
          </a:p>
        </p:txBody>
      </p:sp>
      <p:sp>
        <p:nvSpPr>
          <p:cNvPr id="3" name="Subtitle 2"/>
          <p:cNvSpPr>
            <a:spLocks noGrp="1"/>
          </p:cNvSpPr>
          <p:nvPr>
            <p:ph type="subTitle" idx="1"/>
          </p:nvPr>
        </p:nvSpPr>
        <p:spPr/>
        <p:txBody>
          <a:bodyPr/>
          <a:lstStyle/>
          <a:p>
            <a:r>
              <a:rPr lang="en-US" dirty="0"/>
              <a:t>Dr. Leon Jololian</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1</a:t>
            </a:fld>
            <a:endParaRPr lang="en-US"/>
          </a:p>
        </p:txBody>
      </p:sp>
    </p:spTree>
    <p:extLst>
      <p:ext uri="{BB962C8B-B14F-4D97-AF65-F5344CB8AC3E}">
        <p14:creationId xmlns:p14="http://schemas.microsoft.com/office/powerpoint/2010/main" val="224146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Datafication</a:t>
            </a:r>
          </a:p>
        </p:txBody>
      </p:sp>
      <p:sp>
        <p:nvSpPr>
          <p:cNvPr id="3" name="Content Placeholder 2"/>
          <p:cNvSpPr>
            <a:spLocks noGrp="1"/>
          </p:cNvSpPr>
          <p:nvPr>
            <p:ph idx="1"/>
          </p:nvPr>
        </p:nvSpPr>
        <p:spPr/>
        <p:txBody>
          <a:bodyPr/>
          <a:lstStyle/>
          <a:p>
            <a:r>
              <a:rPr lang="en-US" dirty="0"/>
              <a:t>Units for measuring data:</a:t>
            </a:r>
          </a:p>
          <a:p>
            <a:pPr lvl="1"/>
            <a:r>
              <a:rPr lang="en-US" dirty="0"/>
              <a:t>Bit, Byte, Kilobyte (KB), Megabyte (MB), Gigabyte (GB), Terabyte (TB), Petabyte (PB), Exabyte (EB), Zetabyte (ZB), …</a:t>
            </a:r>
          </a:p>
          <a:p>
            <a:pPr>
              <a:spcBef>
                <a:spcPts val="1800"/>
              </a:spcBef>
            </a:pPr>
            <a:r>
              <a:rPr lang="en-US" dirty="0"/>
              <a:t>Common storage devices:</a:t>
            </a:r>
          </a:p>
          <a:p>
            <a:pPr lvl="1"/>
            <a:r>
              <a:rPr lang="en-US" dirty="0"/>
              <a:t>Hard disk = 1 TB</a:t>
            </a:r>
          </a:p>
          <a:p>
            <a:pPr lvl="1"/>
            <a:r>
              <a:rPr lang="en-US" dirty="0"/>
              <a:t>Mobile phone = 128 GB</a:t>
            </a:r>
          </a:p>
          <a:p>
            <a:pPr lvl="1"/>
            <a:r>
              <a:rPr lang="en-US" dirty="0"/>
              <a:t>Photo = 10 MB</a:t>
            </a:r>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10</a:t>
            </a:fld>
            <a:endParaRPr lang="en-US"/>
          </a:p>
        </p:txBody>
      </p:sp>
    </p:spTree>
    <p:extLst>
      <p:ext uri="{BB962C8B-B14F-4D97-AF65-F5344CB8AC3E}">
        <p14:creationId xmlns:p14="http://schemas.microsoft.com/office/powerpoint/2010/main" val="117824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Scale</a:t>
            </a:r>
          </a:p>
        </p:txBody>
      </p:sp>
      <p:sp>
        <p:nvSpPr>
          <p:cNvPr id="3" name="Content Placeholder 2"/>
          <p:cNvSpPr>
            <a:spLocks noGrp="1"/>
          </p:cNvSpPr>
          <p:nvPr>
            <p:ph idx="1"/>
          </p:nvPr>
        </p:nvSpPr>
        <p:spPr>
          <a:xfrm>
            <a:off x="838200" y="1690688"/>
            <a:ext cx="10515600" cy="4486275"/>
          </a:xfrm>
        </p:spPr>
        <p:txBody>
          <a:bodyPr>
            <a:normAutofit/>
          </a:bodyPr>
          <a:lstStyle/>
          <a:p>
            <a:r>
              <a:rPr lang="en-US" dirty="0"/>
              <a:t>Terabyte (1, 000, 000, 000, 000 Bytes)</a:t>
            </a:r>
          </a:p>
          <a:p>
            <a:pPr lvl="1"/>
            <a:r>
              <a:rPr lang="en-US" dirty="0"/>
              <a:t>10 Terabytes: The printed collection of the US Library of Congress</a:t>
            </a:r>
          </a:p>
          <a:p>
            <a:pPr>
              <a:spcBef>
                <a:spcPts val="1800"/>
              </a:spcBef>
            </a:pPr>
            <a:r>
              <a:rPr lang="nb-NO" dirty="0"/>
              <a:t>Petabyte (1, 000, 000, 000, 000, 000 Bytes)</a:t>
            </a:r>
            <a:endParaRPr lang="en-US" dirty="0"/>
          </a:p>
          <a:p>
            <a:pPr lvl="1"/>
            <a:r>
              <a:rPr lang="en-US" dirty="0"/>
              <a:t>2 Petabytes: All US academic research libraries</a:t>
            </a:r>
          </a:p>
          <a:p>
            <a:pPr lvl="1"/>
            <a:r>
              <a:rPr lang="en-US" dirty="0"/>
              <a:t>20 Petabytes: Production of hard-disk drives in 1995</a:t>
            </a:r>
          </a:p>
          <a:p>
            <a:pPr>
              <a:spcBef>
                <a:spcPts val="1800"/>
              </a:spcBef>
            </a:pPr>
            <a:r>
              <a:rPr lang="en-US" dirty="0"/>
              <a:t>Exabyte (1, 000, 000, 000, 000, 000, 000 Bytes)</a:t>
            </a:r>
          </a:p>
          <a:p>
            <a:pPr lvl="1"/>
            <a:r>
              <a:rPr lang="en-US" dirty="0"/>
              <a:t>5 Exabytes: All words ever spoken by human beings.</a:t>
            </a:r>
          </a:p>
          <a:p>
            <a:pPr lvl="1"/>
            <a:r>
              <a:rPr lang="en-US" dirty="0"/>
              <a:t>In the next decade, astronomers expect to generate approximately one Exabyte every four days of operation from the Square Kilometre Array (SKA) telescope. </a:t>
            </a:r>
          </a:p>
        </p:txBody>
      </p:sp>
      <p:sp>
        <p:nvSpPr>
          <p:cNvPr id="5" name="Date Placeholder 4"/>
          <p:cNvSpPr>
            <a:spLocks noGrp="1"/>
          </p:cNvSpPr>
          <p:nvPr>
            <p:ph type="dt" sz="half" idx="10"/>
          </p:nvPr>
        </p:nvSpPr>
        <p:spPr/>
        <p:txBody>
          <a:bodyPr/>
          <a:lstStyle/>
          <a:p>
            <a:fld id="{64241CB9-916B-4CCD-84AE-E023280A73EF}" type="datetime1">
              <a:rPr lang="en-US" smtClean="0"/>
              <a:t>6/7/2022</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61164A7D-3B84-4D64-8E7B-7D4CE9B15079}" type="slidenum">
              <a:rPr lang="en-US" smtClean="0"/>
              <a:t>11</a:t>
            </a:fld>
            <a:endParaRPr lang="en-US"/>
          </a:p>
        </p:txBody>
      </p:sp>
    </p:spTree>
    <p:extLst>
      <p:ext uri="{BB962C8B-B14F-4D97-AF65-F5344CB8AC3E}">
        <p14:creationId xmlns:p14="http://schemas.microsoft.com/office/powerpoint/2010/main" val="244683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50" y="128685"/>
            <a:ext cx="6645897" cy="6645897"/>
          </a:xfrm>
        </p:spPr>
      </p:pic>
      <p:sp>
        <p:nvSpPr>
          <p:cNvPr id="5" name="Rectangle 4"/>
          <p:cNvSpPr/>
          <p:nvPr/>
        </p:nvSpPr>
        <p:spPr>
          <a:xfrm>
            <a:off x="7117237" y="539321"/>
            <a:ext cx="4920792" cy="1815882"/>
          </a:xfrm>
          <a:prstGeom prst="rect">
            <a:avLst/>
          </a:prstGeom>
        </p:spPr>
        <p:txBody>
          <a:bodyPr wrap="square">
            <a:spAutoFit/>
          </a:bodyPr>
          <a:lstStyle/>
          <a:p>
            <a:r>
              <a:rPr lang="en-US" sz="2800" b="0" i="1" dirty="0">
                <a:solidFill>
                  <a:srgbClr val="005678"/>
                </a:solidFill>
                <a:effectLst/>
                <a:latin typeface="Helvetica Neue"/>
              </a:rPr>
              <a:t>Hundreds of thousands and eventually up to a million low-frequency antennas will be located in Western Australia.</a:t>
            </a:r>
            <a:endParaRPr lang="en-US" sz="2800" dirty="0"/>
          </a:p>
        </p:txBody>
      </p:sp>
      <p:sp>
        <p:nvSpPr>
          <p:cNvPr id="6" name="Date Placeholder 5"/>
          <p:cNvSpPr>
            <a:spLocks noGrp="1"/>
          </p:cNvSpPr>
          <p:nvPr>
            <p:ph type="dt" sz="half" idx="10"/>
          </p:nvPr>
        </p:nvSpPr>
        <p:spPr/>
        <p:txBody>
          <a:bodyPr/>
          <a:lstStyle/>
          <a:p>
            <a:fld id="{C973D9EF-84EC-4769-BFB6-B3EF4483F283}" type="datetime1">
              <a:rPr lang="en-US" smtClean="0"/>
              <a:t>6/7/2022</a:t>
            </a:fld>
            <a:endParaRPr lang="en-US"/>
          </a:p>
        </p:txBody>
      </p:sp>
      <p:sp>
        <p:nvSpPr>
          <p:cNvPr id="7" name="Footer Placeholder 6"/>
          <p:cNvSpPr>
            <a:spLocks noGrp="1"/>
          </p:cNvSpPr>
          <p:nvPr>
            <p:ph type="ftr" sz="quarter" idx="11"/>
          </p:nvPr>
        </p:nvSpPr>
        <p:spPr/>
        <p:txBody>
          <a:bodyPr/>
          <a:lstStyle/>
          <a:p>
            <a:r>
              <a:rPr lang="en-US"/>
              <a:t>Dr. Leon Jololian</a:t>
            </a:r>
          </a:p>
        </p:txBody>
      </p:sp>
      <p:sp>
        <p:nvSpPr>
          <p:cNvPr id="8" name="Slide Number Placeholder 7"/>
          <p:cNvSpPr>
            <a:spLocks noGrp="1"/>
          </p:cNvSpPr>
          <p:nvPr>
            <p:ph type="sldNum" sz="quarter" idx="12"/>
          </p:nvPr>
        </p:nvSpPr>
        <p:spPr/>
        <p:txBody>
          <a:bodyPr/>
          <a:lstStyle/>
          <a:p>
            <a:fld id="{61164A7D-3B84-4D64-8E7B-7D4CE9B15079}" type="slidenum">
              <a:rPr lang="en-US" smtClean="0"/>
              <a:t>12</a:t>
            </a:fld>
            <a:endParaRPr lang="en-US"/>
          </a:p>
        </p:txBody>
      </p:sp>
    </p:spTree>
    <p:extLst>
      <p:ext uri="{BB962C8B-B14F-4D97-AF65-F5344CB8AC3E}">
        <p14:creationId xmlns:p14="http://schemas.microsoft.com/office/powerpoint/2010/main" val="260830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Scale (cont’d)</a:t>
            </a:r>
          </a:p>
        </p:txBody>
      </p:sp>
      <p:sp>
        <p:nvSpPr>
          <p:cNvPr id="3" name="Content Placeholder 2"/>
          <p:cNvSpPr>
            <a:spLocks noGrp="1"/>
          </p:cNvSpPr>
          <p:nvPr>
            <p:ph idx="1"/>
          </p:nvPr>
        </p:nvSpPr>
        <p:spPr/>
        <p:txBody>
          <a:bodyPr/>
          <a:lstStyle/>
          <a:p>
            <a:r>
              <a:rPr lang="en-US" dirty="0"/>
              <a:t>Zettabyte (1, 000, 000, 000, 000, 000, 000, 000 Bytes)</a:t>
            </a:r>
          </a:p>
          <a:p>
            <a:pPr lvl="1"/>
            <a:r>
              <a:rPr lang="en-US" dirty="0"/>
              <a:t>Research from the University of Southern California reports that in 2007, humankind successfully sent 1.9 zettabytes of information through broadcast technology such as televisions and GPS.</a:t>
            </a:r>
          </a:p>
          <a:p>
            <a:r>
              <a:rPr lang="nb-NO" dirty="0"/>
              <a:t>Yottabyte (1 000 000 000 000 000 000 000 000 Bytes)</a:t>
            </a:r>
          </a:p>
          <a:p>
            <a:r>
              <a:rPr lang="en-US" dirty="0"/>
              <a:t>Xenottabyte (1 000 000 000 000 000 000 000 000 000 Bytes)</a:t>
            </a:r>
          </a:p>
          <a:p>
            <a:r>
              <a:rPr lang="en-US" dirty="0"/>
              <a:t>Shilentnobyte (1 000 000 000 000 000 000 000 000 000 000 Bytes)</a:t>
            </a:r>
          </a:p>
          <a:p>
            <a:r>
              <a:rPr lang="nb-NO" dirty="0"/>
              <a:t>Domegemegrottebyte (1 000 000 000 000 000 000 000 000 000 000 000 Bytes)</a:t>
            </a:r>
            <a:endParaRPr lang="en-US" dirty="0"/>
          </a:p>
        </p:txBody>
      </p:sp>
      <p:sp>
        <p:nvSpPr>
          <p:cNvPr id="4" name="Date Placeholder 3"/>
          <p:cNvSpPr>
            <a:spLocks noGrp="1"/>
          </p:cNvSpPr>
          <p:nvPr>
            <p:ph type="dt" sz="half" idx="10"/>
          </p:nvPr>
        </p:nvSpPr>
        <p:spPr/>
        <p:txBody>
          <a:bodyPr/>
          <a:lstStyle/>
          <a:p>
            <a:fld id="{896E0E9D-A9C6-4C99-8343-D9423C89FAEB}" type="datetime1">
              <a:rPr lang="en-US" smtClean="0"/>
              <a:t>6/7/2022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61164A7D-3B84-4D64-8E7B-7D4CE9B15079}" type="slidenum">
              <a:rPr lang="en-US" smtClean="0"/>
              <a:t>13</a:t>
            </a:fld>
            <a:endParaRPr lang="en-US"/>
          </a:p>
        </p:txBody>
      </p:sp>
    </p:spTree>
    <p:extLst>
      <p:ext uri="{BB962C8B-B14F-4D97-AF65-F5344CB8AC3E}">
        <p14:creationId xmlns:p14="http://schemas.microsoft.com/office/powerpoint/2010/main" val="86572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3169"/>
          </a:xfrm>
        </p:spPr>
        <p:txBody>
          <a:bodyPr/>
          <a:lstStyle/>
          <a:p>
            <a:r>
              <a:rPr lang="en-US" dirty="0"/>
              <a:t>Bottleneck in Data Processing</a:t>
            </a:r>
          </a:p>
        </p:txBody>
      </p:sp>
      <p:sp>
        <p:nvSpPr>
          <p:cNvPr id="3" name="Content Placeholder 2"/>
          <p:cNvSpPr>
            <a:spLocks noGrp="1"/>
          </p:cNvSpPr>
          <p:nvPr>
            <p:ph idx="1"/>
          </p:nvPr>
        </p:nvSpPr>
        <p:spPr>
          <a:xfrm>
            <a:off x="838200" y="1418253"/>
            <a:ext cx="10515600" cy="5215811"/>
          </a:xfrm>
        </p:spPr>
        <p:txBody>
          <a:bodyPr>
            <a:normAutofit fontScale="92500" lnSpcReduction="10000"/>
          </a:bodyPr>
          <a:lstStyle/>
          <a:p>
            <a:r>
              <a:rPr lang="en-US" sz="2600" dirty="0"/>
              <a:t>Hard Drives:</a:t>
            </a:r>
          </a:p>
          <a:p>
            <a:pPr lvl="1"/>
            <a:r>
              <a:rPr lang="en-US" sz="2600" dirty="0"/>
              <a:t>Seek Time: Time required for the head to point to the location on disk where the data is stored (~25 ms).</a:t>
            </a:r>
          </a:p>
          <a:p>
            <a:pPr lvl="1"/>
            <a:r>
              <a:rPr lang="en-US" sz="2600" dirty="0"/>
              <a:t>Transfer Time: Time required to transfer data from head to memory.</a:t>
            </a:r>
          </a:p>
          <a:p>
            <a:pPr lvl="1"/>
            <a:r>
              <a:rPr lang="en-US" sz="2600" dirty="0"/>
              <a:t>Hard drive speed is relatively flat.</a:t>
            </a:r>
          </a:p>
          <a:p>
            <a:pPr lvl="1"/>
            <a:r>
              <a:rPr lang="en-US" sz="2600" dirty="0"/>
              <a:t>Hard drive capacity keeps growing (4TB).</a:t>
            </a:r>
          </a:p>
          <a:p>
            <a:r>
              <a:rPr lang="en-US" sz="2600" dirty="0"/>
              <a:t>There is a throughput mismatch in accessing data:</a:t>
            </a:r>
          </a:p>
          <a:p>
            <a:pPr lvl="1"/>
            <a:r>
              <a:rPr lang="en-US" sz="2600" dirty="0"/>
              <a:t>Standard spinning hard drives: 60-100 MB/sec.</a:t>
            </a:r>
          </a:p>
          <a:p>
            <a:pPr lvl="1"/>
            <a:r>
              <a:rPr lang="en-US" sz="2600" dirty="0"/>
              <a:t>Solid state disks: 250-500 MB/sec.</a:t>
            </a:r>
          </a:p>
          <a:p>
            <a:r>
              <a:rPr lang="en-US" sz="2600" dirty="0"/>
              <a:t>Online data growth: </a:t>
            </a:r>
          </a:p>
          <a:p>
            <a:pPr lvl="1"/>
            <a:r>
              <a:rPr lang="en-US" sz="2600" dirty="0"/>
              <a:t>doubles every 18 months.</a:t>
            </a:r>
          </a:p>
          <a:p>
            <a:pPr lvl="1">
              <a:lnSpc>
                <a:spcPct val="100000"/>
              </a:lnSpc>
            </a:pPr>
            <a:r>
              <a:rPr lang="en-US" sz="2600" dirty="0"/>
              <a:t>Processor speed/performance: similar growth.</a:t>
            </a:r>
          </a:p>
          <a:p>
            <a:r>
              <a:rPr lang="en-US" sz="2600" dirty="0"/>
              <a:t>Moving data on and off the disk is the bottleneck.</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14</a:t>
            </a:fld>
            <a:endParaRPr lang="en-US"/>
          </a:p>
        </p:txBody>
      </p:sp>
    </p:spTree>
    <p:extLst>
      <p:ext uri="{BB962C8B-B14F-4D97-AF65-F5344CB8AC3E}">
        <p14:creationId xmlns:p14="http://schemas.microsoft.com/office/powerpoint/2010/main" val="354607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To read 1 TB of data at 100 MB/sec takes 10,000 sec (~167 min)</a:t>
            </a:r>
          </a:p>
          <a:p>
            <a:r>
              <a:rPr lang="en-US" dirty="0"/>
              <a:t>At 500 MB/sec (SSD), it takes 2,000 sec (~33 min)</a:t>
            </a:r>
          </a:p>
          <a:p>
            <a:pPr>
              <a:spcBef>
                <a:spcPts val="1800"/>
              </a:spcBef>
            </a:pPr>
            <a:r>
              <a:rPr lang="en-US" dirty="0"/>
              <a:t>1 TB is considered a small file. The need for parallel data access (portions of data accessed at the same time) is essential for big data.</a:t>
            </a:r>
          </a:p>
          <a:p>
            <a:pPr>
              <a:spcBef>
                <a:spcPts val="1800"/>
              </a:spcBef>
            </a:pPr>
            <a:r>
              <a:rPr lang="en-US" dirty="0"/>
              <a:t>Hadoop uses the concept of “moving the computation to the data”.</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15</a:t>
            </a:fld>
            <a:endParaRPr lang="en-US"/>
          </a:p>
        </p:txBody>
      </p:sp>
    </p:spTree>
    <p:extLst>
      <p:ext uri="{BB962C8B-B14F-4D97-AF65-F5344CB8AC3E}">
        <p14:creationId xmlns:p14="http://schemas.microsoft.com/office/powerpoint/2010/main" val="286106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762"/>
          </a:xfrm>
        </p:spPr>
        <p:txBody>
          <a:bodyPr/>
          <a:lstStyle/>
          <a:p>
            <a:r>
              <a:rPr lang="en-US" dirty="0"/>
              <a:t>Digital Trace</a:t>
            </a:r>
          </a:p>
        </p:txBody>
      </p:sp>
      <p:sp>
        <p:nvSpPr>
          <p:cNvPr id="3" name="Content Placeholder 2"/>
          <p:cNvSpPr>
            <a:spLocks noGrp="1"/>
          </p:cNvSpPr>
          <p:nvPr>
            <p:ph idx="1"/>
          </p:nvPr>
        </p:nvSpPr>
        <p:spPr>
          <a:xfrm>
            <a:off x="838199" y="1552248"/>
            <a:ext cx="10737915" cy="4351338"/>
          </a:xfrm>
        </p:spPr>
        <p:txBody>
          <a:bodyPr>
            <a:normAutofit lnSpcReduction="10000"/>
          </a:bodyPr>
          <a:lstStyle/>
          <a:p>
            <a:r>
              <a:rPr lang="en-US" dirty="0"/>
              <a:t>We are increasingly surrounded by sensors that collect and share data.</a:t>
            </a:r>
          </a:p>
          <a:p>
            <a:r>
              <a:rPr lang="en-US" dirty="0"/>
              <a:t>Everything that happens leaves digital trace.</a:t>
            </a:r>
          </a:p>
          <a:p>
            <a:r>
              <a:rPr lang="en-US" dirty="0"/>
              <a:t>Smartphones contain sensors such as:</a:t>
            </a:r>
          </a:p>
          <a:p>
            <a:pPr lvl="1"/>
            <a:r>
              <a:rPr lang="en-US" dirty="0"/>
              <a:t>A GPS sensor that can track where you are every second of the day.</a:t>
            </a:r>
          </a:p>
          <a:p>
            <a:pPr lvl="1"/>
            <a:r>
              <a:rPr lang="en-US" dirty="0"/>
              <a:t>An accelerometer to track the direction and speed </a:t>
            </a:r>
          </a:p>
          <a:p>
            <a:r>
              <a:rPr lang="en-US" dirty="0"/>
              <a:t>Smart TVs, smart watches, smart fridges, smart alarms, etc. are able to collect and process data.</a:t>
            </a:r>
          </a:p>
          <a:p>
            <a:r>
              <a:rPr lang="en-US" dirty="0"/>
              <a:t>Traffic sensors on the road send data to your alarm clock which will wake you up earlier than planned because the blocked road means you have to leave earlier to make your 9 am meeting.</a:t>
            </a:r>
          </a:p>
        </p:txBody>
      </p:sp>
      <p:sp>
        <p:nvSpPr>
          <p:cNvPr id="4" name="Date Placeholder 3"/>
          <p:cNvSpPr>
            <a:spLocks noGrp="1"/>
          </p:cNvSpPr>
          <p:nvPr>
            <p:ph type="dt" sz="half" idx="10"/>
          </p:nvPr>
        </p:nvSpPr>
        <p:spPr/>
        <p:txBody>
          <a:bodyPr/>
          <a:lstStyle/>
          <a:p>
            <a:fld id="{B3794223-33C4-4BF2-943E-EB5A7F28393B}" type="datetime1">
              <a:rPr lang="en-US" smtClean="0"/>
              <a:t>6/7/2022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61164A7D-3B84-4D64-8E7B-7D4CE9B15079}" type="slidenum">
              <a:rPr lang="en-US" smtClean="0"/>
              <a:t>16</a:t>
            </a:fld>
            <a:endParaRPr lang="en-US"/>
          </a:p>
        </p:txBody>
      </p:sp>
    </p:spTree>
    <p:extLst>
      <p:ext uri="{BB962C8B-B14F-4D97-AF65-F5344CB8AC3E}">
        <p14:creationId xmlns:p14="http://schemas.microsoft.com/office/powerpoint/2010/main" val="26275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is always increasing, but processing is not keeping up.</a:t>
            </a:r>
          </a:p>
          <a:p>
            <a:r>
              <a:rPr lang="en-US" dirty="0"/>
              <a:t>The Internet is one of the main reasons for the increased data.</a:t>
            </a:r>
          </a:p>
          <a:p>
            <a:r>
              <a:rPr lang="en-US" dirty="0"/>
              <a:t>Companies like Google, Yahoo, and Facebook, could not handle the volume of data. They had to find new solutions.</a:t>
            </a:r>
          </a:p>
          <a:p>
            <a:r>
              <a:rPr lang="en-US" dirty="0"/>
              <a:t>These companies started inventing solutions, initially as open source, then it became Apache Foundation projects.</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17</a:t>
            </a:fld>
            <a:endParaRPr lang="en-US"/>
          </a:p>
        </p:txBody>
      </p:sp>
    </p:spTree>
    <p:extLst>
      <p:ext uri="{BB962C8B-B14F-4D97-AF65-F5344CB8AC3E}">
        <p14:creationId xmlns:p14="http://schemas.microsoft.com/office/powerpoint/2010/main" val="115321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2185"/>
          </a:xfrm>
        </p:spPr>
        <p:txBody>
          <a:bodyPr/>
          <a:lstStyle/>
          <a:p>
            <a:r>
              <a:rPr lang="en-US" dirty="0"/>
              <a:t>Cost of Big Data</a:t>
            </a:r>
          </a:p>
        </p:txBody>
      </p:sp>
      <p:sp>
        <p:nvSpPr>
          <p:cNvPr id="3" name="Content Placeholder 2"/>
          <p:cNvSpPr>
            <a:spLocks noGrp="1"/>
          </p:cNvSpPr>
          <p:nvPr>
            <p:ph idx="1"/>
          </p:nvPr>
        </p:nvSpPr>
        <p:spPr>
          <a:xfrm>
            <a:off x="838200" y="1600200"/>
            <a:ext cx="10414000" cy="4576763"/>
          </a:xfrm>
        </p:spPr>
        <p:txBody>
          <a:bodyPr>
            <a:normAutofit fontScale="92500" lnSpcReduction="20000"/>
          </a:bodyPr>
          <a:lstStyle/>
          <a:p>
            <a:r>
              <a:rPr lang="en-US" dirty="0"/>
              <a:t>A decent 10TB hard drives costs at least $300. </a:t>
            </a:r>
          </a:p>
          <a:p>
            <a:pPr>
              <a:lnSpc>
                <a:spcPct val="100000"/>
              </a:lnSpc>
            </a:pPr>
            <a:r>
              <a:rPr lang="en-US" dirty="0"/>
              <a:t>To manage a PB of data that’s 100 x $300 USD = $30,000 USD. Even with a bulk discount and at 50% off we are well over $10,000 USD in storage costs alone. </a:t>
            </a:r>
          </a:p>
          <a:p>
            <a:pPr>
              <a:lnSpc>
                <a:spcPct val="100000"/>
              </a:lnSpc>
            </a:pPr>
            <a:r>
              <a:rPr lang="en-US" dirty="0"/>
              <a:t>Imagine if you wanted to actually do something with that data – like transform or copy it, or just keep a redundant version of it for disaster recovery. You’d need even more disk space!</a:t>
            </a:r>
          </a:p>
          <a:p>
            <a:pPr>
              <a:lnSpc>
                <a:spcPct val="100000"/>
              </a:lnSpc>
            </a:pPr>
            <a:r>
              <a:rPr lang="en-US" dirty="0"/>
              <a:t>If you’re not transforming and processing your data, you’re not extracting any insights out of it, and this brings us to our next problem – as there are no PB sized, single hard disks or SSDs on the market yet, how do you even connect to all these disk drives? Now you must deal with networking issues and optimizations, which is a whole new dimension of the problem space.</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18</a:t>
            </a:fld>
            <a:endParaRPr lang="en-US"/>
          </a:p>
        </p:txBody>
      </p:sp>
    </p:spTree>
    <p:extLst>
      <p:ext uri="{BB962C8B-B14F-4D97-AF65-F5344CB8AC3E}">
        <p14:creationId xmlns:p14="http://schemas.microsoft.com/office/powerpoint/2010/main" val="138639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464" y="900834"/>
            <a:ext cx="10515600" cy="657802"/>
          </a:xfrm>
        </p:spPr>
        <p:txBody>
          <a:bodyPr/>
          <a:lstStyle/>
          <a:p>
            <a:r>
              <a:rPr lang="en-US" dirty="0"/>
              <a:t>Prior to year 2000: Scaling vertically</a:t>
            </a:r>
          </a:p>
          <a:p>
            <a:pPr marL="0" indent="0">
              <a:buNone/>
            </a:pPr>
            <a:endParaRPr lang="en-US" dirty="0"/>
          </a:p>
        </p:txBody>
      </p:sp>
      <p:pic>
        <p:nvPicPr>
          <p:cNvPr id="4" name="Picture 3" descr="Computer Database Network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300" y="2155765"/>
            <a:ext cx="692940" cy="852849"/>
          </a:xfrm>
          <a:prstGeom prst="rect">
            <a:avLst/>
          </a:prstGeom>
        </p:spPr>
      </p:pic>
      <p:pic>
        <p:nvPicPr>
          <p:cNvPr id="5" name="Picture 4"/>
          <p:cNvPicPr>
            <a:picLocks noChangeAspect="1"/>
          </p:cNvPicPr>
          <p:nvPr/>
        </p:nvPicPr>
        <p:blipFill>
          <a:blip r:embed="rId3"/>
          <a:stretch>
            <a:fillRect/>
          </a:stretch>
        </p:blipFill>
        <p:spPr>
          <a:xfrm>
            <a:off x="2522893" y="1939565"/>
            <a:ext cx="870511" cy="1069049"/>
          </a:xfrm>
          <a:prstGeom prst="rect">
            <a:avLst/>
          </a:prstGeom>
        </p:spPr>
      </p:pic>
      <p:pic>
        <p:nvPicPr>
          <p:cNvPr id="6" name="Picture 5"/>
          <p:cNvPicPr>
            <a:picLocks noChangeAspect="1"/>
          </p:cNvPicPr>
          <p:nvPr/>
        </p:nvPicPr>
        <p:blipFill>
          <a:blip r:embed="rId3"/>
          <a:stretch>
            <a:fillRect/>
          </a:stretch>
        </p:blipFill>
        <p:spPr>
          <a:xfrm>
            <a:off x="4641369" y="1923890"/>
            <a:ext cx="912075" cy="1120093"/>
          </a:xfrm>
          <a:prstGeom prst="rect">
            <a:avLst/>
          </a:prstGeom>
        </p:spPr>
      </p:pic>
      <p:sp>
        <p:nvSpPr>
          <p:cNvPr id="7" name="Content Placeholder 2"/>
          <p:cNvSpPr txBox="1">
            <a:spLocks/>
          </p:cNvSpPr>
          <p:nvPr/>
        </p:nvSpPr>
        <p:spPr>
          <a:xfrm>
            <a:off x="765464" y="3196418"/>
            <a:ext cx="10515600" cy="657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2GB            8GB                  32 GB</a:t>
            </a:r>
          </a:p>
          <a:p>
            <a:pPr marL="0" indent="0">
              <a:buFont typeface="Arial" panose="020B0604020202020204" pitchFamily="34" charset="0"/>
              <a:buNone/>
            </a:pPr>
            <a:endParaRPr lang="en-US" dirty="0"/>
          </a:p>
        </p:txBody>
      </p:sp>
      <p:graphicFrame>
        <p:nvGraphicFramePr>
          <p:cNvPr id="11" name="Chart 10"/>
          <p:cNvGraphicFramePr/>
          <p:nvPr/>
        </p:nvGraphicFramePr>
        <p:xfrm>
          <a:off x="7630558" y="1013576"/>
          <a:ext cx="3779982" cy="2678160"/>
        </p:xfrm>
        <a:graphic>
          <a:graphicData uri="http://schemas.openxmlformats.org/drawingml/2006/chart">
            <c:chart xmlns:c="http://schemas.openxmlformats.org/drawingml/2006/chart" xmlns:r="http://schemas.openxmlformats.org/officeDocument/2006/relationships" r:id="rId4"/>
          </a:graphicData>
        </a:graphic>
      </p:graphicFrame>
      <p:sp>
        <p:nvSpPr>
          <p:cNvPr id="12" name="Content Placeholder 2"/>
          <p:cNvSpPr txBox="1">
            <a:spLocks/>
          </p:cNvSpPr>
          <p:nvPr/>
        </p:nvSpPr>
        <p:spPr>
          <a:xfrm>
            <a:off x="765464" y="3937690"/>
            <a:ext cx="10515600" cy="657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year 2000: Scaling horizontally</a:t>
            </a:r>
          </a:p>
          <a:p>
            <a:pPr marL="0" indent="0">
              <a:buFont typeface="Arial" panose="020B0604020202020204" pitchFamily="34" charset="0"/>
              <a:buNone/>
            </a:pPr>
            <a:endParaRPr lang="en-US" dirty="0"/>
          </a:p>
        </p:txBody>
      </p:sp>
      <p:pic>
        <p:nvPicPr>
          <p:cNvPr id="13" name="Picture 12"/>
          <p:cNvPicPr>
            <a:picLocks noChangeAspect="1"/>
          </p:cNvPicPr>
          <p:nvPr/>
        </p:nvPicPr>
        <p:blipFill>
          <a:blip r:embed="rId3"/>
          <a:stretch>
            <a:fillRect/>
          </a:stretch>
        </p:blipFill>
        <p:spPr>
          <a:xfrm>
            <a:off x="993236" y="4841446"/>
            <a:ext cx="695004" cy="853514"/>
          </a:xfrm>
          <a:prstGeom prst="rect">
            <a:avLst/>
          </a:prstGeom>
        </p:spPr>
      </p:pic>
      <p:pic>
        <p:nvPicPr>
          <p:cNvPr id="14" name="Picture 13"/>
          <p:cNvPicPr>
            <a:picLocks noChangeAspect="1"/>
          </p:cNvPicPr>
          <p:nvPr/>
        </p:nvPicPr>
        <p:blipFill>
          <a:blip r:embed="rId3"/>
          <a:stretch>
            <a:fillRect/>
          </a:stretch>
        </p:blipFill>
        <p:spPr>
          <a:xfrm>
            <a:off x="2359557" y="4841446"/>
            <a:ext cx="695004" cy="853514"/>
          </a:xfrm>
          <a:prstGeom prst="rect">
            <a:avLst/>
          </a:prstGeom>
        </p:spPr>
      </p:pic>
      <p:pic>
        <p:nvPicPr>
          <p:cNvPr id="15" name="Picture 14"/>
          <p:cNvPicPr>
            <a:picLocks noChangeAspect="1"/>
          </p:cNvPicPr>
          <p:nvPr/>
        </p:nvPicPr>
        <p:blipFill>
          <a:blip r:embed="rId3"/>
          <a:stretch>
            <a:fillRect/>
          </a:stretch>
        </p:blipFill>
        <p:spPr>
          <a:xfrm>
            <a:off x="3315522" y="4841446"/>
            <a:ext cx="695004" cy="853514"/>
          </a:xfrm>
          <a:prstGeom prst="rect">
            <a:avLst/>
          </a:prstGeom>
        </p:spPr>
      </p:pic>
      <p:cxnSp>
        <p:nvCxnSpPr>
          <p:cNvPr id="17" name="Straight Connector 16"/>
          <p:cNvCxnSpPr/>
          <p:nvPr/>
        </p:nvCxnSpPr>
        <p:spPr>
          <a:xfrm flipV="1">
            <a:off x="2575441" y="4457713"/>
            <a:ext cx="0" cy="38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2575441" y="4457714"/>
            <a:ext cx="893619" cy="17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69060" y="4475117"/>
            <a:ext cx="0" cy="383733"/>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4726033" y="4841446"/>
            <a:ext cx="695004" cy="853514"/>
          </a:xfrm>
          <a:prstGeom prst="rect">
            <a:avLst/>
          </a:prstGeom>
        </p:spPr>
      </p:pic>
      <p:pic>
        <p:nvPicPr>
          <p:cNvPr id="24" name="Picture 23"/>
          <p:cNvPicPr>
            <a:picLocks noChangeAspect="1"/>
          </p:cNvPicPr>
          <p:nvPr/>
        </p:nvPicPr>
        <p:blipFill>
          <a:blip r:embed="rId3"/>
          <a:stretch>
            <a:fillRect/>
          </a:stretch>
        </p:blipFill>
        <p:spPr>
          <a:xfrm>
            <a:off x="5438356" y="4823398"/>
            <a:ext cx="695004" cy="853514"/>
          </a:xfrm>
          <a:prstGeom prst="rect">
            <a:avLst/>
          </a:prstGeom>
        </p:spPr>
      </p:pic>
      <p:pic>
        <p:nvPicPr>
          <p:cNvPr id="25" name="Picture 24"/>
          <p:cNvPicPr>
            <a:picLocks noChangeAspect="1"/>
          </p:cNvPicPr>
          <p:nvPr/>
        </p:nvPicPr>
        <p:blipFill>
          <a:blip r:embed="rId3"/>
          <a:stretch>
            <a:fillRect/>
          </a:stretch>
        </p:blipFill>
        <p:spPr>
          <a:xfrm>
            <a:off x="6151841" y="4841446"/>
            <a:ext cx="695004" cy="853514"/>
          </a:xfrm>
          <a:prstGeom prst="rect">
            <a:avLst/>
          </a:prstGeom>
        </p:spPr>
      </p:pic>
      <p:pic>
        <p:nvPicPr>
          <p:cNvPr id="26" name="Picture 25"/>
          <p:cNvPicPr>
            <a:picLocks noChangeAspect="1"/>
          </p:cNvPicPr>
          <p:nvPr/>
        </p:nvPicPr>
        <p:blipFill>
          <a:blip r:embed="rId3"/>
          <a:stretch>
            <a:fillRect/>
          </a:stretch>
        </p:blipFill>
        <p:spPr>
          <a:xfrm>
            <a:off x="6846845" y="4841446"/>
            <a:ext cx="695004" cy="853514"/>
          </a:xfrm>
          <a:prstGeom prst="rect">
            <a:avLst/>
          </a:prstGeom>
        </p:spPr>
      </p:pic>
      <p:cxnSp>
        <p:nvCxnSpPr>
          <p:cNvPr id="27" name="Straight Connector 26"/>
          <p:cNvCxnSpPr/>
          <p:nvPr/>
        </p:nvCxnSpPr>
        <p:spPr>
          <a:xfrm flipV="1">
            <a:off x="4974227" y="4440309"/>
            <a:ext cx="0" cy="38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974228" y="4440309"/>
            <a:ext cx="220589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867846" y="4457713"/>
            <a:ext cx="0" cy="38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498228" y="4457713"/>
            <a:ext cx="0" cy="38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190955" y="4457713"/>
            <a:ext cx="0" cy="38373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 name="Chart 38"/>
          <p:cNvGraphicFramePr/>
          <p:nvPr/>
        </p:nvGraphicFramePr>
        <p:xfrm>
          <a:off x="7760034" y="3709509"/>
          <a:ext cx="3779982" cy="2678160"/>
        </p:xfrm>
        <a:graphic>
          <a:graphicData uri="http://schemas.openxmlformats.org/drawingml/2006/chart">
            <c:chart xmlns:c="http://schemas.openxmlformats.org/drawingml/2006/chart" xmlns:r="http://schemas.openxmlformats.org/officeDocument/2006/relationships" r:id="rId5"/>
          </a:graphicData>
        </a:graphic>
      </p:graphicFrame>
      <p:sp>
        <p:nvSpPr>
          <p:cNvPr id="2" name="Footer Placeholder 1"/>
          <p:cNvSpPr>
            <a:spLocks noGrp="1"/>
          </p:cNvSpPr>
          <p:nvPr>
            <p:ph type="ftr" sz="quarter" idx="11"/>
          </p:nvPr>
        </p:nvSpPr>
        <p:spPr/>
        <p:txBody>
          <a:bodyPr/>
          <a:lstStyle/>
          <a:p>
            <a:r>
              <a:rPr lang="en-US"/>
              <a:t>© Dr. Leon Jololian</a:t>
            </a:r>
          </a:p>
        </p:txBody>
      </p:sp>
      <p:sp>
        <p:nvSpPr>
          <p:cNvPr id="8" name="Slide Number Placeholder 7"/>
          <p:cNvSpPr>
            <a:spLocks noGrp="1"/>
          </p:cNvSpPr>
          <p:nvPr>
            <p:ph type="sldNum" sz="quarter" idx="12"/>
          </p:nvPr>
        </p:nvSpPr>
        <p:spPr/>
        <p:txBody>
          <a:bodyPr/>
          <a:lstStyle/>
          <a:p>
            <a:fld id="{CDA49AA3-722A-4539-BBB0-9E85A71EE93C}" type="slidenum">
              <a:rPr lang="en-US" smtClean="0"/>
              <a:t>19</a:t>
            </a:fld>
            <a:endParaRPr lang="en-US"/>
          </a:p>
        </p:txBody>
      </p:sp>
    </p:spTree>
    <p:extLst>
      <p:ext uri="{BB962C8B-B14F-4D97-AF65-F5344CB8AC3E}">
        <p14:creationId xmlns:p14="http://schemas.microsoft.com/office/powerpoint/2010/main" val="283271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401"/>
          </a:xfrm>
        </p:spPr>
        <p:txBody>
          <a:bodyPr/>
          <a:lstStyle/>
          <a:p>
            <a:r>
              <a:rPr lang="en-US" dirty="0"/>
              <a:t>Topics Covered</a:t>
            </a:r>
          </a:p>
        </p:txBody>
      </p:sp>
      <p:sp>
        <p:nvSpPr>
          <p:cNvPr id="3" name="Content Placeholder 2"/>
          <p:cNvSpPr>
            <a:spLocks noGrp="1"/>
          </p:cNvSpPr>
          <p:nvPr>
            <p:ph idx="1"/>
          </p:nvPr>
        </p:nvSpPr>
        <p:spPr>
          <a:xfrm>
            <a:off x="838200" y="1200526"/>
            <a:ext cx="10515600" cy="5283401"/>
          </a:xfrm>
        </p:spPr>
        <p:txBody>
          <a:bodyPr>
            <a:noAutofit/>
          </a:bodyPr>
          <a:lstStyle/>
          <a:p>
            <a:r>
              <a:rPr lang="en-US" sz="2500" dirty="0"/>
              <a:t>Computing Environment:</a:t>
            </a:r>
          </a:p>
          <a:p>
            <a:pPr lvl="1"/>
            <a:r>
              <a:rPr lang="en-US" sz="2500" dirty="0"/>
              <a:t>Ubuntu operating system (Linux)</a:t>
            </a:r>
          </a:p>
          <a:p>
            <a:pPr lvl="1"/>
            <a:r>
              <a:rPr lang="en-US" sz="2500" dirty="0"/>
              <a:t>Bash shell</a:t>
            </a:r>
          </a:p>
          <a:p>
            <a:pPr lvl="1"/>
            <a:r>
              <a:rPr lang="en-US" sz="2500" dirty="0"/>
              <a:t>Python</a:t>
            </a:r>
          </a:p>
          <a:p>
            <a:r>
              <a:rPr lang="en-US" sz="2500" dirty="0"/>
              <a:t>Database:</a:t>
            </a:r>
          </a:p>
          <a:p>
            <a:pPr lvl="1"/>
            <a:r>
              <a:rPr lang="en-US" sz="2500" dirty="0"/>
              <a:t>Relational Database (MySQL)</a:t>
            </a:r>
          </a:p>
          <a:p>
            <a:pPr lvl="1"/>
            <a:r>
              <a:rPr lang="en-US" sz="2500" dirty="0"/>
              <a:t>Structured Query Language (SQL)</a:t>
            </a:r>
          </a:p>
          <a:p>
            <a:pPr lvl="1"/>
            <a:r>
              <a:rPr lang="en-US" sz="2500" dirty="0"/>
              <a:t>NoSQL Databases</a:t>
            </a:r>
          </a:p>
          <a:p>
            <a:r>
              <a:rPr lang="en-US" sz="2500" dirty="0"/>
              <a:t>Hadoop</a:t>
            </a:r>
          </a:p>
          <a:p>
            <a:pPr lvl="1"/>
            <a:r>
              <a:rPr lang="en-US" sz="2500" dirty="0"/>
              <a:t>The Hadoop Distributed File System</a:t>
            </a:r>
          </a:p>
          <a:p>
            <a:pPr lvl="1"/>
            <a:r>
              <a:rPr lang="en-US" sz="2500" dirty="0"/>
              <a:t>The MapReduce programming model</a:t>
            </a:r>
          </a:p>
          <a:p>
            <a:pPr lvl="1"/>
            <a:r>
              <a:rPr lang="en-US" sz="2500" dirty="0"/>
              <a:t>Multi-step processing</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a:t>
            </a:fld>
            <a:endParaRPr lang="en-US"/>
          </a:p>
        </p:txBody>
      </p:sp>
    </p:spTree>
    <p:extLst>
      <p:ext uri="{BB962C8B-B14F-4D97-AF65-F5344CB8AC3E}">
        <p14:creationId xmlns:p14="http://schemas.microsoft.com/office/powerpoint/2010/main" val="379229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구글 데이터센터, ‘스트리트뷰’로 들여다보니"/>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894" y="558006"/>
            <a:ext cx="6657975" cy="4143375"/>
          </a:xfrm>
        </p:spPr>
      </p:pic>
      <p:sp>
        <p:nvSpPr>
          <p:cNvPr id="5" name="TextBox 4"/>
          <p:cNvSpPr txBox="1"/>
          <p:nvPr/>
        </p:nvSpPr>
        <p:spPr>
          <a:xfrm>
            <a:off x="1987107" y="5091545"/>
            <a:ext cx="7573548" cy="646331"/>
          </a:xfrm>
          <a:prstGeom prst="rect">
            <a:avLst/>
          </a:prstGeom>
          <a:noFill/>
        </p:spPr>
        <p:txBody>
          <a:bodyPr wrap="none" rtlCol="0">
            <a:spAutoFit/>
          </a:bodyPr>
          <a:lstStyle/>
          <a:p>
            <a:r>
              <a:rPr lang="en-US" dirty="0"/>
              <a:t>Data Center: racks of computers, each computer has its own memory and CPU.</a:t>
            </a:r>
          </a:p>
          <a:p>
            <a:r>
              <a:rPr lang="en-US" dirty="0"/>
              <a:t>Data is distributed and redundant.</a:t>
            </a:r>
          </a:p>
        </p:txBody>
      </p:sp>
      <p:sp>
        <p:nvSpPr>
          <p:cNvPr id="2" name="Footer Placeholder 1"/>
          <p:cNvSpPr>
            <a:spLocks noGrp="1"/>
          </p:cNvSpPr>
          <p:nvPr>
            <p:ph type="ftr" sz="quarter" idx="11"/>
          </p:nvPr>
        </p:nvSpPr>
        <p:spPr/>
        <p:txBody>
          <a:bodyPr/>
          <a:lstStyle/>
          <a:p>
            <a:r>
              <a:rPr lang="en-US"/>
              <a:t>© Dr. Leon Jololian</a:t>
            </a:r>
          </a:p>
        </p:txBody>
      </p:sp>
      <p:sp>
        <p:nvSpPr>
          <p:cNvPr id="3" name="Slide Number Placeholder 2"/>
          <p:cNvSpPr>
            <a:spLocks noGrp="1"/>
          </p:cNvSpPr>
          <p:nvPr>
            <p:ph type="sldNum" sz="quarter" idx="12"/>
          </p:nvPr>
        </p:nvSpPr>
        <p:spPr/>
        <p:txBody>
          <a:bodyPr/>
          <a:lstStyle/>
          <a:p>
            <a:fld id="{CDA49AA3-722A-4539-BBB0-9E85A71EE93C}" type="slidenum">
              <a:rPr lang="en-US" smtClean="0"/>
              <a:t>20</a:t>
            </a:fld>
            <a:endParaRPr lang="en-US"/>
          </a:p>
        </p:txBody>
      </p:sp>
    </p:spTree>
    <p:extLst>
      <p:ext uri="{BB962C8B-B14F-4D97-AF65-F5344CB8AC3E}">
        <p14:creationId xmlns:p14="http://schemas.microsoft.com/office/powerpoint/2010/main" val="1477045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3" name="Content Placeholder 2"/>
          <p:cNvSpPr>
            <a:spLocks noGrp="1"/>
          </p:cNvSpPr>
          <p:nvPr>
            <p:ph idx="1"/>
          </p:nvPr>
        </p:nvSpPr>
        <p:spPr/>
        <p:txBody>
          <a:bodyPr>
            <a:normAutofit/>
          </a:bodyPr>
          <a:lstStyle/>
          <a:p>
            <a:r>
              <a:rPr lang="en-US" sz="2600" dirty="0"/>
              <a:t>It is the combination of </a:t>
            </a:r>
            <a:r>
              <a:rPr lang="en-US" sz="2600" b="1" dirty="0"/>
              <a:t>infrastructure</a:t>
            </a:r>
            <a:r>
              <a:rPr lang="en-US" sz="2600" dirty="0"/>
              <a:t>, </a:t>
            </a:r>
            <a:r>
              <a:rPr lang="en-US" sz="2600" b="1" dirty="0"/>
              <a:t>algorithms</a:t>
            </a:r>
            <a:r>
              <a:rPr lang="en-US" sz="2600" dirty="0"/>
              <a:t>, and </a:t>
            </a:r>
            <a:r>
              <a:rPr lang="en-US" sz="2600" b="1" dirty="0"/>
              <a:t>visualizations</a:t>
            </a:r>
            <a:r>
              <a:rPr lang="en-US" sz="2600" dirty="0"/>
              <a:t>, used to make sense of user and machine generated data.</a:t>
            </a:r>
          </a:p>
          <a:p>
            <a:r>
              <a:rPr lang="en-US" sz="2600" dirty="0"/>
              <a:t>Big data aims at gaining insight from data regardless of the size of the dataset.</a:t>
            </a:r>
          </a:p>
          <a:p>
            <a:pPr>
              <a:spcBef>
                <a:spcPts val="1800"/>
              </a:spcBef>
            </a:pPr>
            <a:r>
              <a:rPr lang="en-US" sz="2600" dirty="0"/>
              <a:t>Big data can answer:</a:t>
            </a:r>
          </a:p>
          <a:p>
            <a:pPr lvl="1">
              <a:spcBef>
                <a:spcPts val="600"/>
              </a:spcBef>
            </a:pPr>
            <a:r>
              <a:rPr lang="en-US" dirty="0"/>
              <a:t>What are my users doing in my applications?</a:t>
            </a:r>
          </a:p>
          <a:p>
            <a:pPr lvl="1">
              <a:spcBef>
                <a:spcPts val="600"/>
              </a:spcBef>
            </a:pPr>
            <a:r>
              <a:rPr lang="en-US" dirty="0"/>
              <a:t>What items or users are like each other?</a:t>
            </a:r>
          </a:p>
          <a:p>
            <a:pPr lvl="1">
              <a:spcBef>
                <a:spcPts val="600"/>
              </a:spcBef>
            </a:pPr>
            <a:r>
              <a:rPr lang="en-US" dirty="0"/>
              <a:t>What item might a user like?</a:t>
            </a:r>
          </a:p>
          <a:p>
            <a:pPr lvl="1">
              <a:spcBef>
                <a:spcPts val="600"/>
              </a:spcBef>
            </a:pPr>
            <a:r>
              <a:rPr lang="en-US" dirty="0"/>
              <a:t>What went wrong in my application or server?</a:t>
            </a:r>
          </a:p>
          <a:p>
            <a:pPr lvl="1">
              <a:spcBef>
                <a:spcPts val="600"/>
              </a:spcBef>
            </a:pPr>
            <a:r>
              <a:rPr lang="en-US" dirty="0"/>
              <a:t>What effect did a change in my app have on user behavior?</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21</a:t>
            </a:fld>
            <a:endParaRPr lang="en-US"/>
          </a:p>
        </p:txBody>
      </p:sp>
    </p:spTree>
    <p:extLst>
      <p:ext uri="{BB962C8B-B14F-4D97-AF65-F5344CB8AC3E}">
        <p14:creationId xmlns:p14="http://schemas.microsoft.com/office/powerpoint/2010/main" val="4231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Infrastructure</a:t>
            </a:r>
          </a:p>
        </p:txBody>
      </p:sp>
      <p:sp>
        <p:nvSpPr>
          <p:cNvPr id="3" name="Content Placeholder 2"/>
          <p:cNvSpPr>
            <a:spLocks noGrp="1"/>
          </p:cNvSpPr>
          <p:nvPr>
            <p:ph idx="1"/>
          </p:nvPr>
        </p:nvSpPr>
        <p:spPr/>
        <p:txBody>
          <a:bodyPr/>
          <a:lstStyle/>
          <a:p>
            <a:r>
              <a:rPr lang="en-US" sz="2600" dirty="0"/>
              <a:t>The goals of big data infrastructure:</a:t>
            </a:r>
          </a:p>
          <a:p>
            <a:pPr lvl="1"/>
            <a:r>
              <a:rPr lang="en-US" dirty="0"/>
              <a:t>Scalability</a:t>
            </a:r>
          </a:p>
          <a:p>
            <a:pPr lvl="1"/>
            <a:r>
              <a:rPr lang="en-US" dirty="0"/>
              <a:t>Facilitate experimentation</a:t>
            </a:r>
          </a:p>
          <a:p>
            <a:pPr lvl="1"/>
            <a:r>
              <a:rPr lang="en-US" dirty="0"/>
              <a:t>Accessible across the organization</a:t>
            </a:r>
          </a:p>
          <a:p>
            <a:pPr lvl="1"/>
            <a:r>
              <a:rPr lang="en-US" dirty="0"/>
              <a:t>Search and discovery</a:t>
            </a:r>
          </a:p>
          <a:p>
            <a:pPr>
              <a:spcBef>
                <a:spcPts val="1800"/>
              </a:spcBef>
            </a:pPr>
            <a:r>
              <a:rPr lang="en-US" sz="2600" dirty="0"/>
              <a:t>Tools</a:t>
            </a:r>
          </a:p>
          <a:p>
            <a:pPr lvl="1"/>
            <a:r>
              <a:rPr lang="en-US" dirty="0"/>
              <a:t>Batch processing and storage (Hadoop)</a:t>
            </a:r>
          </a:p>
          <a:p>
            <a:pPr lvl="1"/>
            <a:r>
              <a:rPr lang="en-US" dirty="0"/>
              <a:t>Structured storage (Hbase, Casandra, MySQL)</a:t>
            </a:r>
          </a:p>
          <a:p>
            <a:pPr lvl="1"/>
            <a:r>
              <a:rPr lang="en-US" dirty="0"/>
              <a:t>Messaging (Kafka)</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22</a:t>
            </a:fld>
            <a:endParaRPr lang="en-US"/>
          </a:p>
        </p:txBody>
      </p:sp>
    </p:spTree>
    <p:extLst>
      <p:ext uri="{BB962C8B-B14F-4D97-AF65-F5344CB8AC3E}">
        <p14:creationId xmlns:p14="http://schemas.microsoft.com/office/powerpoint/2010/main" val="22289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Algorithms</a:t>
            </a:r>
          </a:p>
        </p:txBody>
      </p:sp>
      <p:sp>
        <p:nvSpPr>
          <p:cNvPr id="3" name="Content Placeholder 2"/>
          <p:cNvSpPr>
            <a:spLocks noGrp="1"/>
          </p:cNvSpPr>
          <p:nvPr>
            <p:ph idx="1"/>
          </p:nvPr>
        </p:nvSpPr>
        <p:spPr/>
        <p:txBody>
          <a:bodyPr>
            <a:normAutofit fontScale="92500" lnSpcReduction="10000"/>
          </a:bodyPr>
          <a:lstStyle/>
          <a:p>
            <a:r>
              <a:rPr lang="en-US" dirty="0"/>
              <a:t>The goals of the algorithms is to:</a:t>
            </a:r>
          </a:p>
          <a:p>
            <a:pPr lvl="1"/>
            <a:r>
              <a:rPr lang="en-US" dirty="0"/>
              <a:t>Mine business intelligence from the data that users generate, that is actionable and provide insight that will help improve the business.</a:t>
            </a:r>
          </a:p>
          <a:p>
            <a:pPr lvl="1"/>
            <a:r>
              <a:rPr lang="en-US" dirty="0"/>
              <a:t>Make recommendation to users.</a:t>
            </a:r>
          </a:p>
          <a:p>
            <a:pPr lvl="1"/>
            <a:r>
              <a:rPr lang="en-US" dirty="0"/>
              <a:t>Automatically categorize things.</a:t>
            </a:r>
          </a:p>
          <a:p>
            <a:pPr>
              <a:spcBef>
                <a:spcPts val="1800"/>
              </a:spcBef>
            </a:pPr>
            <a:r>
              <a:rPr lang="en-US" dirty="0"/>
              <a:t>Math used in tools:</a:t>
            </a:r>
          </a:p>
          <a:p>
            <a:pPr lvl="1"/>
            <a:r>
              <a:rPr lang="en-US" dirty="0"/>
              <a:t>Probability</a:t>
            </a:r>
          </a:p>
          <a:p>
            <a:pPr lvl="1"/>
            <a:r>
              <a:rPr lang="en-US" dirty="0"/>
              <a:t>Statistics</a:t>
            </a:r>
          </a:p>
          <a:p>
            <a:pPr lvl="1"/>
            <a:r>
              <a:rPr lang="en-US" dirty="0"/>
              <a:t>Linear algebra</a:t>
            </a:r>
          </a:p>
          <a:p>
            <a:pPr lvl="1"/>
            <a:r>
              <a:rPr lang="en-US" dirty="0"/>
              <a:t>Regression analysis for predictions</a:t>
            </a:r>
          </a:p>
          <a:p>
            <a:pPr lvl="1"/>
            <a:r>
              <a:rPr lang="en-US" dirty="0"/>
              <a:t>Supervised learning or classification</a:t>
            </a:r>
          </a:p>
          <a:p>
            <a:pPr lvl="1"/>
            <a:r>
              <a:rPr lang="en-US" dirty="0"/>
              <a:t>Unsupervised learning or clustering</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23</a:t>
            </a:fld>
            <a:endParaRPr lang="en-US"/>
          </a:p>
        </p:txBody>
      </p:sp>
    </p:spTree>
    <p:extLst>
      <p:ext uri="{BB962C8B-B14F-4D97-AF65-F5344CB8AC3E}">
        <p14:creationId xmlns:p14="http://schemas.microsoft.com/office/powerpoint/2010/main" val="906551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Visualization</a:t>
            </a:r>
          </a:p>
        </p:txBody>
      </p:sp>
      <p:sp>
        <p:nvSpPr>
          <p:cNvPr id="3" name="Content Placeholder 2"/>
          <p:cNvSpPr>
            <a:spLocks noGrp="1"/>
          </p:cNvSpPr>
          <p:nvPr>
            <p:ph idx="1"/>
          </p:nvPr>
        </p:nvSpPr>
        <p:spPr/>
        <p:txBody>
          <a:bodyPr/>
          <a:lstStyle/>
          <a:p>
            <a:r>
              <a:rPr lang="en-US" dirty="0"/>
              <a:t>The goals for visualization is to create:</a:t>
            </a:r>
          </a:p>
          <a:p>
            <a:pPr lvl="1"/>
            <a:r>
              <a:rPr lang="en-US" dirty="0"/>
              <a:t>Charts</a:t>
            </a:r>
          </a:p>
          <a:p>
            <a:pPr lvl="1"/>
            <a:r>
              <a:rPr lang="en-US" dirty="0"/>
              <a:t>Geographical mapping</a:t>
            </a:r>
          </a:p>
          <a:p>
            <a:pPr lvl="1"/>
            <a:r>
              <a:rPr lang="en-US" dirty="0"/>
              <a:t>Interaction</a:t>
            </a:r>
          </a:p>
          <a:p>
            <a:pPr lvl="1"/>
            <a:r>
              <a:rPr lang="en-US" dirty="0"/>
              <a:t>Animation</a:t>
            </a:r>
          </a:p>
          <a:p>
            <a:pPr>
              <a:spcBef>
                <a:spcPts val="1800"/>
              </a:spcBef>
            </a:pPr>
            <a:r>
              <a:rPr lang="en-US" dirty="0"/>
              <a:t>Libraries</a:t>
            </a:r>
          </a:p>
          <a:p>
            <a:pPr lvl="1"/>
            <a:r>
              <a:rPr lang="en-US" dirty="0"/>
              <a:t>Gnuplot</a:t>
            </a:r>
          </a:p>
          <a:p>
            <a:pPr lvl="1"/>
            <a:r>
              <a:rPr lang="en-US" dirty="0"/>
              <a:t>Matplotlib</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24</a:t>
            </a:fld>
            <a:endParaRPr lang="en-US"/>
          </a:p>
        </p:txBody>
      </p:sp>
    </p:spTree>
    <p:extLst>
      <p:ext uri="{BB962C8B-B14F-4D97-AF65-F5344CB8AC3E}">
        <p14:creationId xmlns:p14="http://schemas.microsoft.com/office/powerpoint/2010/main" val="75834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Big Data</a:t>
            </a:r>
          </a:p>
        </p:txBody>
      </p:sp>
      <p:sp>
        <p:nvSpPr>
          <p:cNvPr id="3" name="Content Placeholder 2"/>
          <p:cNvSpPr>
            <a:spLocks noGrp="1"/>
          </p:cNvSpPr>
          <p:nvPr>
            <p:ph idx="1"/>
          </p:nvPr>
        </p:nvSpPr>
        <p:spPr/>
        <p:txBody>
          <a:bodyPr/>
          <a:lstStyle/>
          <a:p>
            <a:pPr marL="0" indent="0">
              <a:buNone/>
            </a:pPr>
            <a:r>
              <a:rPr lang="en-US" dirty="0"/>
              <a:t>The 5 V’s of Big Data:</a:t>
            </a:r>
          </a:p>
          <a:p>
            <a:pPr>
              <a:spcBef>
                <a:spcPts val="1800"/>
              </a:spcBef>
            </a:pPr>
            <a:r>
              <a:rPr lang="en-US" dirty="0"/>
              <a:t>Volume: 	The amount </a:t>
            </a:r>
            <a:r>
              <a:rPr lang="en-US" sz="2800" dirty="0"/>
              <a:t>of data that companies manage </a:t>
            </a:r>
            <a:endParaRPr lang="en-US" dirty="0"/>
          </a:p>
          <a:p>
            <a:pPr>
              <a:spcBef>
                <a:spcPts val="1800"/>
              </a:spcBef>
            </a:pPr>
            <a:r>
              <a:rPr lang="en-US" dirty="0"/>
              <a:t>Velocity: 	The speed with which data are being generated</a:t>
            </a:r>
          </a:p>
          <a:p>
            <a:pPr>
              <a:spcBef>
                <a:spcPts val="1800"/>
              </a:spcBef>
            </a:pPr>
            <a:r>
              <a:rPr lang="en-US" dirty="0"/>
              <a:t>Variety: 	The type of data (structured and unstructured) generated</a:t>
            </a:r>
          </a:p>
          <a:p>
            <a:pPr>
              <a:spcBef>
                <a:spcPts val="1800"/>
              </a:spcBef>
            </a:pPr>
            <a:r>
              <a:rPr lang="en-US" dirty="0"/>
              <a:t>Value: 	The transformation of data into actionable information</a:t>
            </a:r>
          </a:p>
          <a:p>
            <a:pPr>
              <a:spcBef>
                <a:spcPts val="1800"/>
              </a:spcBef>
            </a:pPr>
            <a:r>
              <a:rPr lang="en-US" dirty="0"/>
              <a:t>Veracity: 	The quality of the data</a:t>
            </a:r>
          </a:p>
          <a:p>
            <a:endParaRPr lang="en-US" dirty="0"/>
          </a:p>
          <a:p>
            <a:endParaRPr lang="en-US" dirty="0"/>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25</a:t>
            </a:fld>
            <a:endParaRPr lang="en-US"/>
          </a:p>
        </p:txBody>
      </p:sp>
    </p:spTree>
    <p:extLst>
      <p:ext uri="{BB962C8B-B14F-4D97-AF65-F5344CB8AC3E}">
        <p14:creationId xmlns:p14="http://schemas.microsoft.com/office/powerpoint/2010/main" val="426159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742"/>
          </a:xfrm>
        </p:spPr>
        <p:txBody>
          <a:bodyPr>
            <a:normAutofit fontScale="90000"/>
          </a:bodyPr>
          <a:lstStyle/>
          <a:p>
            <a:r>
              <a:rPr lang="en-US" dirty="0"/>
              <a:t>Volume</a:t>
            </a:r>
          </a:p>
        </p:txBody>
      </p:sp>
      <p:sp>
        <p:nvSpPr>
          <p:cNvPr id="3" name="Content Placeholder 2"/>
          <p:cNvSpPr>
            <a:spLocks noGrp="1"/>
          </p:cNvSpPr>
          <p:nvPr>
            <p:ph idx="1"/>
          </p:nvPr>
        </p:nvSpPr>
        <p:spPr>
          <a:xfrm>
            <a:off x="838199" y="1261532"/>
            <a:ext cx="10828867" cy="5094817"/>
          </a:xfrm>
        </p:spPr>
        <p:txBody>
          <a:bodyPr>
            <a:normAutofit/>
          </a:bodyPr>
          <a:lstStyle/>
          <a:p>
            <a:r>
              <a:rPr lang="en-US" sz="2600" dirty="0"/>
              <a:t>The </a:t>
            </a:r>
            <a:r>
              <a:rPr lang="en-US" sz="2600" b="1" dirty="0"/>
              <a:t>volume</a:t>
            </a:r>
            <a:r>
              <a:rPr lang="en-US" sz="2600" dirty="0"/>
              <a:t> of data that companies manage skyrocketed around 2012, when they began collecting more than three million pieces of data every day. </a:t>
            </a:r>
          </a:p>
          <a:p>
            <a:pPr>
              <a:spcBef>
                <a:spcPts val="1800"/>
              </a:spcBef>
            </a:pPr>
            <a:r>
              <a:rPr lang="en-US" sz="2600" dirty="0"/>
              <a:t>It is estimated that since then, this volume doubles about every 40 months.</a:t>
            </a:r>
          </a:p>
          <a:p>
            <a:r>
              <a:rPr lang="en-US" sz="2600" dirty="0"/>
              <a:t>Especially for B2C companies, Volume encompasses the available data that are out there and need to be assessed for relevance. For example: </a:t>
            </a:r>
          </a:p>
          <a:p>
            <a:pPr lvl="1"/>
            <a:r>
              <a:rPr lang="en-US" sz="2600" dirty="0"/>
              <a:t>Facebook has 2 billion users, Youtube 1 billion users, </a:t>
            </a:r>
          </a:p>
          <a:p>
            <a:pPr lvl="1"/>
            <a:r>
              <a:rPr lang="en-US" sz="2600" dirty="0"/>
              <a:t>Twitter has 350 million users, and </a:t>
            </a:r>
          </a:p>
          <a:p>
            <a:pPr lvl="1"/>
            <a:r>
              <a:rPr lang="en-US" sz="2600" dirty="0"/>
              <a:t>Instagram has 700 million users. </a:t>
            </a:r>
          </a:p>
          <a:p>
            <a:pPr>
              <a:spcBef>
                <a:spcPts val="1800"/>
              </a:spcBef>
            </a:pPr>
            <a:r>
              <a:rPr lang="en-US" sz="2600" dirty="0"/>
              <a:t>Every day, these users contribute to billions of images, posts, videos, tweets etc. You can now imagine the insanely large “volume” of data that is generated every minute and every hour.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26</a:t>
            </a:fld>
            <a:endParaRPr lang="en-US"/>
          </a:p>
        </p:txBody>
      </p:sp>
    </p:spTree>
    <p:extLst>
      <p:ext uri="{BB962C8B-B14F-4D97-AF65-F5344CB8AC3E}">
        <p14:creationId xmlns:p14="http://schemas.microsoft.com/office/powerpoint/2010/main" val="361435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a:t>
            </a:r>
          </a:p>
        </p:txBody>
      </p:sp>
      <p:sp>
        <p:nvSpPr>
          <p:cNvPr id="3" name="Content Placeholder 2"/>
          <p:cNvSpPr>
            <a:spLocks noGrp="1"/>
          </p:cNvSpPr>
          <p:nvPr>
            <p:ph idx="1"/>
          </p:nvPr>
        </p:nvSpPr>
        <p:spPr/>
        <p:txBody>
          <a:bodyPr/>
          <a:lstStyle/>
          <a:p>
            <a:r>
              <a:rPr lang="en-US" dirty="0"/>
              <a:t>Data Velocity refers to the speed at which data is generated.</a:t>
            </a:r>
          </a:p>
          <a:p>
            <a:pPr>
              <a:spcBef>
                <a:spcPts val="2400"/>
              </a:spcBef>
            </a:pPr>
            <a:r>
              <a:rPr lang="en-US" dirty="0"/>
              <a:t>Processing the data can be done in various modes:</a:t>
            </a:r>
          </a:p>
          <a:p>
            <a:pPr lvl="1"/>
            <a:r>
              <a:rPr lang="en-US" dirty="0"/>
              <a:t>Batch – every night</a:t>
            </a:r>
          </a:p>
          <a:p>
            <a:pPr lvl="1"/>
            <a:r>
              <a:rPr lang="en-US" dirty="0"/>
              <a:t>Periodic – every hour</a:t>
            </a:r>
          </a:p>
          <a:p>
            <a:pPr lvl="1"/>
            <a:r>
              <a:rPr lang="en-US" dirty="0"/>
              <a:t>Near real-time – every few minutes</a:t>
            </a:r>
          </a:p>
          <a:p>
            <a:pPr lvl="1"/>
            <a:r>
              <a:rPr lang="en-US" dirty="0"/>
              <a:t>Real-Time – instantaneous</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27</a:t>
            </a:fld>
            <a:endParaRPr lang="en-US"/>
          </a:p>
        </p:txBody>
      </p:sp>
    </p:spTree>
    <p:extLst>
      <p:ext uri="{BB962C8B-B14F-4D97-AF65-F5344CB8AC3E}">
        <p14:creationId xmlns:p14="http://schemas.microsoft.com/office/powerpoint/2010/main" val="2157955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5996"/>
            <a:ext cx="10515600" cy="5110353"/>
          </a:xfrm>
        </p:spPr>
        <p:txBody>
          <a:bodyPr>
            <a:normAutofit/>
          </a:bodyPr>
          <a:lstStyle/>
          <a:p>
            <a:r>
              <a:rPr lang="en-US" sz="2600" b="1" dirty="0"/>
              <a:t>Business Advantage: </a:t>
            </a:r>
            <a:r>
              <a:rPr lang="en-US" sz="2600" dirty="0"/>
              <a:t>High velocity data sounds great at its face – velocity x time = volume, and volume leads to insights, and insights leads to money. </a:t>
            </a:r>
          </a:p>
          <a:p>
            <a:pPr>
              <a:spcBef>
                <a:spcPts val="1800"/>
              </a:spcBef>
            </a:pPr>
            <a:r>
              <a:rPr lang="en-US" sz="2600" b="1" dirty="0"/>
              <a:t>Cybersecurity concerns:</a:t>
            </a:r>
            <a:r>
              <a:rPr lang="en-US" sz="2600" dirty="0"/>
              <a:t> We always have to assume some percentage of incoming data is malicious. How to process every packet of data that comes through the firewall? </a:t>
            </a:r>
          </a:p>
          <a:p>
            <a:pPr>
              <a:spcBef>
                <a:spcPts val="1800"/>
              </a:spcBef>
            </a:pPr>
            <a:r>
              <a:rPr lang="en-US" sz="2600" b="1" dirty="0"/>
              <a:t>Processing Time:</a:t>
            </a:r>
            <a:r>
              <a:rPr lang="en-US" sz="2600" dirty="0"/>
              <a:t> How to process high frequency data on the fly? not all collected data is important to the business. </a:t>
            </a:r>
          </a:p>
          <a:p>
            <a:pPr>
              <a:spcBef>
                <a:spcPts val="1800"/>
              </a:spcBef>
            </a:pPr>
            <a:r>
              <a:rPr lang="en-US" sz="2600" b="1" dirty="0"/>
              <a:t>Large swings </a:t>
            </a:r>
            <a:r>
              <a:rPr lang="en-US" sz="2600" dirty="0"/>
              <a:t>in the amount of data processed every second. Twitter is much more active during the Super Bowl than at midnight on average Tuesday.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28</a:t>
            </a:fld>
            <a:endParaRPr lang="en-US"/>
          </a:p>
        </p:txBody>
      </p:sp>
    </p:spTree>
    <p:extLst>
      <p:ext uri="{BB962C8B-B14F-4D97-AF65-F5344CB8AC3E}">
        <p14:creationId xmlns:p14="http://schemas.microsoft.com/office/powerpoint/2010/main" val="2376353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Variety</a:t>
            </a:r>
          </a:p>
        </p:txBody>
      </p:sp>
      <p:sp>
        <p:nvSpPr>
          <p:cNvPr id="3" name="Content Placeholder 2"/>
          <p:cNvSpPr>
            <a:spLocks noGrp="1"/>
          </p:cNvSpPr>
          <p:nvPr>
            <p:ph idx="1"/>
          </p:nvPr>
        </p:nvSpPr>
        <p:spPr>
          <a:xfrm>
            <a:off x="838200" y="1825625"/>
            <a:ext cx="10681138" cy="4351338"/>
          </a:xfrm>
        </p:spPr>
        <p:txBody>
          <a:bodyPr/>
          <a:lstStyle/>
          <a:p>
            <a:r>
              <a:rPr lang="en-US" dirty="0"/>
              <a:t>Data comes in a variety of ways:</a:t>
            </a:r>
          </a:p>
          <a:p>
            <a:pPr lvl="1"/>
            <a:r>
              <a:rPr lang="en-US" dirty="0"/>
              <a:t>Tables</a:t>
            </a:r>
          </a:p>
          <a:p>
            <a:pPr lvl="1"/>
            <a:r>
              <a:rPr lang="en-US" dirty="0"/>
              <a:t>Databases</a:t>
            </a:r>
          </a:p>
          <a:p>
            <a:pPr lvl="1"/>
            <a:r>
              <a:rPr lang="en-US" dirty="0"/>
              <a:t>Web</a:t>
            </a:r>
          </a:p>
          <a:p>
            <a:pPr lvl="1"/>
            <a:r>
              <a:rPr lang="en-US" dirty="0"/>
              <a:t>Social media</a:t>
            </a:r>
          </a:p>
          <a:p>
            <a:r>
              <a:rPr lang="en-US" dirty="0"/>
              <a:t>Sources of Data:</a:t>
            </a:r>
          </a:p>
          <a:p>
            <a:pPr lvl="1"/>
            <a:r>
              <a:rPr lang="en-US" dirty="0"/>
              <a:t>Bank, cars, mobile devices, IoT, airplanes, washing machines, smart TV’s, etc.</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29</a:t>
            </a:fld>
            <a:endParaRPr lang="en-US"/>
          </a:p>
        </p:txBody>
      </p:sp>
    </p:spTree>
    <p:extLst>
      <p:ext uri="{BB962C8B-B14F-4D97-AF65-F5344CB8AC3E}">
        <p14:creationId xmlns:p14="http://schemas.microsoft.com/office/powerpoint/2010/main" val="30887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23533"/>
            <a:ext cx="10515600" cy="4332817"/>
          </a:xfrm>
        </p:spPr>
        <p:txBody>
          <a:bodyPr>
            <a:normAutofit/>
          </a:bodyPr>
          <a:lstStyle/>
          <a:p>
            <a:r>
              <a:rPr lang="en-US" sz="2500" dirty="0"/>
              <a:t>Hadoop Ecosystem</a:t>
            </a:r>
          </a:p>
          <a:p>
            <a:pPr lvl="1"/>
            <a:r>
              <a:rPr lang="en-US" sz="2500" dirty="0"/>
              <a:t>Hive</a:t>
            </a:r>
          </a:p>
          <a:p>
            <a:pPr lvl="1"/>
            <a:r>
              <a:rPr lang="en-US" sz="2500" dirty="0"/>
              <a:t>Spark</a:t>
            </a:r>
          </a:p>
          <a:p>
            <a:pPr lvl="1"/>
            <a:r>
              <a:rPr lang="en-US" sz="2500" dirty="0"/>
              <a:t>Sqoop</a:t>
            </a:r>
          </a:p>
          <a:p>
            <a:pPr lvl="1"/>
            <a:r>
              <a:rPr lang="en-US" sz="2500" dirty="0"/>
              <a:t>Kafka</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a:t>
            </a:fld>
            <a:endParaRPr lang="en-US"/>
          </a:p>
        </p:txBody>
      </p:sp>
      <p:sp>
        <p:nvSpPr>
          <p:cNvPr id="6" name="Title 1">
            <a:extLst>
              <a:ext uri="{FF2B5EF4-FFF2-40B4-BE49-F238E27FC236}">
                <a16:creationId xmlns:a16="http://schemas.microsoft.com/office/drawing/2014/main" id="{668F42B1-A73B-6732-8562-5E5375F43D6E}"/>
              </a:ext>
            </a:extLst>
          </p:cNvPr>
          <p:cNvSpPr>
            <a:spLocks noGrp="1"/>
          </p:cNvSpPr>
          <p:nvPr>
            <p:ph type="title"/>
          </p:nvPr>
        </p:nvSpPr>
        <p:spPr>
          <a:xfrm>
            <a:off x="838200" y="730250"/>
            <a:ext cx="10515600" cy="835401"/>
          </a:xfrm>
        </p:spPr>
        <p:txBody>
          <a:bodyPr/>
          <a:lstStyle/>
          <a:p>
            <a:r>
              <a:rPr lang="en-US" dirty="0"/>
              <a:t>Topics Covered (continued)</a:t>
            </a:r>
          </a:p>
        </p:txBody>
      </p:sp>
    </p:spTree>
    <p:extLst>
      <p:ext uri="{BB962C8B-B14F-4D97-AF65-F5344CB8AC3E}">
        <p14:creationId xmlns:p14="http://schemas.microsoft.com/office/powerpoint/2010/main" val="3756393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533" y="860425"/>
            <a:ext cx="10515600" cy="4896908"/>
          </a:xfrm>
        </p:spPr>
        <p:txBody>
          <a:bodyPr>
            <a:normAutofit fontScale="92500" lnSpcReduction="10000"/>
          </a:bodyPr>
          <a:lstStyle/>
          <a:p>
            <a:r>
              <a:rPr lang="en-US" dirty="0"/>
              <a:t>Variety in Big Data refers to all the structured and unstructured data that has the possibility of getting generated either by humans or by machines.</a:t>
            </a:r>
          </a:p>
          <a:p>
            <a:pPr>
              <a:spcBef>
                <a:spcPts val="1800"/>
              </a:spcBef>
            </a:pPr>
            <a:r>
              <a:rPr lang="en-US" dirty="0"/>
              <a:t>The most commonly added data are structured -texts, tweets, pictures &amp; videos.</a:t>
            </a:r>
          </a:p>
          <a:p>
            <a:pPr>
              <a:spcBef>
                <a:spcPts val="1800"/>
              </a:spcBef>
            </a:pPr>
            <a:r>
              <a:rPr lang="en-US" dirty="0"/>
              <a:t>Unstructured data like emails, voicemails, hand-written text, ECG reading, audio recordings etc., are also important elements under Variety. </a:t>
            </a:r>
          </a:p>
          <a:p>
            <a:pPr>
              <a:spcBef>
                <a:spcPts val="1800"/>
              </a:spcBef>
            </a:pPr>
            <a:r>
              <a:rPr lang="en-US" dirty="0"/>
              <a:t>A company can obtain data from many different sources: from in-house devices to smartphone GPS technology or what people are saying on social networks. </a:t>
            </a:r>
          </a:p>
          <a:p>
            <a:pPr>
              <a:spcBef>
                <a:spcPts val="1800"/>
              </a:spcBef>
            </a:pPr>
            <a:r>
              <a:rPr lang="en-US" dirty="0"/>
              <a:t>The importance of these sources of information varies depending on the nature of the business. For example, a mass-market service or product should be more aware of social networks than an industrial business.</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30</a:t>
            </a:fld>
            <a:endParaRPr lang="en-US"/>
          </a:p>
        </p:txBody>
      </p:sp>
    </p:spTree>
    <p:extLst>
      <p:ext uri="{BB962C8B-B14F-4D97-AF65-F5344CB8AC3E}">
        <p14:creationId xmlns:p14="http://schemas.microsoft.com/office/powerpoint/2010/main" val="2600999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98334"/>
            <a:ext cx="10515600" cy="2295694"/>
          </a:xfrm>
        </p:spPr>
        <p:txBody>
          <a:bodyPr>
            <a:normAutofit fontScale="92500" lnSpcReduction="10000"/>
          </a:bodyPr>
          <a:lstStyle/>
          <a:p>
            <a:pPr marL="0" indent="0">
              <a:buNone/>
            </a:pPr>
            <a:r>
              <a:rPr lang="en-US" sz="3000" dirty="0"/>
              <a:t>Veracity</a:t>
            </a:r>
          </a:p>
          <a:p>
            <a:r>
              <a:rPr lang="en-US" dirty="0"/>
              <a:t>Veracity is equivalent to quality. </a:t>
            </a:r>
          </a:p>
          <a:p>
            <a:r>
              <a:rPr lang="en-US" dirty="0"/>
              <a:t>We have all the data, but could we be missing something? </a:t>
            </a:r>
          </a:p>
          <a:p>
            <a:r>
              <a:rPr lang="en-US" dirty="0"/>
              <a:t>Are the data “clean” and accurate? </a:t>
            </a:r>
          </a:p>
          <a:p>
            <a:r>
              <a:rPr lang="en-US" dirty="0"/>
              <a:t>Do they really have something to offer?</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31</a:t>
            </a:fld>
            <a:endParaRPr lang="en-US"/>
          </a:p>
        </p:txBody>
      </p:sp>
      <p:sp>
        <p:nvSpPr>
          <p:cNvPr id="7" name="Content Placeholder 2"/>
          <p:cNvSpPr txBox="1">
            <a:spLocks/>
          </p:cNvSpPr>
          <p:nvPr/>
        </p:nvSpPr>
        <p:spPr>
          <a:xfrm>
            <a:off x="838200" y="816739"/>
            <a:ext cx="10515600" cy="20982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Value</a:t>
            </a:r>
          </a:p>
          <a:p>
            <a:r>
              <a:rPr lang="en-US" dirty="0"/>
              <a:t>Refers to the ability to transform a tsunami of data into business.</a:t>
            </a:r>
          </a:p>
          <a:p>
            <a:r>
              <a:rPr lang="en-US" dirty="0"/>
              <a:t>Example: knowing within a two-month period when it is highly likely that a customer will cancel his or her policy or purchase a new one.</a:t>
            </a:r>
          </a:p>
        </p:txBody>
      </p:sp>
    </p:spTree>
    <p:extLst>
      <p:ext uri="{BB962C8B-B14F-4D97-AF65-F5344CB8AC3E}">
        <p14:creationId xmlns:p14="http://schemas.microsoft.com/office/powerpoint/2010/main" val="96470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1133"/>
            <a:ext cx="10515600" cy="6053667"/>
          </a:xfrm>
        </p:spPr>
        <p:txBody>
          <a:bodyPr>
            <a:noAutofit/>
          </a:bodyPr>
          <a:lstStyle/>
          <a:p>
            <a:r>
              <a:rPr lang="en-US" sz="2600" dirty="0"/>
              <a:t>In addition to managing data, companies need that information to flow quickly – as close to real-time as possible. </a:t>
            </a:r>
          </a:p>
          <a:p>
            <a:pPr marL="0" indent="0">
              <a:spcBef>
                <a:spcPts val="1800"/>
              </a:spcBef>
              <a:buNone/>
            </a:pPr>
            <a:r>
              <a:rPr lang="en-US" sz="2600" dirty="0"/>
              <a:t>   For example, in social media, every day:</a:t>
            </a:r>
          </a:p>
          <a:p>
            <a:pPr lvl="1"/>
            <a:r>
              <a:rPr lang="en-US" sz="2600" dirty="0"/>
              <a:t>900 million photos are uploaded on Facebook, </a:t>
            </a:r>
          </a:p>
          <a:p>
            <a:pPr lvl="1"/>
            <a:r>
              <a:rPr lang="en-US" sz="2600" dirty="0"/>
              <a:t>500 million tweets are posted on Twitter, </a:t>
            </a:r>
          </a:p>
          <a:p>
            <a:pPr lvl="1"/>
            <a:r>
              <a:rPr lang="en-US" sz="2600" dirty="0"/>
              <a:t>0.4 million hours of video are uploaded on Youtube, and </a:t>
            </a:r>
          </a:p>
          <a:p>
            <a:pPr lvl="1"/>
            <a:r>
              <a:rPr lang="en-US" sz="2600" dirty="0"/>
              <a:t>3.5 billion searches are performed in Google. </a:t>
            </a:r>
          </a:p>
          <a:p>
            <a:pPr>
              <a:spcBef>
                <a:spcPts val="1800"/>
              </a:spcBef>
            </a:pPr>
            <a:r>
              <a:rPr lang="en-US" sz="2600" dirty="0"/>
              <a:t>Big Data helps the company cope with this massive data, accept the incoming flow of data and at the same time process it fast so that it does not create bottlenecks.</a:t>
            </a:r>
          </a:p>
          <a:p>
            <a:r>
              <a:rPr lang="en-US" sz="2600" dirty="0"/>
              <a:t>The data have to be available at the right time to make appropriate business decisions. </a:t>
            </a:r>
          </a:p>
          <a:p>
            <a:r>
              <a:rPr lang="en-US" sz="2600" dirty="0"/>
              <a:t>Sometimes Velocity can be more important than volume because it can give businesses a competitive advantage.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32</a:t>
            </a:fld>
            <a:endParaRPr lang="en-US"/>
          </a:p>
        </p:txBody>
      </p:sp>
    </p:spTree>
    <p:extLst>
      <p:ext uri="{BB962C8B-B14F-4D97-AF65-F5344CB8AC3E}">
        <p14:creationId xmlns:p14="http://schemas.microsoft.com/office/powerpoint/2010/main" val="2107141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364"/>
            <a:ext cx="10515600" cy="5449599"/>
          </a:xfrm>
        </p:spPr>
        <p:txBody>
          <a:bodyPr>
            <a:normAutofit fontScale="92500" lnSpcReduction="10000"/>
          </a:bodyPr>
          <a:lstStyle/>
          <a:p>
            <a:r>
              <a:rPr lang="en-US" dirty="0"/>
              <a:t>Imagine a booming business handling credit card transactions as a service to a growing number of clients, or a machine learning service that is constantly learning from a stream of tick-level stock data, or a social media giant with literally billions of clients making posts and comments and uploading videos and photos 24x7x365. </a:t>
            </a:r>
          </a:p>
          <a:p>
            <a:r>
              <a:rPr lang="en-US" dirty="0"/>
              <a:t>They deal with high velocity data. Every second, there are hundreds, if not thousands (or even millions for the rare, giant company) of transactions occurring, and this means data is being transferred from millions of laptops and mobile devices around the world to a “single” (well, hopefully well-distributed) data center every minute. </a:t>
            </a:r>
          </a:p>
          <a:p>
            <a:r>
              <a:rPr lang="en-US" dirty="0"/>
              <a:t>While there’s no hard and fast rule like a number of bytes per payload per millisecond or anything like that which practitioners might agree on as a strict threshold for high velocity data, if you’re beginning to encounter any of the following problems then you can safely qualify your data as high velocity.</a:t>
            </a:r>
          </a:p>
        </p:txBody>
      </p:sp>
      <p:sp>
        <p:nvSpPr>
          <p:cNvPr id="2" name="Footer Placeholder 1"/>
          <p:cNvSpPr>
            <a:spLocks noGrp="1"/>
          </p:cNvSpPr>
          <p:nvPr>
            <p:ph type="ftr" sz="quarter" idx="11"/>
          </p:nvPr>
        </p:nvSpPr>
        <p:spPr/>
        <p:txBody>
          <a:bodyPr/>
          <a:lstStyle/>
          <a:p>
            <a:r>
              <a:rPr lang="en-US"/>
              <a:t>© Dr. Leon Jololian</a:t>
            </a:r>
          </a:p>
        </p:txBody>
      </p:sp>
      <p:sp>
        <p:nvSpPr>
          <p:cNvPr id="4" name="Slide Number Placeholder 3"/>
          <p:cNvSpPr>
            <a:spLocks noGrp="1"/>
          </p:cNvSpPr>
          <p:nvPr>
            <p:ph type="sldNum" sz="quarter" idx="12"/>
          </p:nvPr>
        </p:nvSpPr>
        <p:spPr/>
        <p:txBody>
          <a:bodyPr/>
          <a:lstStyle/>
          <a:p>
            <a:fld id="{CDA49AA3-722A-4539-BBB0-9E85A71EE93C}" type="slidenum">
              <a:rPr lang="en-US" smtClean="0"/>
              <a:t>33</a:t>
            </a:fld>
            <a:endParaRPr lang="en-US"/>
          </a:p>
        </p:txBody>
      </p:sp>
    </p:spTree>
    <p:extLst>
      <p:ext uri="{BB962C8B-B14F-4D97-AF65-F5344CB8AC3E}">
        <p14:creationId xmlns:p14="http://schemas.microsoft.com/office/powerpoint/2010/main" val="2078009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p:txBody>
          <a:bodyPr>
            <a:normAutofit fontScale="92500"/>
          </a:bodyPr>
          <a:lstStyle/>
          <a:p>
            <a:r>
              <a:rPr lang="en-US" dirty="0"/>
              <a:t>Developed by Doug Cutting and Michael Cafarella</a:t>
            </a:r>
          </a:p>
          <a:p>
            <a:r>
              <a:rPr lang="en-US" dirty="0"/>
              <a:t>Hadoop is an open source, Java based framework used for storing and processing big data. </a:t>
            </a:r>
          </a:p>
          <a:p>
            <a:r>
              <a:rPr lang="en-US" dirty="0"/>
              <a:t>The data is stored on inexpensive commodity servers that run as clusters. </a:t>
            </a:r>
          </a:p>
          <a:p>
            <a:r>
              <a:rPr lang="en-US" dirty="0"/>
              <a:t>Its distributed file system enables concurrent processing and fault tolerance.</a:t>
            </a:r>
          </a:p>
          <a:p>
            <a:r>
              <a:rPr lang="en-US" dirty="0"/>
              <a:t>Hadoop uses the MapReduce programming model for faster storage and retrieval of data from its nodes. The framework is managed by Apache Software Foundation and is licensed under the Apache License 2.0.</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34</a:t>
            </a:fld>
            <a:endParaRPr lang="en-US"/>
          </a:p>
        </p:txBody>
      </p:sp>
    </p:spTree>
    <p:extLst>
      <p:ext uri="{BB962C8B-B14F-4D97-AF65-F5344CB8AC3E}">
        <p14:creationId xmlns:p14="http://schemas.microsoft.com/office/powerpoint/2010/main" val="2528876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p>
        </p:txBody>
      </p:sp>
      <p:pic>
        <p:nvPicPr>
          <p:cNvPr id="6" name="Content Placeholder 5"/>
          <p:cNvPicPr>
            <a:picLocks noGrp="1" noChangeAspect="1"/>
          </p:cNvPicPr>
          <p:nvPr>
            <p:ph idx="1"/>
          </p:nvPr>
        </p:nvPicPr>
        <p:blipFill>
          <a:blip r:embed="rId2"/>
          <a:stretch>
            <a:fillRect/>
          </a:stretch>
        </p:blipFill>
        <p:spPr>
          <a:xfrm>
            <a:off x="1092199" y="1410490"/>
            <a:ext cx="8891125" cy="5082385"/>
          </a:xfrm>
          <a:prstGeom prst="rect">
            <a:avLst/>
          </a:prstGeom>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35</a:t>
            </a:fld>
            <a:endParaRPr lang="en-US"/>
          </a:p>
        </p:txBody>
      </p:sp>
    </p:spTree>
    <p:extLst>
      <p:ext uri="{BB962C8B-B14F-4D97-AF65-F5344CB8AC3E}">
        <p14:creationId xmlns:p14="http://schemas.microsoft.com/office/powerpoint/2010/main" val="2158043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75" y="365760"/>
            <a:ext cx="11405061" cy="6201295"/>
          </a:xfrm>
        </p:spPr>
        <p:txBody>
          <a:bodyPr>
            <a:normAutofit/>
          </a:bodyPr>
          <a:lstStyle/>
          <a:p>
            <a:r>
              <a:rPr lang="en-US" sz="2400" b="1" dirty="0"/>
              <a:t>YARN</a:t>
            </a:r>
            <a:r>
              <a:rPr lang="en-US" sz="2400" dirty="0"/>
              <a:t> (Yet Another Resource Negotiator) acts as a brain of the Hadoop ecosystem. It takes responsibility in providing the  computational resources needed for the application executions.</a:t>
            </a:r>
          </a:p>
          <a:p>
            <a:r>
              <a:rPr lang="en-US" sz="2400" dirty="0"/>
              <a:t>Apache </a:t>
            </a:r>
            <a:r>
              <a:rPr lang="en-US" sz="2400" b="1" dirty="0"/>
              <a:t>Hive</a:t>
            </a:r>
            <a:r>
              <a:rPr lang="en-US" sz="2400" dirty="0"/>
              <a:t> is a data warehouse open source software built on Apache Hadoop for performing data query and analysis.</a:t>
            </a:r>
          </a:p>
          <a:p>
            <a:r>
              <a:rPr lang="en-US" sz="2400" b="1" dirty="0"/>
              <a:t>Hbase</a:t>
            </a:r>
            <a:r>
              <a:rPr lang="en-US" sz="2400" dirty="0"/>
              <a:t> is considered as a Hadoop database, because it is scalable, distributed, and because it is a NoSQL database that runs on top of Hadoop.</a:t>
            </a:r>
          </a:p>
          <a:p>
            <a:r>
              <a:rPr lang="en-US" sz="2400" b="1" dirty="0"/>
              <a:t>H Catalogue </a:t>
            </a:r>
            <a:r>
              <a:rPr lang="en-US" sz="2400" dirty="0"/>
              <a:t>is a table and storage management tool for Hadoop.</a:t>
            </a:r>
          </a:p>
          <a:p>
            <a:r>
              <a:rPr lang="en-US" sz="2400" dirty="0"/>
              <a:t>Apache </a:t>
            </a:r>
            <a:r>
              <a:rPr lang="en-US" sz="2400" b="1" dirty="0"/>
              <a:t>Pig</a:t>
            </a:r>
            <a:r>
              <a:rPr lang="en-US" sz="2400" dirty="0"/>
              <a:t> is a high-level language platform for analyzing and querying large data sets that are stored in HDFS. </a:t>
            </a:r>
          </a:p>
          <a:p>
            <a:r>
              <a:rPr lang="en-US" sz="2400" dirty="0"/>
              <a:t>Apache</a:t>
            </a:r>
            <a:r>
              <a:rPr lang="en-US" sz="2400" b="1" dirty="0"/>
              <a:t> Sqoop</a:t>
            </a:r>
            <a:r>
              <a:rPr lang="en-US" sz="2400" dirty="0"/>
              <a:t> works as a front-end loader of Big data.</a:t>
            </a:r>
          </a:p>
          <a:p>
            <a:r>
              <a:rPr lang="en-US" sz="2400" dirty="0"/>
              <a:t>Apache </a:t>
            </a:r>
            <a:r>
              <a:rPr lang="en-US" sz="2400" b="1" dirty="0"/>
              <a:t>Oozie</a:t>
            </a:r>
            <a:r>
              <a:rPr lang="en-US" sz="2400" dirty="0"/>
              <a:t> is a tool in which all sort of programs can be pipelined in a required manner to work in Hadoop's distributed environment.</a:t>
            </a:r>
          </a:p>
          <a:p>
            <a:r>
              <a:rPr lang="en-US" sz="2400" dirty="0"/>
              <a:t>Apache </a:t>
            </a:r>
            <a:r>
              <a:rPr lang="en-US" sz="2400" b="1" dirty="0"/>
              <a:t>Avro</a:t>
            </a:r>
            <a:r>
              <a:rPr lang="en-US" sz="2400" dirty="0"/>
              <a:t> works as a data serialization system. </a:t>
            </a:r>
          </a:p>
          <a:p>
            <a:r>
              <a:rPr lang="en-US" sz="2400" dirty="0"/>
              <a:t>Apache </a:t>
            </a:r>
            <a:r>
              <a:rPr lang="en-US" sz="2400" b="1" dirty="0"/>
              <a:t>Zookeeper</a:t>
            </a:r>
            <a:r>
              <a:rPr lang="en-US" sz="2400" dirty="0"/>
              <a:t> is designed to coordinate multiple services in the Hadoop ecosystem.</a:t>
            </a:r>
            <a:endParaRPr lang="en-US" sz="2000" dirty="0"/>
          </a:p>
        </p:txBody>
      </p:sp>
      <p:sp>
        <p:nvSpPr>
          <p:cNvPr id="4" name="Footer Placeholder 3"/>
          <p:cNvSpPr>
            <a:spLocks noGrp="1"/>
          </p:cNvSpPr>
          <p:nvPr>
            <p:ph type="ftr" sz="quarter" idx="11"/>
          </p:nvPr>
        </p:nvSpPr>
        <p:spPr/>
        <p:txBody>
          <a:bodyPr/>
          <a:lstStyle/>
          <a:p>
            <a:r>
              <a:rPr lang="en-US" dirty="0"/>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36</a:t>
            </a:fld>
            <a:endParaRPr lang="en-US"/>
          </a:p>
        </p:txBody>
      </p:sp>
    </p:spTree>
    <p:extLst>
      <p:ext uri="{BB962C8B-B14F-4D97-AF65-F5344CB8AC3E}">
        <p14:creationId xmlns:p14="http://schemas.microsoft.com/office/powerpoint/2010/main" val="1449937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4808"/>
          </a:xfrm>
        </p:spPr>
        <p:txBody>
          <a:bodyPr/>
          <a:lstStyle/>
          <a:p>
            <a:r>
              <a:rPr lang="en-US" dirty="0"/>
              <a:t>Important Characteristics of Hadoop</a:t>
            </a:r>
          </a:p>
        </p:txBody>
      </p:sp>
      <p:sp>
        <p:nvSpPr>
          <p:cNvPr id="3" name="Content Placeholder 2"/>
          <p:cNvSpPr>
            <a:spLocks noGrp="1"/>
          </p:cNvSpPr>
          <p:nvPr>
            <p:ph idx="1"/>
          </p:nvPr>
        </p:nvSpPr>
        <p:spPr>
          <a:xfrm>
            <a:off x="838200" y="1159934"/>
            <a:ext cx="10515600" cy="5418665"/>
          </a:xfrm>
        </p:spPr>
        <p:txBody>
          <a:bodyPr>
            <a:normAutofit fontScale="85000" lnSpcReduction="10000"/>
          </a:bodyPr>
          <a:lstStyle/>
          <a:p>
            <a:pPr marL="0" indent="0">
              <a:buNone/>
            </a:pPr>
            <a:r>
              <a:rPr lang="en-US" dirty="0"/>
              <a:t>Hadoop has the ability to store and process huge amounts of any kind of data, quickly. With data volumes and varieties constantly increasing, especially from social media and the Internet of Things (IoT), that's a key consideration.</a:t>
            </a:r>
          </a:p>
          <a:p>
            <a:r>
              <a:rPr lang="en-US" b="1" dirty="0"/>
              <a:t>Computing power. </a:t>
            </a:r>
            <a:r>
              <a:rPr lang="en-US" dirty="0"/>
              <a:t>Hadoop's distributed computing model processes big data fast. The more computing nodes you use, the more processing power you have.</a:t>
            </a:r>
          </a:p>
          <a:p>
            <a:r>
              <a:rPr lang="en-US" b="1" dirty="0"/>
              <a:t>Fault tolerance. </a:t>
            </a:r>
            <a:r>
              <a:rPr lang="en-US" dirty="0"/>
              <a:t>Data and application processing are protected against hardware failure. If a node goes down, jobs are automatically redirected to other nodes to make sure the distributed computing does not fail. Multiple copies of all data are stored automatically.</a:t>
            </a:r>
          </a:p>
          <a:p>
            <a:r>
              <a:rPr lang="en-US" b="1" dirty="0"/>
              <a:t>Flexibility. </a:t>
            </a:r>
            <a:r>
              <a:rPr lang="en-US" dirty="0"/>
              <a:t>Unlike traditional relational databases, you don’t have to preprocess data before storing it. You can store as much data as you want and decide how to use it later. That includes unstructured data like text, images and videos.</a:t>
            </a:r>
          </a:p>
          <a:p>
            <a:r>
              <a:rPr lang="en-US" b="1" dirty="0"/>
              <a:t>Low cost. </a:t>
            </a:r>
            <a:r>
              <a:rPr lang="en-US" dirty="0"/>
              <a:t>The open-source framework is free and uses commodity hardware to store large quantities of data.</a:t>
            </a:r>
          </a:p>
          <a:p>
            <a:r>
              <a:rPr lang="en-US" b="1" dirty="0"/>
              <a:t>Scalability.</a:t>
            </a:r>
            <a:r>
              <a:rPr lang="en-US" dirty="0"/>
              <a:t> You can easily grow your system to handle more data simply by adding nodes. Little administration is required.</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37</a:t>
            </a:fld>
            <a:endParaRPr lang="en-US"/>
          </a:p>
        </p:txBody>
      </p:sp>
    </p:spTree>
    <p:extLst>
      <p:ext uri="{BB962C8B-B14F-4D97-AF65-F5344CB8AC3E}">
        <p14:creationId xmlns:p14="http://schemas.microsoft.com/office/powerpoint/2010/main" val="124165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48995"/>
            <a:ext cx="10515600" cy="773719"/>
          </a:xfrm>
        </p:spPr>
        <p:txBody>
          <a:bodyPr/>
          <a:lstStyle/>
          <a:p>
            <a:r>
              <a:rPr lang="en-US" dirty="0"/>
              <a:t>Limitations of Hadoop</a:t>
            </a:r>
          </a:p>
        </p:txBody>
      </p:sp>
      <p:sp>
        <p:nvSpPr>
          <p:cNvPr id="3" name="Content Placeholder 2"/>
          <p:cNvSpPr>
            <a:spLocks noGrp="1"/>
          </p:cNvSpPr>
          <p:nvPr>
            <p:ph idx="1"/>
          </p:nvPr>
        </p:nvSpPr>
        <p:spPr>
          <a:xfrm>
            <a:off x="838200" y="997527"/>
            <a:ext cx="10515600" cy="5723948"/>
          </a:xfrm>
        </p:spPr>
        <p:txBody>
          <a:bodyPr>
            <a:normAutofit lnSpcReduction="10000"/>
          </a:bodyPr>
          <a:lstStyle/>
          <a:p>
            <a:pPr marL="514350" indent="-514350">
              <a:buFont typeface="+mj-lt"/>
              <a:buAutoNum type="arabicPeriod"/>
            </a:pPr>
            <a:r>
              <a:rPr lang="en-US" sz="2400" dirty="0"/>
              <a:t>Steep Learning Curve</a:t>
            </a:r>
          </a:p>
          <a:p>
            <a:pPr lvl="1"/>
            <a:r>
              <a:rPr lang="en-US" dirty="0"/>
              <a:t>It is a complex ecosystem.</a:t>
            </a:r>
          </a:p>
          <a:p>
            <a:pPr lvl="1"/>
            <a:r>
              <a:rPr lang="en-US" dirty="0"/>
              <a:t>the need for advanced technical knowledge to perform Hadoop functions.</a:t>
            </a:r>
          </a:p>
          <a:p>
            <a:pPr marL="514350" indent="-514350">
              <a:buFont typeface="+mj-lt"/>
              <a:buAutoNum type="arabicPeriod"/>
            </a:pPr>
            <a:r>
              <a:rPr lang="en-US" sz="2400" dirty="0"/>
              <a:t>Different Datasets Require Different Approaches</a:t>
            </a:r>
          </a:p>
          <a:p>
            <a:pPr lvl="1"/>
            <a:r>
              <a:rPr lang="en-US" dirty="0"/>
              <a:t>no 'one size fits all' solution.</a:t>
            </a:r>
          </a:p>
          <a:p>
            <a:pPr lvl="1"/>
            <a:r>
              <a:rPr lang="en-US" dirty="0"/>
              <a:t>components discussed above have been built in response to a gap that needed to be addressed.</a:t>
            </a:r>
          </a:p>
          <a:p>
            <a:pPr lvl="1"/>
            <a:r>
              <a:rPr lang="en-US" dirty="0"/>
              <a:t>For example, Hive and Pig provide a simpler way to query the data sets. Flume and Sqoop help gather data from multiple sources. </a:t>
            </a:r>
          </a:p>
          <a:p>
            <a:pPr marL="514350" indent="-514350">
              <a:buFont typeface="+mj-lt"/>
              <a:buAutoNum type="arabicPeriod"/>
            </a:pPr>
            <a:r>
              <a:rPr lang="en-US" sz="2400" dirty="0"/>
              <a:t>Limitations of MapReduce</a:t>
            </a:r>
          </a:p>
          <a:p>
            <a:pPr lvl="1"/>
            <a:r>
              <a:rPr lang="en-US" dirty="0"/>
              <a:t>Not well-suited for real-time or interactive data analytics.</a:t>
            </a:r>
          </a:p>
          <a:p>
            <a:pPr marL="514350" indent="-514350">
              <a:buFont typeface="+mj-lt"/>
              <a:buAutoNum type="arabicPeriod"/>
            </a:pPr>
            <a:r>
              <a:rPr lang="en-US" sz="2400" dirty="0"/>
              <a:t>Data Security</a:t>
            </a:r>
          </a:p>
          <a:p>
            <a:pPr lvl="1">
              <a:lnSpc>
                <a:spcPct val="100000"/>
              </a:lnSpc>
            </a:pPr>
            <a:r>
              <a:rPr lang="en-US" dirty="0"/>
              <a:t>big data gets moved to the cloud.</a:t>
            </a:r>
          </a:p>
          <a:p>
            <a:pPr lvl="1">
              <a:lnSpc>
                <a:spcPct val="100000"/>
              </a:lnSpc>
            </a:pPr>
            <a:r>
              <a:rPr lang="en-US" dirty="0"/>
              <a:t>There needs to be appropriate authentication, provisioning, data encryption, and frequent auditing. </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38</a:t>
            </a:fld>
            <a:endParaRPr lang="en-US"/>
          </a:p>
        </p:txBody>
      </p:sp>
    </p:spTree>
    <p:extLst>
      <p:ext uri="{BB962C8B-B14F-4D97-AF65-F5344CB8AC3E}">
        <p14:creationId xmlns:p14="http://schemas.microsoft.com/office/powerpoint/2010/main" val="302839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EDA9-9597-20CB-FEB4-8FB35BC75F9C}"/>
              </a:ext>
            </a:extLst>
          </p:cNvPr>
          <p:cNvSpPr>
            <a:spLocks noGrp="1"/>
          </p:cNvSpPr>
          <p:nvPr>
            <p:ph type="title"/>
          </p:nvPr>
        </p:nvSpPr>
        <p:spPr>
          <a:xfrm>
            <a:off x="838200" y="361398"/>
            <a:ext cx="10515600" cy="942467"/>
          </a:xfrm>
        </p:spPr>
        <p:txBody>
          <a:bodyPr/>
          <a:lstStyle/>
          <a:p>
            <a:r>
              <a:rPr lang="en-US" dirty="0"/>
              <a:t>Data Science</a:t>
            </a:r>
          </a:p>
        </p:txBody>
      </p:sp>
      <p:sp>
        <p:nvSpPr>
          <p:cNvPr id="3" name="Content Placeholder 2">
            <a:extLst>
              <a:ext uri="{FF2B5EF4-FFF2-40B4-BE49-F238E27FC236}">
                <a16:creationId xmlns:a16="http://schemas.microsoft.com/office/drawing/2014/main" id="{4F0A2FF6-4EAA-0D2A-16FA-866C367221B6}"/>
              </a:ext>
            </a:extLst>
          </p:cNvPr>
          <p:cNvSpPr>
            <a:spLocks noGrp="1"/>
          </p:cNvSpPr>
          <p:nvPr>
            <p:ph idx="1"/>
          </p:nvPr>
        </p:nvSpPr>
        <p:spPr>
          <a:xfrm>
            <a:off x="905933" y="1271059"/>
            <a:ext cx="10515600" cy="2690281"/>
          </a:xfrm>
        </p:spPr>
        <p:txBody>
          <a:bodyPr>
            <a:normAutofit/>
          </a:bodyPr>
          <a:lstStyle/>
          <a:p>
            <a:r>
              <a:rPr lang="en-US" dirty="0"/>
              <a:t>Everyone has a slightly different definition of what is Data Science</a:t>
            </a:r>
          </a:p>
          <a:p>
            <a:pPr>
              <a:spcBef>
                <a:spcPts val="600"/>
              </a:spcBef>
            </a:pPr>
            <a:r>
              <a:rPr lang="en-US" dirty="0"/>
              <a:t>Data analysis is used to provide value to the organization in order to make better decisions.</a:t>
            </a:r>
          </a:p>
          <a:p>
            <a:pPr>
              <a:spcBef>
                <a:spcPts val="600"/>
              </a:spcBef>
            </a:pPr>
            <a:r>
              <a:rPr lang="en-US" dirty="0"/>
              <a:t>We explore data to reveal knowledge such as: new insights, patterns, trends, anomalies, and outliers.</a:t>
            </a:r>
          </a:p>
          <a:p>
            <a:pPr>
              <a:spcBef>
                <a:spcPts val="600"/>
              </a:spcBef>
            </a:pPr>
            <a:r>
              <a:rPr lang="en-US" dirty="0"/>
              <a:t>Data visualization tools can help us better understand the analysis,</a:t>
            </a:r>
          </a:p>
        </p:txBody>
      </p:sp>
      <p:sp>
        <p:nvSpPr>
          <p:cNvPr id="4" name="Footer Placeholder 3">
            <a:extLst>
              <a:ext uri="{FF2B5EF4-FFF2-40B4-BE49-F238E27FC236}">
                <a16:creationId xmlns:a16="http://schemas.microsoft.com/office/drawing/2014/main" id="{BEDC39B2-E64E-0889-EC16-7F4746C9C5FF}"/>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91604CBA-3D00-0B35-0353-3E2180029198}"/>
              </a:ext>
            </a:extLst>
          </p:cNvPr>
          <p:cNvSpPr>
            <a:spLocks noGrp="1"/>
          </p:cNvSpPr>
          <p:nvPr>
            <p:ph type="sldNum" sz="quarter" idx="12"/>
          </p:nvPr>
        </p:nvSpPr>
        <p:spPr/>
        <p:txBody>
          <a:bodyPr/>
          <a:lstStyle/>
          <a:p>
            <a:fld id="{CDA49AA3-722A-4539-BBB0-9E85A71EE93C}" type="slidenum">
              <a:rPr lang="en-US" smtClean="0"/>
              <a:t>4</a:t>
            </a:fld>
            <a:endParaRPr lang="en-US"/>
          </a:p>
        </p:txBody>
      </p:sp>
      <p:sp>
        <p:nvSpPr>
          <p:cNvPr id="6" name="Oval 5">
            <a:extLst>
              <a:ext uri="{FF2B5EF4-FFF2-40B4-BE49-F238E27FC236}">
                <a16:creationId xmlns:a16="http://schemas.microsoft.com/office/drawing/2014/main" id="{66D7623B-54EC-DC42-7C8A-0AF8FE28CC4C}"/>
              </a:ext>
            </a:extLst>
          </p:cNvPr>
          <p:cNvSpPr/>
          <p:nvPr/>
        </p:nvSpPr>
        <p:spPr>
          <a:xfrm>
            <a:off x="2542343" y="3856059"/>
            <a:ext cx="2132185" cy="2029884"/>
          </a:xfrm>
          <a:prstGeom prst="ellipse">
            <a:avLst/>
          </a:prstGeom>
          <a:solidFill>
            <a:schemeClr val="accent6">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Programming + Algorithms</a:t>
            </a:r>
          </a:p>
        </p:txBody>
      </p:sp>
      <p:sp>
        <p:nvSpPr>
          <p:cNvPr id="7" name="Oval 6">
            <a:extLst>
              <a:ext uri="{FF2B5EF4-FFF2-40B4-BE49-F238E27FC236}">
                <a16:creationId xmlns:a16="http://schemas.microsoft.com/office/drawing/2014/main" id="{4AE3C125-3DBA-EF48-E23F-538DEAFF6057}"/>
              </a:ext>
            </a:extLst>
          </p:cNvPr>
          <p:cNvSpPr/>
          <p:nvPr/>
        </p:nvSpPr>
        <p:spPr>
          <a:xfrm>
            <a:off x="4371502" y="3843741"/>
            <a:ext cx="2132185" cy="1949364"/>
          </a:xfrm>
          <a:prstGeom prst="ellipse">
            <a:avLst/>
          </a:prstGeom>
          <a:solidFill>
            <a:schemeClr val="accent2">
              <a:lumMod val="40000"/>
              <a:lumOff val="60000"/>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Mathematics</a:t>
            </a:r>
          </a:p>
        </p:txBody>
      </p:sp>
      <p:sp>
        <p:nvSpPr>
          <p:cNvPr id="8" name="Oval 7">
            <a:extLst>
              <a:ext uri="{FF2B5EF4-FFF2-40B4-BE49-F238E27FC236}">
                <a16:creationId xmlns:a16="http://schemas.microsoft.com/office/drawing/2014/main" id="{47332006-C78D-7ED9-34B8-89C149CA4294}"/>
              </a:ext>
            </a:extLst>
          </p:cNvPr>
          <p:cNvSpPr/>
          <p:nvPr/>
        </p:nvSpPr>
        <p:spPr>
          <a:xfrm>
            <a:off x="3435397" y="4784215"/>
            <a:ext cx="2132185" cy="2029884"/>
          </a:xfrm>
          <a:prstGeom prst="ellipse">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Domain Knowledge</a:t>
            </a:r>
          </a:p>
        </p:txBody>
      </p:sp>
    </p:spTree>
    <p:extLst>
      <p:ext uri="{BB962C8B-B14F-4D97-AF65-F5344CB8AC3E}">
        <p14:creationId xmlns:p14="http://schemas.microsoft.com/office/powerpoint/2010/main" val="356842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4A61-97CF-1B07-ACEA-FECC882BC881}"/>
              </a:ext>
            </a:extLst>
          </p:cNvPr>
          <p:cNvSpPr>
            <a:spLocks noGrp="1"/>
          </p:cNvSpPr>
          <p:nvPr>
            <p:ph type="title"/>
          </p:nvPr>
        </p:nvSpPr>
        <p:spPr/>
        <p:txBody>
          <a:bodyPr/>
          <a:lstStyle/>
          <a:p>
            <a:r>
              <a:rPr lang="en-US" dirty="0"/>
              <a:t>The Importance of Data Analysis</a:t>
            </a:r>
          </a:p>
        </p:txBody>
      </p:sp>
      <p:sp>
        <p:nvSpPr>
          <p:cNvPr id="3" name="Content Placeholder 2">
            <a:extLst>
              <a:ext uri="{FF2B5EF4-FFF2-40B4-BE49-F238E27FC236}">
                <a16:creationId xmlns:a16="http://schemas.microsoft.com/office/drawing/2014/main" id="{48CE7E30-A636-068A-6ABE-7DF00A2AD21A}"/>
              </a:ext>
            </a:extLst>
          </p:cNvPr>
          <p:cNvSpPr>
            <a:spLocks noGrp="1"/>
          </p:cNvSpPr>
          <p:nvPr>
            <p:ph idx="1"/>
          </p:nvPr>
        </p:nvSpPr>
        <p:spPr/>
        <p:txBody>
          <a:bodyPr/>
          <a:lstStyle/>
          <a:p>
            <a:r>
              <a:rPr lang="en-US" dirty="0"/>
              <a:t>Vast quantity of data available from massively varied sources such as: social media, sales data, log files, email, medical/patient information, sensor data, security cameras, and more.</a:t>
            </a:r>
          </a:p>
          <a:p>
            <a:r>
              <a:rPr lang="en-US" dirty="0"/>
              <a:t>The cost of data storage and computing power has been steadily decreasing over the last two decades. </a:t>
            </a:r>
          </a:p>
          <a:p>
            <a:r>
              <a:rPr lang="en-US" dirty="0"/>
              <a:t>Emergence of new tools that can automate the processing of massive data, such as machine learning, big data, cloud computing, data visualization, programming languages, etc.</a:t>
            </a:r>
          </a:p>
        </p:txBody>
      </p:sp>
      <p:sp>
        <p:nvSpPr>
          <p:cNvPr id="4" name="Footer Placeholder 3">
            <a:extLst>
              <a:ext uri="{FF2B5EF4-FFF2-40B4-BE49-F238E27FC236}">
                <a16:creationId xmlns:a16="http://schemas.microsoft.com/office/drawing/2014/main" id="{9CE0ECBA-0984-D5FA-C189-4C87B4FB1753}"/>
              </a:ext>
            </a:extLst>
          </p:cNvPr>
          <p:cNvSpPr>
            <a:spLocks noGrp="1"/>
          </p:cNvSpPr>
          <p:nvPr>
            <p:ph type="ftr" sz="quarter" idx="11"/>
          </p:nvPr>
        </p:nvSpPr>
        <p:spPr/>
        <p:txBody>
          <a:bodyPr/>
          <a:lstStyle/>
          <a:p>
            <a:r>
              <a:rPr lang="en-US"/>
              <a:t>© Dr. Leon Jololian</a:t>
            </a:r>
          </a:p>
        </p:txBody>
      </p:sp>
      <p:sp>
        <p:nvSpPr>
          <p:cNvPr id="5" name="Slide Number Placeholder 4">
            <a:extLst>
              <a:ext uri="{FF2B5EF4-FFF2-40B4-BE49-F238E27FC236}">
                <a16:creationId xmlns:a16="http://schemas.microsoft.com/office/drawing/2014/main" id="{30834B32-371D-8AAC-3708-9EB8CABFABDB}"/>
              </a:ext>
            </a:extLst>
          </p:cNvPr>
          <p:cNvSpPr>
            <a:spLocks noGrp="1"/>
          </p:cNvSpPr>
          <p:nvPr>
            <p:ph type="sldNum" sz="quarter" idx="12"/>
          </p:nvPr>
        </p:nvSpPr>
        <p:spPr/>
        <p:txBody>
          <a:bodyPr/>
          <a:lstStyle/>
          <a:p>
            <a:fld id="{CDA49AA3-722A-4539-BBB0-9E85A71EE93C}" type="slidenum">
              <a:rPr lang="en-US" smtClean="0"/>
              <a:t>5</a:t>
            </a:fld>
            <a:endParaRPr lang="en-US"/>
          </a:p>
        </p:txBody>
      </p:sp>
    </p:spTree>
    <p:extLst>
      <p:ext uri="{BB962C8B-B14F-4D97-AF65-F5344CB8AC3E}">
        <p14:creationId xmlns:p14="http://schemas.microsoft.com/office/powerpoint/2010/main" val="136615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Statistics</a:t>
            </a:r>
          </a:p>
        </p:txBody>
      </p:sp>
      <p:sp>
        <p:nvSpPr>
          <p:cNvPr id="3" name="Content Placeholder 2"/>
          <p:cNvSpPr>
            <a:spLocks noGrp="1"/>
          </p:cNvSpPr>
          <p:nvPr>
            <p:ph idx="1"/>
          </p:nvPr>
        </p:nvSpPr>
        <p:spPr/>
        <p:txBody>
          <a:bodyPr/>
          <a:lstStyle/>
          <a:p>
            <a:r>
              <a:rPr lang="en-US" dirty="0"/>
              <a:t>According to the Gartner Research:</a:t>
            </a:r>
          </a:p>
          <a:p>
            <a:pPr lvl="1"/>
            <a:r>
              <a:rPr lang="en-US" dirty="0"/>
              <a:t>75% of the companies surveyed are either investing or planning to invest in Big Data solutions in the next two years.</a:t>
            </a:r>
          </a:p>
          <a:p>
            <a:r>
              <a:rPr lang="en-US" dirty="0"/>
              <a:t>According to IDC research:</a:t>
            </a:r>
          </a:p>
          <a:p>
            <a:pPr lvl="1"/>
            <a:r>
              <a:rPr lang="en-US" dirty="0"/>
              <a:t>Growth is 12% per year, whereas IT spending is increasing at the rate of 2% per year.</a:t>
            </a:r>
          </a:p>
          <a:p>
            <a:r>
              <a:rPr lang="en-US" dirty="0"/>
              <a:t>Web Economic Forum:</a:t>
            </a:r>
          </a:p>
          <a:p>
            <a:pPr lvl="1"/>
            <a:r>
              <a:rPr lang="en-US" dirty="0"/>
              <a:t>World’s best job and ranking is Data Scientist.</a:t>
            </a:r>
          </a:p>
        </p:txBody>
      </p:sp>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6</a:t>
            </a:fld>
            <a:endParaRPr lang="en-US"/>
          </a:p>
        </p:txBody>
      </p:sp>
    </p:spTree>
    <p:extLst>
      <p:ext uri="{BB962C8B-B14F-4D97-AF65-F5344CB8AC3E}">
        <p14:creationId xmlns:p14="http://schemas.microsoft.com/office/powerpoint/2010/main" val="312216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360" y="575500"/>
            <a:ext cx="7873538" cy="5607063"/>
          </a:xfrm>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7</a:t>
            </a:fld>
            <a:endParaRPr lang="en-US"/>
          </a:p>
        </p:txBody>
      </p:sp>
    </p:spTree>
    <p:extLst>
      <p:ext uri="{BB962C8B-B14F-4D97-AF65-F5344CB8AC3E}">
        <p14:creationId xmlns:p14="http://schemas.microsoft.com/office/powerpoint/2010/main" val="137106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3067" y="16635"/>
            <a:ext cx="8913398" cy="6824729"/>
          </a:xfrm>
        </p:spPr>
      </p:pic>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8</a:t>
            </a:fld>
            <a:endParaRPr lang="en-US"/>
          </a:p>
        </p:txBody>
      </p:sp>
    </p:spTree>
    <p:extLst>
      <p:ext uri="{BB962C8B-B14F-4D97-AF65-F5344CB8AC3E}">
        <p14:creationId xmlns:p14="http://schemas.microsoft.com/office/powerpoint/2010/main" val="136269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Explosion</a:t>
            </a:r>
          </a:p>
        </p:txBody>
      </p:sp>
      <p:graphicFrame>
        <p:nvGraphicFramePr>
          <p:cNvPr id="8" name="Content Placeholder 7"/>
          <p:cNvGraphicFramePr>
            <a:graphicFrameLocks noGrp="1"/>
          </p:cNvGraphicFramePr>
          <p:nvPr>
            <p:ph idx="1"/>
          </p:nvPr>
        </p:nvGraphicFramePr>
        <p:xfrm>
          <a:off x="1639614" y="1690688"/>
          <a:ext cx="8418785" cy="3995409"/>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a:t>© Dr. Leon Jololian</a:t>
            </a:r>
          </a:p>
        </p:txBody>
      </p:sp>
      <p:sp>
        <p:nvSpPr>
          <p:cNvPr id="5" name="Slide Number Placeholder 4"/>
          <p:cNvSpPr>
            <a:spLocks noGrp="1"/>
          </p:cNvSpPr>
          <p:nvPr>
            <p:ph type="sldNum" sz="quarter" idx="12"/>
          </p:nvPr>
        </p:nvSpPr>
        <p:spPr/>
        <p:txBody>
          <a:bodyPr/>
          <a:lstStyle/>
          <a:p>
            <a:fld id="{CDA49AA3-722A-4539-BBB0-9E85A71EE93C}" type="slidenum">
              <a:rPr lang="en-US" smtClean="0"/>
              <a:t>9</a:t>
            </a:fld>
            <a:endParaRPr lang="en-US"/>
          </a:p>
        </p:txBody>
      </p:sp>
    </p:spTree>
    <p:extLst>
      <p:ext uri="{BB962C8B-B14F-4D97-AF65-F5344CB8AC3E}">
        <p14:creationId xmlns:p14="http://schemas.microsoft.com/office/powerpoint/2010/main" val="962135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5030</TotalTime>
  <Words>3096</Words>
  <Application>Microsoft Office PowerPoint</Application>
  <PresentationFormat>Widescreen</PresentationFormat>
  <Paragraphs>323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Helvetica Neue</vt:lpstr>
      <vt:lpstr>Office Theme</vt:lpstr>
      <vt:lpstr>Introduction to  Big Data Analytics</vt:lpstr>
      <vt:lpstr>Topics Covered</vt:lpstr>
      <vt:lpstr>Topics Covered (continued)</vt:lpstr>
      <vt:lpstr>Data Science</vt:lpstr>
      <vt:lpstr>The Importance of Data Analysis</vt:lpstr>
      <vt:lpstr>Industry Statistics</vt:lpstr>
      <vt:lpstr>PowerPoint Presentation</vt:lpstr>
      <vt:lpstr>PowerPoint Presentation</vt:lpstr>
      <vt:lpstr>Data Explosion</vt:lpstr>
      <vt:lpstr>Datafication</vt:lpstr>
      <vt:lpstr>Data Scale</vt:lpstr>
      <vt:lpstr>PowerPoint Presentation</vt:lpstr>
      <vt:lpstr>Data Scale (cont’d)</vt:lpstr>
      <vt:lpstr>Bottleneck in Data Processing</vt:lpstr>
      <vt:lpstr>Example</vt:lpstr>
      <vt:lpstr>Digital Trace</vt:lpstr>
      <vt:lpstr>PowerPoint Presentation</vt:lpstr>
      <vt:lpstr>Cost of Big Data</vt:lpstr>
      <vt:lpstr>PowerPoint Presentation</vt:lpstr>
      <vt:lpstr>PowerPoint Presentation</vt:lpstr>
      <vt:lpstr>What is Big Data?</vt:lpstr>
      <vt:lpstr>Big Data Infrastructure</vt:lpstr>
      <vt:lpstr>Big Data Algorithms</vt:lpstr>
      <vt:lpstr>Big Data Visualization</vt:lpstr>
      <vt:lpstr>Characteristics of Big Data</vt:lpstr>
      <vt:lpstr>Volume</vt:lpstr>
      <vt:lpstr>Velocity</vt:lpstr>
      <vt:lpstr>PowerPoint Presentation</vt:lpstr>
      <vt:lpstr>Variety</vt:lpstr>
      <vt:lpstr>PowerPoint Presentation</vt:lpstr>
      <vt:lpstr>PowerPoint Presentation</vt:lpstr>
      <vt:lpstr>PowerPoint Presentation</vt:lpstr>
      <vt:lpstr>PowerPoint Presentation</vt:lpstr>
      <vt:lpstr>Hadoop</vt:lpstr>
      <vt:lpstr>The Hadoop Ecosystem</vt:lpstr>
      <vt:lpstr>PowerPoint Presentation</vt:lpstr>
      <vt:lpstr>Important Characteristics of Hadoop</vt:lpstr>
      <vt:lpstr>Limitations of Hadoop</vt:lpstr>
    </vt:vector>
  </TitlesOfParts>
  <Company>UAB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Jololian, Leon</dc:creator>
  <cp:lastModifiedBy>Leon Jololian</cp:lastModifiedBy>
  <cp:revision>63</cp:revision>
  <dcterms:created xsi:type="dcterms:W3CDTF">2019-08-16T19:37:08Z</dcterms:created>
  <dcterms:modified xsi:type="dcterms:W3CDTF">2022-06-07T16:55:49Z</dcterms:modified>
</cp:coreProperties>
</file>