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5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074B-8A13-48DE-996A-8D3CD0D4CB7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D512-CB5A-43BA-A60B-2AF1C1DE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074B-8A13-48DE-996A-8D3CD0D4CB7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D512-CB5A-43BA-A60B-2AF1C1DE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2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074B-8A13-48DE-996A-8D3CD0D4CB7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D512-CB5A-43BA-A60B-2AF1C1DE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8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074B-8A13-48DE-996A-8D3CD0D4CB7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D512-CB5A-43BA-A60B-2AF1C1DE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1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074B-8A13-48DE-996A-8D3CD0D4CB7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D512-CB5A-43BA-A60B-2AF1C1DE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6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074B-8A13-48DE-996A-8D3CD0D4CB7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D512-CB5A-43BA-A60B-2AF1C1DE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0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074B-8A13-48DE-996A-8D3CD0D4CB7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D512-CB5A-43BA-A60B-2AF1C1DE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074B-8A13-48DE-996A-8D3CD0D4CB7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D512-CB5A-43BA-A60B-2AF1C1DE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3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074B-8A13-48DE-996A-8D3CD0D4CB7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D512-CB5A-43BA-A60B-2AF1C1DE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1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074B-8A13-48DE-996A-8D3CD0D4CB7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D512-CB5A-43BA-A60B-2AF1C1DE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9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074B-8A13-48DE-996A-8D3CD0D4CB7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D512-CB5A-43BA-A60B-2AF1C1DE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4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3074B-8A13-48DE-996A-8D3CD0D4CB7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1D512-CB5A-43BA-A60B-2AF1C1DE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Fig. 4a</a:t>
            </a:r>
            <a:endParaRPr lang="en-US" dirty="0"/>
          </a:p>
        </p:txBody>
      </p:sp>
      <p:pic>
        <p:nvPicPr>
          <p:cNvPr id="5" name="Picture Placeholder 4"/>
          <p:cNvPicPr preferRelativeResize="0"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625364"/>
            <a:ext cx="3861816" cy="377342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fROC</a:t>
            </a:r>
            <a:r>
              <a:rPr lang="en-US" dirty="0" smtClean="0"/>
              <a:t> curves of all mammograms in mini-MIAS database, scoring each ROI.</a:t>
            </a:r>
          </a:p>
          <a:p>
            <a:r>
              <a:rPr lang="en-US" dirty="0" smtClean="0"/>
              <a:t>The solid line represents the scoring using fused features, while the dotted line – using unilateral features.</a:t>
            </a:r>
          </a:p>
        </p:txBody>
      </p:sp>
    </p:spTree>
    <p:extLst>
      <p:ext uri="{BB962C8B-B14F-4D97-AF65-F5344CB8AC3E}">
        <p14:creationId xmlns:p14="http://schemas.microsoft.com/office/powerpoint/2010/main" val="248236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Fig. 7a</a:t>
            </a:r>
            <a:endParaRPr lang="en-US" dirty="0"/>
          </a:p>
        </p:txBody>
      </p:sp>
      <p:pic>
        <p:nvPicPr>
          <p:cNvPr id="5" name="Picture Placeholder 4"/>
          <p:cNvPicPr preferRelativeResize="0"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196" y="625364"/>
            <a:ext cx="3733800" cy="377342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ROC curves of all mammograms with bilateral counterpart in </a:t>
            </a:r>
            <a:r>
              <a:rPr lang="en-US" dirty="0" err="1" smtClean="0"/>
              <a:t>INBreast</a:t>
            </a:r>
            <a:r>
              <a:rPr lang="en-US" dirty="0" smtClean="0"/>
              <a:t> database, scoring each mammogram. All anomalies are considered as positive ROIs.</a:t>
            </a:r>
          </a:p>
          <a:p>
            <a:r>
              <a:rPr lang="en-US" dirty="0" smtClean="0"/>
              <a:t>The solid line represents the scoring using fused features, while the dotted line – using unilateral features.</a:t>
            </a:r>
          </a:p>
        </p:txBody>
      </p:sp>
    </p:spTree>
    <p:extLst>
      <p:ext uri="{BB962C8B-B14F-4D97-AF65-F5344CB8AC3E}">
        <p14:creationId xmlns:p14="http://schemas.microsoft.com/office/powerpoint/2010/main" val="753709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Fig. 7b</a:t>
            </a:r>
            <a:endParaRPr lang="en-US" dirty="0"/>
          </a:p>
        </p:txBody>
      </p:sp>
      <p:pic>
        <p:nvPicPr>
          <p:cNvPr id="5" name="Picture Placeholder 4"/>
          <p:cNvPicPr preferRelativeResize="0"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196" y="625364"/>
            <a:ext cx="3733800" cy="377342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ROC curves of all mammograms with bilateral counterpart in </a:t>
            </a:r>
            <a:r>
              <a:rPr lang="en-US" dirty="0" err="1" smtClean="0"/>
              <a:t>INBreast</a:t>
            </a:r>
            <a:r>
              <a:rPr lang="en-US" dirty="0" smtClean="0"/>
              <a:t> database, scoring each case. All anomalies are considered as positive ROIs.</a:t>
            </a:r>
          </a:p>
          <a:p>
            <a:r>
              <a:rPr lang="en-US" dirty="0" smtClean="0"/>
              <a:t>The solid line represents the scoring using fused features, while the dotted line – using unilateral features.</a:t>
            </a:r>
          </a:p>
        </p:txBody>
      </p:sp>
    </p:spTree>
    <p:extLst>
      <p:ext uri="{BB962C8B-B14F-4D97-AF65-F5344CB8AC3E}">
        <p14:creationId xmlns:p14="http://schemas.microsoft.com/office/powerpoint/2010/main" val="132180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9791267" cy="3811588"/>
          </a:xfrm>
        </p:spPr>
        <p:txBody>
          <a:bodyPr/>
          <a:lstStyle/>
          <a:p>
            <a:r>
              <a:rPr lang="en-US" dirty="0" smtClean="0"/>
              <a:t>AUC values of </a:t>
            </a:r>
            <a:r>
              <a:rPr lang="en-US" dirty="0" err="1" smtClean="0"/>
              <a:t>INBreast</a:t>
            </a:r>
            <a:r>
              <a:rPr lang="en-US" dirty="0" smtClean="0"/>
              <a:t> database. All anomalies are considered as positive ROIs.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9733"/>
              </p:ext>
            </p:extLst>
          </p:nvPr>
        </p:nvGraphicFramePr>
        <p:xfrm>
          <a:off x="1597891" y="2529993"/>
          <a:ext cx="8127999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Density 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Fused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Unilateral features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Mammogram-based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0.8234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Case-based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0.7574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21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Fig. 8a</a:t>
            </a:r>
            <a:endParaRPr lang="en-US" dirty="0"/>
          </a:p>
        </p:txBody>
      </p:sp>
      <p:pic>
        <p:nvPicPr>
          <p:cNvPr id="5" name="Picture Placeholder 4"/>
          <p:cNvPicPr preferRelativeResize="0"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625364"/>
            <a:ext cx="3861816" cy="377342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fROC</a:t>
            </a:r>
            <a:r>
              <a:rPr lang="en-US" dirty="0" smtClean="0"/>
              <a:t> curves of all mammograms with bilateral counterpart in </a:t>
            </a:r>
            <a:r>
              <a:rPr lang="en-US" dirty="0" err="1" smtClean="0"/>
              <a:t>INBreast</a:t>
            </a:r>
            <a:r>
              <a:rPr lang="en-US" dirty="0" smtClean="0"/>
              <a:t> database, scoring each ROI. Only highly suspicious anomalies (BIRADS &gt;=4) are considered as positive ROIs.</a:t>
            </a:r>
          </a:p>
          <a:p>
            <a:r>
              <a:rPr lang="en-US" dirty="0" smtClean="0"/>
              <a:t>The solid line represents the scoring using fused features, while the dotted line – using unilateral features.</a:t>
            </a:r>
          </a:p>
        </p:txBody>
      </p:sp>
    </p:spTree>
    <p:extLst>
      <p:ext uri="{BB962C8B-B14F-4D97-AF65-F5344CB8AC3E}">
        <p14:creationId xmlns:p14="http://schemas.microsoft.com/office/powerpoint/2010/main" val="200015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Fig. 8b</a:t>
            </a:r>
            <a:endParaRPr lang="en-US" dirty="0"/>
          </a:p>
        </p:txBody>
      </p:sp>
      <p:pic>
        <p:nvPicPr>
          <p:cNvPr id="5" name="Picture Placeholder 4"/>
          <p:cNvPicPr preferRelativeResize="0"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625364"/>
            <a:ext cx="3861816" cy="377342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fROC</a:t>
            </a:r>
            <a:r>
              <a:rPr lang="en-US" dirty="0" smtClean="0"/>
              <a:t> curves of all mammograms with bilateral counterpart in </a:t>
            </a:r>
            <a:r>
              <a:rPr lang="en-US" dirty="0" err="1" smtClean="0"/>
              <a:t>INBreast</a:t>
            </a:r>
            <a:r>
              <a:rPr lang="en-US" dirty="0" smtClean="0"/>
              <a:t> database, divided into density categories, scoring each ROI. Only highly suspicious anomalies (BIRADS &gt;=4) are considered as positive ROIs.</a:t>
            </a:r>
          </a:p>
          <a:p>
            <a:r>
              <a:rPr lang="en-US" dirty="0" smtClean="0"/>
              <a:t>The solid lines represent the scoring using fused features, while the dotted lines – using unilateral features.</a:t>
            </a:r>
          </a:p>
        </p:txBody>
      </p:sp>
    </p:spTree>
    <p:extLst>
      <p:ext uri="{BB962C8B-B14F-4D97-AF65-F5344CB8AC3E}">
        <p14:creationId xmlns:p14="http://schemas.microsoft.com/office/powerpoint/2010/main" val="1476635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9421812" cy="3811588"/>
          </a:xfrm>
        </p:spPr>
        <p:txBody>
          <a:bodyPr/>
          <a:lstStyle/>
          <a:p>
            <a:r>
              <a:rPr lang="en-US" dirty="0" smtClean="0"/>
              <a:t>LLF values of </a:t>
            </a:r>
            <a:r>
              <a:rPr lang="en-US" dirty="0" err="1" smtClean="0"/>
              <a:t>INBreast</a:t>
            </a:r>
            <a:r>
              <a:rPr lang="en-US" dirty="0" smtClean="0"/>
              <a:t> database in NLF = 1. Only highly suspicious anomalies (BIRADS &gt;=4) are considered as positive ROIs.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680795"/>
              </p:ext>
            </p:extLst>
          </p:nvPr>
        </p:nvGraphicFramePr>
        <p:xfrm>
          <a:off x="1597891" y="2529993"/>
          <a:ext cx="8127999" cy="22250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Density 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Fused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Unilateral features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0.7539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0.7262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0.8529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0.7333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ACR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1.0000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0.7778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0.7934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0.7213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481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Fig. 9a</a:t>
            </a:r>
            <a:endParaRPr lang="en-US" dirty="0"/>
          </a:p>
        </p:txBody>
      </p:sp>
      <p:pic>
        <p:nvPicPr>
          <p:cNvPr id="5" name="Picture Placeholder 4"/>
          <p:cNvPicPr preferRelativeResize="0"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196" y="625364"/>
            <a:ext cx="3733799" cy="377342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ROC curves of all mammograms with bilateral counterpart in </a:t>
            </a:r>
            <a:r>
              <a:rPr lang="en-US" dirty="0" err="1" smtClean="0"/>
              <a:t>INBreast</a:t>
            </a:r>
            <a:r>
              <a:rPr lang="en-US" dirty="0" smtClean="0"/>
              <a:t> database, scoring each mammogram. Only highly suspicious anomalies (BIRADS &gt;=4) are considered as positive ROIs.</a:t>
            </a:r>
          </a:p>
          <a:p>
            <a:r>
              <a:rPr lang="en-US" dirty="0" smtClean="0"/>
              <a:t>The solid line represents the scoring using fused features, while the dotted line – using unilateral features.</a:t>
            </a:r>
          </a:p>
        </p:txBody>
      </p:sp>
    </p:spTree>
    <p:extLst>
      <p:ext uri="{BB962C8B-B14F-4D97-AF65-F5344CB8AC3E}">
        <p14:creationId xmlns:p14="http://schemas.microsoft.com/office/powerpoint/2010/main" val="3377397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Fig. 9b</a:t>
            </a:r>
            <a:endParaRPr lang="en-US" dirty="0"/>
          </a:p>
        </p:txBody>
      </p:sp>
      <p:pic>
        <p:nvPicPr>
          <p:cNvPr id="5" name="Picture Placeholder 4"/>
          <p:cNvPicPr preferRelativeResize="0"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196" y="625364"/>
            <a:ext cx="3733799" cy="377342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ROC curves of all mammograms with bilateral counterpart in </a:t>
            </a:r>
            <a:r>
              <a:rPr lang="en-US" dirty="0" err="1" smtClean="0"/>
              <a:t>INBreast</a:t>
            </a:r>
            <a:r>
              <a:rPr lang="en-US" dirty="0" smtClean="0"/>
              <a:t> database, scoring each case. Only highly suspicious anomalies (BIRADS &gt;=4) are considered as positive ROIs.</a:t>
            </a:r>
          </a:p>
          <a:p>
            <a:r>
              <a:rPr lang="en-US" dirty="0" smtClean="0"/>
              <a:t>The solid line represents the scoring using fused features, while the dotted line – using unilateral features.</a:t>
            </a:r>
          </a:p>
        </p:txBody>
      </p:sp>
    </p:spTree>
    <p:extLst>
      <p:ext uri="{BB962C8B-B14F-4D97-AF65-F5344CB8AC3E}">
        <p14:creationId xmlns:p14="http://schemas.microsoft.com/office/powerpoint/2010/main" val="3263639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9791267" cy="3811588"/>
          </a:xfrm>
        </p:spPr>
        <p:txBody>
          <a:bodyPr/>
          <a:lstStyle/>
          <a:p>
            <a:r>
              <a:rPr lang="en-US" dirty="0" smtClean="0"/>
              <a:t>AUC values of </a:t>
            </a:r>
            <a:r>
              <a:rPr lang="en-US" dirty="0" err="1" smtClean="0"/>
              <a:t>INBreast</a:t>
            </a:r>
            <a:r>
              <a:rPr lang="en-US" dirty="0" smtClean="0"/>
              <a:t> database. Only highly suspicious anomalies (BIRADS &gt;=4) are considered as positive ROIs.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32870"/>
              </p:ext>
            </p:extLst>
          </p:nvPr>
        </p:nvGraphicFramePr>
        <p:xfrm>
          <a:off x="1597891" y="2529993"/>
          <a:ext cx="8127999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Density 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Fused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Unilateral features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Mammogram-based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0.8472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Case-based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0.7949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448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36" y="-342000"/>
            <a:ext cx="4800000" cy="3600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541" y="3258000"/>
            <a:ext cx="4800000" cy="360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41" y="3258000"/>
            <a:ext cx="4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3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Fig. 4b</a:t>
            </a:r>
            <a:endParaRPr lang="en-US" dirty="0"/>
          </a:p>
        </p:txBody>
      </p:sp>
      <p:pic>
        <p:nvPicPr>
          <p:cNvPr id="5" name="Picture Placeholder 4"/>
          <p:cNvPicPr preferRelativeResize="0"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625364"/>
            <a:ext cx="3861816" cy="377342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fROC</a:t>
            </a:r>
            <a:r>
              <a:rPr lang="en-US" dirty="0" smtClean="0"/>
              <a:t> curves of all mammograms in mini-MIAS database divided into density categories, scoring each ROI.</a:t>
            </a:r>
          </a:p>
          <a:p>
            <a:r>
              <a:rPr lang="en-US" dirty="0" smtClean="0"/>
              <a:t>The solid lines represent the scoring using fused features, while the dotted lines – using unilateral features.</a:t>
            </a:r>
          </a:p>
        </p:txBody>
      </p:sp>
    </p:spTree>
    <p:extLst>
      <p:ext uri="{BB962C8B-B14F-4D97-AF65-F5344CB8AC3E}">
        <p14:creationId xmlns:p14="http://schemas.microsoft.com/office/powerpoint/2010/main" val="621667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17986" y="1103587"/>
            <a:ext cx="12250991" cy="4778480"/>
            <a:chOff x="-117986" y="1103587"/>
            <a:chExt cx="12250991" cy="47784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7986" y="1127569"/>
              <a:ext cx="6307354" cy="473051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1698" y="1103587"/>
              <a:ext cx="6371307" cy="4778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349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LLF values of mini-MIAS database in NLF = 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70293"/>
              </p:ext>
            </p:extLst>
          </p:nvPr>
        </p:nvGraphicFramePr>
        <p:xfrm>
          <a:off x="1597891" y="2529993"/>
          <a:ext cx="8127999" cy="18542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Density 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Fused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Unilateral features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Fatty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0.8102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Glandular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0.8422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0.6778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0.7342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0.6308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29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Fig. 5a</a:t>
            </a:r>
            <a:endParaRPr lang="en-US" dirty="0"/>
          </a:p>
        </p:txBody>
      </p:sp>
      <p:pic>
        <p:nvPicPr>
          <p:cNvPr id="5" name="Picture Placeholder 4"/>
          <p:cNvPicPr preferRelativeResize="0"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196" y="625364"/>
            <a:ext cx="3733800" cy="377342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ROC curves of all mammograms in mini-MIAS database, scoring each case.</a:t>
            </a:r>
          </a:p>
          <a:p>
            <a:r>
              <a:rPr lang="en-US" dirty="0" smtClean="0"/>
              <a:t>The solid line represents the scoring using fused features, while the dotted line – using unilateral features.</a:t>
            </a:r>
          </a:p>
        </p:txBody>
      </p:sp>
    </p:spTree>
    <p:extLst>
      <p:ext uri="{BB962C8B-B14F-4D97-AF65-F5344CB8AC3E}">
        <p14:creationId xmlns:p14="http://schemas.microsoft.com/office/powerpoint/2010/main" val="29557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Fig. 5b</a:t>
            </a:r>
            <a:endParaRPr lang="en-US" dirty="0"/>
          </a:p>
        </p:txBody>
      </p:sp>
      <p:pic>
        <p:nvPicPr>
          <p:cNvPr id="5" name="Picture Placeholder 4"/>
          <p:cNvPicPr preferRelativeResize="0"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196" y="625364"/>
            <a:ext cx="3733800" cy="377342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ROC curves of all mammograms in mini-MIAS database divided into density categories, scoring each case.</a:t>
            </a:r>
          </a:p>
          <a:p>
            <a:r>
              <a:rPr lang="en-US" dirty="0" smtClean="0"/>
              <a:t>The solid lines represent the scoring using fused features, while the dotted lines – using unilateral features.</a:t>
            </a:r>
          </a:p>
        </p:txBody>
      </p:sp>
    </p:spTree>
    <p:extLst>
      <p:ext uri="{BB962C8B-B14F-4D97-AF65-F5344CB8AC3E}">
        <p14:creationId xmlns:p14="http://schemas.microsoft.com/office/powerpoint/2010/main" val="425956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AUC values of mini-MIAS database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64264"/>
              </p:ext>
            </p:extLst>
          </p:nvPr>
        </p:nvGraphicFramePr>
        <p:xfrm>
          <a:off x="1597891" y="2529993"/>
          <a:ext cx="8127999" cy="18542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Density 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Fused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Unilateral features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Fatty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0.8124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Glandular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0.8065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0.7275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0.8035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0.7447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15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Fig. 6a</a:t>
            </a:r>
            <a:endParaRPr lang="en-US" dirty="0"/>
          </a:p>
        </p:txBody>
      </p:sp>
      <p:pic>
        <p:nvPicPr>
          <p:cNvPr id="5" name="Picture Placeholder 4"/>
          <p:cNvPicPr preferRelativeResize="0"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625364"/>
            <a:ext cx="3861816" cy="377342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fROC</a:t>
            </a:r>
            <a:r>
              <a:rPr lang="en-US" dirty="0" smtClean="0"/>
              <a:t> curves of all mammograms with bilateral counterpart in </a:t>
            </a:r>
            <a:r>
              <a:rPr lang="en-US" dirty="0" err="1" smtClean="0"/>
              <a:t>INBreast</a:t>
            </a:r>
            <a:r>
              <a:rPr lang="en-US" dirty="0" smtClean="0"/>
              <a:t> database, scoring each ROI. All anomalies are considered as positive ROIs.</a:t>
            </a:r>
          </a:p>
          <a:p>
            <a:r>
              <a:rPr lang="en-US" dirty="0" smtClean="0"/>
              <a:t>The solid line represents the scoring using fused features, while the dotted line – using unilateral features.</a:t>
            </a:r>
          </a:p>
        </p:txBody>
      </p:sp>
    </p:spTree>
    <p:extLst>
      <p:ext uri="{BB962C8B-B14F-4D97-AF65-F5344CB8AC3E}">
        <p14:creationId xmlns:p14="http://schemas.microsoft.com/office/powerpoint/2010/main" val="172102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Fig. 6b</a:t>
            </a:r>
            <a:endParaRPr lang="en-US" dirty="0"/>
          </a:p>
        </p:txBody>
      </p:sp>
      <p:pic>
        <p:nvPicPr>
          <p:cNvPr id="5" name="Picture Placeholder 4"/>
          <p:cNvPicPr preferRelativeResize="0"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625364"/>
            <a:ext cx="3861816" cy="377342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fROC</a:t>
            </a:r>
            <a:r>
              <a:rPr lang="en-US" dirty="0" smtClean="0"/>
              <a:t> curves of all mammograms with bilateral counterpart in </a:t>
            </a:r>
            <a:r>
              <a:rPr lang="en-US" dirty="0" err="1" smtClean="0"/>
              <a:t>INBreast</a:t>
            </a:r>
            <a:r>
              <a:rPr lang="en-US" dirty="0" smtClean="0"/>
              <a:t> database, divided into density categories, scoring each ROI. All anomalies are considered as positive ROIs.</a:t>
            </a:r>
          </a:p>
          <a:p>
            <a:r>
              <a:rPr lang="en-US" dirty="0" smtClean="0"/>
              <a:t>The solid lines represent the scoring using fused features, while the dotted lines – using unilateral features.</a:t>
            </a:r>
          </a:p>
        </p:txBody>
      </p:sp>
    </p:spTree>
    <p:extLst>
      <p:ext uri="{BB962C8B-B14F-4D97-AF65-F5344CB8AC3E}">
        <p14:creationId xmlns:p14="http://schemas.microsoft.com/office/powerpoint/2010/main" val="318512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9421812" cy="3811588"/>
          </a:xfrm>
        </p:spPr>
        <p:txBody>
          <a:bodyPr/>
          <a:lstStyle/>
          <a:p>
            <a:r>
              <a:rPr lang="en-US" dirty="0" smtClean="0"/>
              <a:t>LLF values of </a:t>
            </a:r>
            <a:r>
              <a:rPr lang="en-US" dirty="0" err="1" smtClean="0"/>
              <a:t>INBreast</a:t>
            </a:r>
            <a:r>
              <a:rPr lang="en-US" dirty="0" smtClean="0"/>
              <a:t> database in NLF = 1. All anomalies are considered as positive ROIs.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519284"/>
              </p:ext>
            </p:extLst>
          </p:nvPr>
        </p:nvGraphicFramePr>
        <p:xfrm>
          <a:off x="1597891" y="2529993"/>
          <a:ext cx="8127999" cy="22250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Density 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Fused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Unilateral features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0.7063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0.6676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0.8350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0.7483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ACR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0.6788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0.7466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0.7163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73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768</Words>
  <Application>Microsoft Office PowerPoint</Application>
  <PresentationFormat>Widescreen</PresentationFormat>
  <Paragraphs>132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Fig. 4a</vt:lpstr>
      <vt:lpstr>Fig. 4b</vt:lpstr>
      <vt:lpstr>Table 4</vt:lpstr>
      <vt:lpstr>Fig. 5a</vt:lpstr>
      <vt:lpstr>Fig. 5b</vt:lpstr>
      <vt:lpstr>Table 5</vt:lpstr>
      <vt:lpstr>Fig. 6a</vt:lpstr>
      <vt:lpstr>Fig. 6b</vt:lpstr>
      <vt:lpstr>Table 6</vt:lpstr>
      <vt:lpstr>Fig. 7a</vt:lpstr>
      <vt:lpstr>Fig. 7b</vt:lpstr>
      <vt:lpstr>Table 7</vt:lpstr>
      <vt:lpstr>Fig. 8a</vt:lpstr>
      <vt:lpstr>Fig. 8b</vt:lpstr>
      <vt:lpstr>Table 8</vt:lpstr>
      <vt:lpstr>Fig. 9a</vt:lpstr>
      <vt:lpstr>Fig. 9b</vt:lpstr>
      <vt:lpstr>Table 7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</dc:creator>
  <cp:lastModifiedBy>Lederman, Dror</cp:lastModifiedBy>
  <cp:revision>16</cp:revision>
  <dcterms:created xsi:type="dcterms:W3CDTF">2016-07-06T16:15:33Z</dcterms:created>
  <dcterms:modified xsi:type="dcterms:W3CDTF">2017-12-29T14:00:32Z</dcterms:modified>
</cp:coreProperties>
</file>