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5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5" r:id="rId11"/>
    <p:sldId id="276" r:id="rId12"/>
    <p:sldId id="267" r:id="rId13"/>
    <p:sldId id="268" r:id="rId14"/>
    <p:sldId id="270" r:id="rId15"/>
    <p:sldId id="278" r:id="rId16"/>
    <p:sldId id="271" r:id="rId17"/>
    <p:sldId id="277" r:id="rId18"/>
    <p:sldId id="273" r:id="rId19"/>
    <p:sldId id="274" r:id="rId20"/>
    <p:sldId id="279" r:id="rId21"/>
    <p:sldId id="280" r:id="rId22"/>
    <p:sldId id="272" r:id="rId23"/>
    <p:sldId id="269" r:id="rId24"/>
    <p:sldId id="266" r:id="rId25"/>
    <p:sldId id="281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4/6/2025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BBECDA-9F35-4F8B-8791-FC0A52BC92CD}"/>
              </a:ext>
            </a:extLst>
          </p:cNvPr>
          <p:cNvSpPr/>
          <p:nvPr/>
        </p:nvSpPr>
        <p:spPr>
          <a:xfrm>
            <a:off x="1581666" y="862562"/>
            <a:ext cx="84849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endParaRPr lang="en-US" dirty="0"/>
          </a:p>
          <a:p>
            <a:pPr algn="r" rtl="1"/>
            <a:r>
              <a:rPr lang="en-US" dirty="0"/>
              <a:t>על מה נדבר היום</a:t>
            </a:r>
            <a:r>
              <a:rPr lang="he-IL" dirty="0"/>
              <a:t> ?</a:t>
            </a:r>
            <a:endParaRPr lang="en-US" dirty="0"/>
          </a:p>
          <a:p>
            <a:pPr algn="r" rtl="1"/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פיתוח ענן, </a:t>
            </a:r>
            <a:r>
              <a:rPr lang="he-IL" dirty="0"/>
              <a:t> </a:t>
            </a:r>
            <a:r>
              <a:rPr lang="en-US" dirty="0"/>
              <a:t>אתגרים אישיים של מפתח או </a:t>
            </a:r>
            <a:r>
              <a:rPr lang="he-IL" dirty="0"/>
              <a:t>כל אחד</a:t>
            </a:r>
            <a:r>
              <a:rPr lang="en-US" dirty="0"/>
              <a:t> שרוצה לתרגל עבודת DEVOPS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צוות פיתוח </a:t>
            </a:r>
            <a:r>
              <a:rPr lang="he-IL"/>
              <a:t>(</a:t>
            </a:r>
            <a:r>
              <a:rPr lang="en-US"/>
              <a:t>מול</a:t>
            </a:r>
            <a:r>
              <a:rPr lang="he-IL" dirty="0"/>
              <a:t>)</a:t>
            </a:r>
            <a:r>
              <a:rPr lang="en-US" dirty="0"/>
              <a:t> צוות תשתית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 AWS כדוגמה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en-US" dirty="0"/>
              <a:t>הצגת פתרון שיכול לעזור</a:t>
            </a:r>
          </a:p>
        </p:txBody>
      </p:sp>
    </p:spTree>
    <p:extLst>
      <p:ext uri="{BB962C8B-B14F-4D97-AF65-F5344CB8AC3E}">
        <p14:creationId xmlns:p14="http://schemas.microsoft.com/office/powerpoint/2010/main" val="39063131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6ABE79E8-0698-412A-80E0-E9C7D62F4A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733" y="377451"/>
            <a:ext cx="8053917" cy="59240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57550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684C671-FDEF-457B-8607-FAE575D64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3267" y="493359"/>
            <a:ext cx="7813145" cy="593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94761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552DD7-74DF-4DD6-BF3E-6F9379FA5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132" y="906780"/>
            <a:ext cx="8727827" cy="5324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100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34BD72E-F6EB-4EF2-A930-0E4BF17411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718" y="983107"/>
            <a:ext cx="9620250" cy="4686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2442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FAC7A48-16FD-4A71-B496-F1B876F8DD90}"/>
              </a:ext>
            </a:extLst>
          </p:cNvPr>
          <p:cNvSpPr/>
          <p:nvPr/>
        </p:nvSpPr>
        <p:spPr>
          <a:xfrm>
            <a:off x="4652471" y="146907"/>
            <a:ext cx="313419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Install LocalStack via Docker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FD9C8E-3915-413E-8F99-E5B03E48D073}"/>
              </a:ext>
            </a:extLst>
          </p:cNvPr>
          <p:cNvSpPr txBox="1"/>
          <p:nvPr/>
        </p:nvSpPr>
        <p:spPr>
          <a:xfrm>
            <a:off x="536463" y="904957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docker-</a:t>
            </a:r>
            <a:r>
              <a:rPr lang="en-US" dirty="0" err="1"/>
              <a:t>compose.yml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E200B6-1A0B-4A3D-9CEC-E974A8EC82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463" y="1356668"/>
            <a:ext cx="4467849" cy="268642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4F40F9A-5A06-405A-9C49-B20FE944F5DD}"/>
              </a:ext>
            </a:extLst>
          </p:cNvPr>
          <p:cNvSpPr txBox="1"/>
          <p:nvPr/>
        </p:nvSpPr>
        <p:spPr>
          <a:xfrm>
            <a:off x="114042" y="4824400"/>
            <a:ext cx="6105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curl http://localhost:4566/_localstack/health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DF0C3D0-1E6E-4E1D-AFB7-C06BB6FE13FB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87"/>
          <a:stretch/>
        </p:blipFill>
        <p:spPr>
          <a:xfrm>
            <a:off x="133279" y="5291437"/>
            <a:ext cx="11925441" cy="1084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21964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DFFD95ED-FEFF-42D1-9437-631B50F51CD9}"/>
              </a:ext>
            </a:extLst>
          </p:cNvPr>
          <p:cNvSpPr txBox="1">
            <a:spLocks/>
          </p:cNvSpPr>
          <p:nvPr/>
        </p:nvSpPr>
        <p:spPr>
          <a:xfrm>
            <a:off x="659027" y="59724"/>
            <a:ext cx="9678988" cy="461866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7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r" rtl="1"/>
            <a:r>
              <a:rPr lang="he-IL" sz="1600" dirty="0"/>
              <a:t>דוגמא למימוש שימוש ב </a:t>
            </a:r>
            <a:r>
              <a:rPr lang="en-US" sz="1600" dirty="0"/>
              <a:t>S3   </a:t>
            </a:r>
            <a:r>
              <a:rPr lang="he-IL" sz="1600" dirty="0"/>
              <a:t> מתוך אפליקציית  </a:t>
            </a:r>
            <a:r>
              <a:rPr lang="en-US" sz="1600" dirty="0"/>
              <a:t>NODE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5CA4A90-F036-4710-9CF0-B9657454779F}"/>
              </a:ext>
            </a:extLst>
          </p:cNvPr>
          <p:cNvSpPr/>
          <p:nvPr/>
        </p:nvSpPr>
        <p:spPr>
          <a:xfrm>
            <a:off x="444843" y="24390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err="1"/>
              <a:t>npm</a:t>
            </a:r>
            <a:r>
              <a:rPr lang="en-US" dirty="0"/>
              <a:t> </a:t>
            </a:r>
            <a:r>
              <a:rPr lang="en-US" dirty="0" err="1"/>
              <a:t>init</a:t>
            </a:r>
            <a:r>
              <a:rPr lang="en-US" dirty="0"/>
              <a:t> –y   </a:t>
            </a:r>
          </a:p>
          <a:p>
            <a:r>
              <a:rPr lang="en-US" dirty="0" err="1"/>
              <a:t>npm</a:t>
            </a:r>
            <a:r>
              <a:rPr lang="en-US" dirty="0"/>
              <a:t> install </a:t>
            </a:r>
            <a:r>
              <a:rPr lang="en-US" dirty="0" err="1"/>
              <a:t>aws-sdk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90ACC6-4306-42E7-A8A7-4D9870B84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" r="11315" b="3075"/>
          <a:stretch/>
        </p:blipFill>
        <p:spPr>
          <a:xfrm>
            <a:off x="444843" y="1074411"/>
            <a:ext cx="5070876" cy="431055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A9EE600-A182-410A-AE03-D554A736CE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843" y="5680654"/>
            <a:ext cx="6516009" cy="514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3349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6F957C1-BE1C-417A-B37B-7168F4C8E9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557" y="272875"/>
            <a:ext cx="4731050" cy="315612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D36BEF9-F8BB-418F-8488-81536E635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5896" y="2873833"/>
            <a:ext cx="5429131" cy="32221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2466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D7E15F1-9241-4C51-96FE-872DBFA11DCA}"/>
              </a:ext>
            </a:extLst>
          </p:cNvPr>
          <p:cNvSpPr/>
          <p:nvPr/>
        </p:nvSpPr>
        <p:spPr>
          <a:xfrm>
            <a:off x="337752" y="584539"/>
            <a:ext cx="1107165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make sure LocalStack is running in Docker by executing</a:t>
            </a:r>
          </a:p>
          <a:p>
            <a:endParaRPr lang="en-US" dirty="0"/>
          </a:p>
          <a:p>
            <a:r>
              <a:rPr lang="en-US" dirty="0"/>
              <a:t>docker run --rm -p 4566:4566 -e DOCKER_HOST=unix:///var/run/docker.sock </a:t>
            </a:r>
            <a:r>
              <a:rPr lang="en-US" dirty="0" err="1"/>
              <a:t>localstack</a:t>
            </a:r>
            <a:r>
              <a:rPr lang="en-US" dirty="0"/>
              <a:t>/</a:t>
            </a:r>
            <a:r>
              <a:rPr lang="en-US" dirty="0" err="1"/>
              <a:t>localstack</a:t>
            </a:r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3F43C2-04E0-47ED-BA07-916CC4A52B7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165" t="209" r="3457" b="-209"/>
          <a:stretch/>
        </p:blipFill>
        <p:spPr>
          <a:xfrm>
            <a:off x="337752" y="2008095"/>
            <a:ext cx="11506394" cy="363024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42B0E17-4D3C-4BC2-9C65-7770FBE58B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7752" y="6367613"/>
            <a:ext cx="11136279" cy="21910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2A89F71-6386-4189-BE70-2B18E60D7A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6272" y="6507657"/>
            <a:ext cx="11136279" cy="21910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7730C4A-B259-4CF7-AE27-06C023E044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672" y="6660057"/>
            <a:ext cx="11136279" cy="219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22FAADD-BBC8-4BA6-9AD2-2CD702231C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072" y="6812457"/>
            <a:ext cx="11136279" cy="21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2079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30A174F-AC8C-45DA-81CD-395475BD8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032" y="129017"/>
            <a:ext cx="3800596" cy="403109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9CD642-664A-4A76-85F7-3427C687B8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23110" y="2031919"/>
            <a:ext cx="7548256" cy="4256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4176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AWS】LocalStackを使ってみる #lambda - Qiita">
            <a:extLst>
              <a:ext uri="{FF2B5EF4-FFF2-40B4-BE49-F238E27FC236}">
                <a16:creationId xmlns:a16="http://schemas.microsoft.com/office/drawing/2014/main" id="{D85CE528-DCDC-4713-9F75-975A5BB98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366963"/>
            <a:ext cx="8315325" cy="3495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19644DF5-EFF6-49CA-B9DB-5B88C82441DC}"/>
              </a:ext>
            </a:extLst>
          </p:cNvPr>
          <p:cNvSpPr/>
          <p:nvPr/>
        </p:nvSpPr>
        <p:spPr>
          <a:xfrm>
            <a:off x="-255373" y="1174062"/>
            <a:ext cx="935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noProof="1"/>
              <a:t>דוגמא נוספת:</a:t>
            </a:r>
          </a:p>
        </p:txBody>
      </p:sp>
    </p:spTree>
    <p:extLst>
      <p:ext uri="{BB962C8B-B14F-4D97-AF65-F5344CB8AC3E}">
        <p14:creationId xmlns:p14="http://schemas.microsoft.com/office/powerpoint/2010/main" val="189205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B1963AE-60EE-4C97-A95C-89BC97F3771F}"/>
              </a:ext>
            </a:extLst>
          </p:cNvPr>
          <p:cNvSpPr/>
          <p:nvPr/>
        </p:nvSpPr>
        <p:spPr>
          <a:xfrm>
            <a:off x="2561968" y="1508554"/>
            <a:ext cx="7496432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noProof="1"/>
              <a:t>מה הכי חשוב למפתח שעובד לבדו נתמקד בענן של אמזון ?</a:t>
            </a:r>
          </a:p>
          <a:p>
            <a:pPr algn="r"/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הוא מעוניין להתחמק מלהכניס כרטיס אשראי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חושש שלא הגדיר התראות בחיובים או  ישכח למחוק משאבים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FREE TIER  זה נחמד אבל עדיין דורש כרטיס אשראי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זמנים נדרשים להקמת המשאבים  בענן  תוך כדי  פיתוח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זמני מהירים, בעיקר לפעולות שגרתיות, כמו UNI TESTING </a:t>
            </a:r>
          </a:p>
          <a:p>
            <a:pPr algn="r"/>
            <a:endParaRPr lang="he-IL" noProof="1"/>
          </a:p>
        </p:txBody>
      </p:sp>
      <p:pic>
        <p:nvPicPr>
          <p:cNvPr id="1026" name="Picture 2" descr="בטיול בחו&quot;ל: כרטיס האשראי אבד? כך תפעלו">
            <a:extLst>
              <a:ext uri="{FF2B5EF4-FFF2-40B4-BE49-F238E27FC236}">
                <a16:creationId xmlns:a16="http://schemas.microsoft.com/office/drawing/2014/main" id="{1BD8C926-2222-445B-95F5-4F1F1E5A12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414" y="561202"/>
            <a:ext cx="2770202" cy="1551313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TOOLME ציוד אימון זריזות ציוד אימון כדורגל כולל 6 מוטות זריזות, סולם  זריזות, 10 קונוסי כדורגל, חבל קפיצה לאימון מהיר, אימון כדורגל, ספורטאי  כדורסל ...">
            <a:extLst>
              <a:ext uri="{FF2B5EF4-FFF2-40B4-BE49-F238E27FC236}">
                <a16:creationId xmlns:a16="http://schemas.microsoft.com/office/drawing/2014/main" id="{D1E3E362-DE90-498B-BB23-B8438DBF06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6278" y="3929755"/>
            <a:ext cx="1873232" cy="236910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30709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1257AD9-83B0-4D67-9C17-391C7D9A45DF}"/>
              </a:ext>
            </a:extLst>
          </p:cNvPr>
          <p:cNvSpPr/>
          <p:nvPr/>
        </p:nvSpPr>
        <p:spPr>
          <a:xfrm>
            <a:off x="1342768" y="1028343"/>
            <a:ext cx="859206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dirty="0"/>
              <a:t>כמה מילים על Terraform  :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הוא כלי ניהול תשתיות שמאפשר להגדיר, ליצור ולנהל תשתית באמצעות קוד.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הוא תומך בשירותים רבים של ספקי ענן כמו AWS, Azure ו-</a:t>
            </a:r>
            <a:r>
              <a:rPr lang="he-IL" dirty="0" err="1"/>
              <a:t>Google</a:t>
            </a:r>
            <a:r>
              <a:rPr lang="he-IL" dirty="0"/>
              <a:t> Cloud </a:t>
            </a:r>
          </a:p>
          <a:p>
            <a:pPr algn="r" rtl="1"/>
            <a:r>
              <a:rPr lang="he-IL" dirty="0"/>
              <a:t>ומאפשר יצירת תשתיות בצורה אוטומטית.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השפה שבה נכתבים הקבצים היא  HCL (HashiCorp Configuration Language), שהיא קלה לקריאה ולכתיבה.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 מבצע שלב תכנון לפני כל שינוי בתשתית, מה שמפחית את הסיכון לשגיאות. </a:t>
            </a:r>
          </a:p>
          <a:p>
            <a:pPr algn="r" rtl="1"/>
            <a:endParaRPr lang="he-IL" dirty="0"/>
          </a:p>
          <a:p>
            <a:pPr algn="r" rtl="1"/>
            <a:r>
              <a:rPr lang="he-IL" dirty="0"/>
              <a:t>הוא מציע תמיכה בשירותים מגוונים, אוטומציה של פריסות וניהול תלויות בצורה אוטומטית.</a:t>
            </a:r>
          </a:p>
          <a:p>
            <a:pPr algn="r" rtl="1"/>
            <a:endParaRPr lang="he-IL" dirty="0"/>
          </a:p>
          <a:p>
            <a:pPr algn="r" rtl="1"/>
            <a:endParaRPr lang="he-IL" dirty="0"/>
          </a:p>
        </p:txBody>
      </p:sp>
    </p:spTree>
    <p:extLst>
      <p:ext uri="{BB962C8B-B14F-4D97-AF65-F5344CB8AC3E}">
        <p14:creationId xmlns:p14="http://schemas.microsoft.com/office/powerpoint/2010/main" val="13641874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C9BF04F-1406-4A20-A652-DF9B00289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492" y="247650"/>
            <a:ext cx="6400800" cy="661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8992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12" descr="Introducing LocalStack Desktop Application for local cloud development &amp; testing">
            <a:extLst>
              <a:ext uri="{FF2B5EF4-FFF2-40B4-BE49-F238E27FC236}">
                <a16:creationId xmlns:a16="http://schemas.microsoft.com/office/drawing/2014/main" id="{491D18C8-9B14-40C9-8DC4-FF3C6C067994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14" descr="Introducing LocalStack Desktop Application for local cloud development &amp; testing">
            <a:extLst>
              <a:ext uri="{FF2B5EF4-FFF2-40B4-BE49-F238E27FC236}">
                <a16:creationId xmlns:a16="http://schemas.microsoft.com/office/drawing/2014/main" id="{2AFED904-77A4-4FB8-979F-6540ADB347A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171568" y="3429000"/>
            <a:ext cx="3229232" cy="3229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5C1D10-06F3-42A1-9C04-D036B65FF0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300037"/>
            <a:ext cx="11125200" cy="6257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12018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CD83E70D-195A-423E-AAAF-167E6A721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9122" y="1508073"/>
            <a:ext cx="8920594" cy="428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6229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35E62AE-107A-48E4-A3D0-EBB314F8DDBC}"/>
              </a:ext>
            </a:extLst>
          </p:cNvPr>
          <p:cNvSpPr/>
          <p:nvPr/>
        </p:nvSpPr>
        <p:spPr>
          <a:xfrm>
            <a:off x="766119" y="1775424"/>
            <a:ext cx="935818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noProof="1"/>
              <a:t>מַסְקָנָה:</a:t>
            </a:r>
          </a:p>
          <a:p>
            <a:pPr algn="r" rtl="1"/>
            <a:endParaRPr lang="he-IL" noProof="1"/>
          </a:p>
          <a:p>
            <a:pPr algn="r" rtl="1"/>
            <a:r>
              <a:rPr lang="en-US" noProof="1"/>
              <a:t>LocalStack </a:t>
            </a:r>
            <a:r>
              <a:rPr lang="he-IL" noProof="1"/>
              <a:t>הוא כלי רב עוצמה עבור מפתחים שרוצים לדמות שירותי </a:t>
            </a:r>
            <a:r>
              <a:rPr lang="en-US" noProof="1"/>
              <a:t>AWS </a:t>
            </a:r>
            <a:r>
              <a:rPr lang="he-IL" noProof="1"/>
              <a:t>באופן מקומי.</a:t>
            </a:r>
          </a:p>
          <a:p>
            <a:pPr algn="r" rtl="1"/>
            <a:endParaRPr lang="he-IL" noProof="1"/>
          </a:p>
          <a:p>
            <a:pPr algn="r" rtl="1"/>
            <a:r>
              <a:rPr lang="he-IL" noProof="1"/>
              <a:t>הוא מספק דרך קלה וחסכונית לבדיקת יישומים מבוססי </a:t>
            </a:r>
            <a:r>
              <a:rPr lang="en-US" noProof="1"/>
              <a:t>AWS </a:t>
            </a:r>
            <a:r>
              <a:rPr lang="he-IL" noProof="1"/>
              <a:t>במצב לא מקוון.עם זאת, זה לא תחליף לתשתית </a:t>
            </a:r>
            <a:r>
              <a:rPr lang="en-US" noProof="1"/>
              <a:t>AWS </a:t>
            </a:r>
            <a:r>
              <a:rPr lang="he-IL" noProof="1"/>
              <a:t>אמיתית ואינו מומלץ לשימוש בייצור.</a:t>
            </a:r>
          </a:p>
          <a:p>
            <a:pPr algn="r" rtl="1"/>
            <a:endParaRPr lang="he-IL" noProof="1"/>
          </a:p>
          <a:p>
            <a:pPr algn="r" rtl="1"/>
            <a:r>
              <a:rPr lang="he-IL" noProof="1"/>
              <a:t>עבור בדיקות ופיתוח מקומי, </a:t>
            </a:r>
            <a:r>
              <a:rPr lang="en-US" noProof="1"/>
              <a:t>LocalStack </a:t>
            </a:r>
            <a:r>
              <a:rPr lang="he-IL" noProof="1"/>
              <a:t> היא אפשרות מצוינת, ותוכל לשלב אותה עם </a:t>
            </a:r>
            <a:r>
              <a:rPr lang="en-US" noProof="1"/>
              <a:t>SDKs </a:t>
            </a:r>
            <a:r>
              <a:rPr lang="he-IL" noProof="1"/>
              <a:t> של </a:t>
            </a:r>
            <a:r>
              <a:rPr lang="en-US" noProof="1"/>
              <a:t>AWS </a:t>
            </a:r>
            <a:r>
              <a:rPr lang="he-IL" noProof="1"/>
              <a:t>ו-</a:t>
            </a:r>
            <a:r>
              <a:rPr lang="en-US" noProof="1"/>
              <a:t>CLI </a:t>
            </a:r>
            <a:r>
              <a:rPr lang="he-IL" noProof="1"/>
              <a:t> לסביבת </a:t>
            </a:r>
            <a:r>
              <a:rPr lang="en-US" noProof="1"/>
              <a:t>AWS </a:t>
            </a:r>
            <a:r>
              <a:rPr lang="he-IL" noProof="1"/>
              <a:t>מקומית לחלוטין.</a:t>
            </a:r>
          </a:p>
          <a:p>
            <a:pPr algn="r" rtl="1"/>
            <a:endParaRPr lang="he-IL" noProof="1"/>
          </a:p>
          <a:p>
            <a:pPr algn="r" rtl="1"/>
            <a:endParaRPr lang="he-IL" noProof="1"/>
          </a:p>
          <a:p>
            <a:pPr algn="r" rtl="1"/>
            <a:endParaRPr lang="he-IL" noProof="1"/>
          </a:p>
        </p:txBody>
      </p:sp>
    </p:spTree>
    <p:extLst>
      <p:ext uri="{BB962C8B-B14F-4D97-AF65-F5344CB8AC3E}">
        <p14:creationId xmlns:p14="http://schemas.microsoft.com/office/powerpoint/2010/main" val="4511315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0BC650E-AE87-43A9-97F6-BA6B969939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4733" y="309966"/>
            <a:ext cx="5792008" cy="23720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0AAFACD-39EA-420F-9707-9D2FB3C96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515" y="4160465"/>
            <a:ext cx="5722106" cy="2387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2085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19651A-9CF1-4EE1-8926-7C227AD54533}"/>
              </a:ext>
            </a:extLst>
          </p:cNvPr>
          <p:cNvSpPr/>
          <p:nvPr/>
        </p:nvSpPr>
        <p:spPr>
          <a:xfrm>
            <a:off x="1326292" y="493608"/>
            <a:ext cx="7496432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noProof="1"/>
              <a:t>ומה קורה בארגון, שיש צוותי פיתוח ?</a:t>
            </a:r>
          </a:p>
          <a:p>
            <a:pPr algn="r"/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גמישות בעבודה,  וחוסר תלות  בצוותי פיתוח אחרים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מהירות בפיתוח והקמת / הסרת / שינוי משאבים שונים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יכולת העברת גרסאות מהירה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יכולת ביצוע בדיקות מהירות באופן מקומי מבלי להצטרך להתחבר לענן בפועל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יכולת לבצע  סימולציה קרובה ככל הניתן למצב האמיתי  בענן </a:t>
            </a:r>
          </a:p>
          <a:p>
            <a:pPr algn="r"/>
            <a:endParaRPr lang="he-IL" noProof="1"/>
          </a:p>
          <a:p>
            <a:pPr algn="r"/>
            <a:endParaRPr lang="he-IL" noProof="1"/>
          </a:p>
          <a:p>
            <a:pPr algn="r"/>
            <a:endParaRPr lang="he-IL" noProof="1"/>
          </a:p>
          <a:p>
            <a:pPr algn="r"/>
            <a:endParaRPr lang="he-IL" noProof="1"/>
          </a:p>
          <a:p>
            <a:pPr algn="r"/>
            <a:r>
              <a:rPr lang="he-IL" noProof="1"/>
              <a:t>וכסף ?    נודה על האמת,  פתאום זה כבר קצת  פתות מטריד את המפתחים</a:t>
            </a:r>
          </a:p>
          <a:p>
            <a:pPr algn="r"/>
            <a:endParaRPr lang="he-IL" noProof="1"/>
          </a:p>
          <a:p>
            <a:pPr algn="r"/>
            <a:r>
              <a:rPr lang="he-IL" noProof="1"/>
              <a:t>מי ישלם,  הרי יש כרטיס אשראי של החברה.</a:t>
            </a:r>
          </a:p>
          <a:p>
            <a:pPr algn="r"/>
            <a:endParaRPr lang="he-IL" noProof="1"/>
          </a:p>
          <a:p>
            <a:pPr algn="r"/>
            <a:endParaRPr lang="he-IL" noProof="1"/>
          </a:p>
        </p:txBody>
      </p:sp>
      <p:pic>
        <p:nvPicPr>
          <p:cNvPr id="3074" name="Picture 2" descr="אבא עשיר, ילד חסכן. אבא עני, ילד בזבזן – חדשות 13">
            <a:extLst>
              <a:ext uri="{FF2B5EF4-FFF2-40B4-BE49-F238E27FC236}">
                <a16:creationId xmlns:a16="http://schemas.microsoft.com/office/drawing/2014/main" id="{60C11130-6EC3-46C3-8F92-DE676895A0E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029" y="5335692"/>
            <a:ext cx="1830841" cy="1028700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‪What is CI/CD?‬‏">
            <a:extLst>
              <a:ext uri="{FF2B5EF4-FFF2-40B4-BE49-F238E27FC236}">
                <a16:creationId xmlns:a16="http://schemas.microsoft.com/office/drawing/2014/main" id="{336BDC4B-9F5C-4EB4-9339-CFF087877D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84275" y="3705065"/>
            <a:ext cx="2111407" cy="1006978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עצמאות אישית לילדים - חלום לי - טיפים להורים ולגננות בענייני ילדים ומשפחה">
            <a:extLst>
              <a:ext uri="{FF2B5EF4-FFF2-40B4-BE49-F238E27FC236}">
                <a16:creationId xmlns:a16="http://schemas.microsoft.com/office/drawing/2014/main" id="{1407B953-0571-4AE5-8B60-63DE7A6409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3471" y="1285875"/>
            <a:ext cx="2042211" cy="2042211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726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645F7A9-87E9-4237-8A1E-6CDEF0A55696}"/>
              </a:ext>
            </a:extLst>
          </p:cNvPr>
          <p:cNvSpPr/>
          <p:nvPr/>
        </p:nvSpPr>
        <p:spPr>
          <a:xfrm>
            <a:off x="1326292" y="493608"/>
            <a:ext cx="74964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noProof="1"/>
              <a:t>בחברה ממוצעת יהיה גם צוות </a:t>
            </a:r>
            <a:r>
              <a:rPr lang="en-US" noProof="1"/>
              <a:t>DEVOPS</a:t>
            </a:r>
            <a:r>
              <a:rPr lang="he-IL" noProof="1"/>
              <a:t> , האם הוא חושב כמו המפתחים ?</a:t>
            </a:r>
          </a:p>
          <a:p>
            <a:pPr algn="r" rtl="1"/>
            <a:endParaRPr lang="he-IL" noProof="1"/>
          </a:p>
          <a:p>
            <a:pPr algn="r" rtl="1"/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שליטה במשאבים שמוקמים  בענן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חסכון  כספי, ומניעת כפילויות, כמו גם משאבים  משולמים שאינם מנוצלים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אחידות  בשמות  ובקונוונציות 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אילו משאבים נכון לאחד ואילו צריך ואולי חייבים להפריד  , מסיבות של אבטחת מידע,  ביצועים וכו'.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סביבת בדיקות  אמורה להיות קרובה  לסביבת הייצור,  ללא הפתעות במעברי גרסה, ולכן לא מוכנים "ללכלך אותה"</a:t>
            </a:r>
          </a:p>
          <a:p>
            <a:pPr marL="285750" indent="-285750" algn="r" rtl="1">
              <a:buFont typeface="Arial" panose="020B0604020202020204" pitchFamily="34" charset="0"/>
              <a:buChar char="•"/>
            </a:pPr>
            <a:endParaRPr lang="he-IL" noProof="1"/>
          </a:p>
          <a:p>
            <a:pPr marL="285750" indent="-285750" algn="r" rtl="1">
              <a:buFont typeface="Arial" panose="020B0604020202020204" pitchFamily="34" charset="0"/>
              <a:buChar char="•"/>
            </a:pPr>
            <a:r>
              <a:rPr lang="he-IL" noProof="1"/>
              <a:t>אכיפת חוקים וסדר בענן,  מניעת  מעקפים ופעולות לא מנוטרות ומבוקרות</a:t>
            </a:r>
          </a:p>
        </p:txBody>
      </p:sp>
      <p:pic>
        <p:nvPicPr>
          <p:cNvPr id="4102" name="Picture 6" descr="הכשרות אגף התנועה">
            <a:extLst>
              <a:ext uri="{FF2B5EF4-FFF2-40B4-BE49-F238E27FC236}">
                <a16:creationId xmlns:a16="http://schemas.microsoft.com/office/drawing/2014/main" id="{AE92E1FC-2CFE-46B5-ACD4-AB66961EE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7740" y="1513238"/>
            <a:ext cx="1967041" cy="140502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61010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558D21B-30A4-4838-87D7-0DF044C1DD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8911" y="1095037"/>
            <a:ext cx="7714177" cy="557349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19D6EB-3095-4FF9-808D-E933C4584AFE}"/>
              </a:ext>
            </a:extLst>
          </p:cNvPr>
          <p:cNvSpPr/>
          <p:nvPr/>
        </p:nvSpPr>
        <p:spPr>
          <a:xfrm>
            <a:off x="923347" y="358516"/>
            <a:ext cx="93581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1"/>
            <a:r>
              <a:rPr lang="he-IL" noProof="1"/>
              <a:t>אוקי,   אז מי שאמור לשבור את החומות ולפשר  בין פיתוח לתשתיות  הם אנשי ה   </a:t>
            </a:r>
            <a:r>
              <a:rPr lang="en-US" noProof="1"/>
              <a:t>DEVOPS </a:t>
            </a:r>
            <a:r>
              <a:rPr lang="he-IL" noProof="1"/>
              <a:t> , באמת ?</a:t>
            </a:r>
          </a:p>
        </p:txBody>
      </p:sp>
    </p:spTree>
    <p:extLst>
      <p:ext uri="{BB962C8B-B14F-4D97-AF65-F5344CB8AC3E}">
        <p14:creationId xmlns:p14="http://schemas.microsoft.com/office/powerpoint/2010/main" val="1289002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‪we are hiring devops‬‏">
            <a:extLst>
              <a:ext uri="{FF2B5EF4-FFF2-40B4-BE49-F238E27FC236}">
                <a16:creationId xmlns:a16="http://schemas.microsoft.com/office/drawing/2014/main" id="{9C6E4D1A-8508-4CC6-B0ED-A18C8665D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1704" y="1315408"/>
            <a:ext cx="6888591" cy="5186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3C66F4F-C13C-44D6-8AAA-9982E8BCAA9B}"/>
              </a:ext>
            </a:extLst>
          </p:cNvPr>
          <p:cNvSpPr/>
          <p:nvPr/>
        </p:nvSpPr>
        <p:spPr>
          <a:xfrm>
            <a:off x="2924432" y="638601"/>
            <a:ext cx="588181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he-IL" noProof="1"/>
              <a:t>רק  שבמציאות זה כנראה  יראה ככה, לפחות בהתחלה</a:t>
            </a:r>
          </a:p>
        </p:txBody>
      </p:sp>
    </p:spTree>
    <p:extLst>
      <p:ext uri="{BB962C8B-B14F-4D97-AF65-F5344CB8AC3E}">
        <p14:creationId xmlns:p14="http://schemas.microsoft.com/office/powerpoint/2010/main" val="7538599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B32A446-8BE7-4928-A8B5-38CE5F4216DC}"/>
              </a:ext>
            </a:extLst>
          </p:cNvPr>
          <p:cNvSpPr/>
          <p:nvPr/>
        </p:nvSpPr>
        <p:spPr>
          <a:xfrm>
            <a:off x="2772033" y="552104"/>
            <a:ext cx="7496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noProof="1"/>
              <a:t>הפתרון -   סביבת  אמולציה שיכולה לעזור לכולם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EBDDE1-39D5-4D28-A8AA-8C4EA24C3A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3662" y="2047875"/>
            <a:ext cx="6924675" cy="2762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608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0878A93-25B9-4983-AF10-EE4A926BBA0D}"/>
              </a:ext>
            </a:extLst>
          </p:cNvPr>
          <p:cNvSpPr/>
          <p:nvPr/>
        </p:nvSpPr>
        <p:spPr>
          <a:xfrm>
            <a:off x="856735" y="667434"/>
            <a:ext cx="9597081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noProof="1"/>
              <a:t>אז מה זה ?</a:t>
            </a:r>
          </a:p>
          <a:p>
            <a:pPr algn="r" rtl="1"/>
            <a:endParaRPr lang="he-IL" noProof="1"/>
          </a:p>
          <a:p>
            <a:pPr algn="r" rtl="1"/>
            <a:r>
              <a:rPr lang="en-US" b="1" dirty="0"/>
              <a:t>LocalStack</a:t>
            </a:r>
            <a:r>
              <a:rPr lang="en-US" dirty="0"/>
              <a:t> </a:t>
            </a:r>
            <a:r>
              <a:rPr lang="he-IL" dirty="0"/>
              <a:t> הוא כלי שמדמה את שירותי </a:t>
            </a:r>
            <a:r>
              <a:rPr lang="en-US" dirty="0"/>
              <a:t>AWS </a:t>
            </a:r>
            <a:r>
              <a:rPr lang="he-IL" dirty="0"/>
              <a:t>בסביבה מקומית, ומאפשר פיתוח ובדיקות של אפליקציות שמשתמשות בשירותי </a:t>
            </a:r>
            <a:r>
              <a:rPr lang="en-US" dirty="0"/>
              <a:t>AWS </a:t>
            </a:r>
            <a:r>
              <a:rPr lang="he-IL" dirty="0"/>
              <a:t>בלי חיבור לשירותים אמתיים ב </a:t>
            </a:r>
            <a:r>
              <a:rPr lang="en-US" dirty="0"/>
              <a:t>AWS</a:t>
            </a:r>
            <a:r>
              <a:rPr lang="he-IL" dirty="0"/>
              <a:t> 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יתרונות:</a:t>
            </a:r>
          </a:p>
          <a:p>
            <a:pPr algn="r" rtl="1"/>
            <a:r>
              <a:rPr lang="he-IL" b="1" dirty="0"/>
              <a:t>חיסכון בעלויות</a:t>
            </a:r>
            <a:r>
              <a:rPr lang="he-IL" dirty="0"/>
              <a:t>: מאפשר לפתח ולבדוק שירותי </a:t>
            </a:r>
            <a:r>
              <a:rPr lang="en-US" dirty="0"/>
              <a:t>AWS </a:t>
            </a:r>
            <a:r>
              <a:rPr lang="he-IL" dirty="0"/>
              <a:t>מבלי לשלם עבור שימוש </a:t>
            </a:r>
            <a:r>
              <a:rPr lang="he-IL" dirty="0" err="1"/>
              <a:t>אמיתי</a:t>
            </a:r>
            <a:r>
              <a:rPr lang="he-IL" dirty="0"/>
              <a:t> בשירותים.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בדיקות מקומיות מהירות</a:t>
            </a:r>
            <a:r>
              <a:rPr lang="he-IL" dirty="0"/>
              <a:t>: מבצע את כל הבדיקות בסביבה מבודדת, מה שמאיץ את תהליך הפיתוח.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תמיכה בשירותים רבים</a:t>
            </a:r>
            <a:r>
              <a:rPr lang="he-IL" dirty="0"/>
              <a:t>: תומך בשירותים כמו </a:t>
            </a:r>
            <a:r>
              <a:rPr lang="en-US" dirty="0"/>
              <a:t>S3, Lambda, DynamoDB, SQS, API Gateway </a:t>
            </a:r>
            <a:r>
              <a:rPr lang="he-IL" dirty="0"/>
              <a:t> ועוד.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פיתוח בסביבה מנותקת</a:t>
            </a:r>
            <a:r>
              <a:rPr lang="he-IL" dirty="0"/>
              <a:t>: אין צורך בחיבור לאינטרנט, עבודה בסביבה מבודדת.</a:t>
            </a:r>
          </a:p>
          <a:p>
            <a:pPr algn="r" rtl="1"/>
            <a:endParaRPr lang="he-IL" dirty="0"/>
          </a:p>
          <a:p>
            <a:pPr algn="r" rtl="1"/>
            <a:r>
              <a:rPr lang="he-IL" b="1" dirty="0"/>
              <a:t>אינטגרציה קלה עם </a:t>
            </a:r>
            <a:r>
              <a:rPr lang="en-US" b="1" dirty="0"/>
              <a:t>Docker</a:t>
            </a:r>
            <a:r>
              <a:rPr lang="en-US" dirty="0"/>
              <a:t>: </a:t>
            </a:r>
            <a:r>
              <a:rPr lang="he-IL" dirty="0"/>
              <a:t>מאפשר להריץ את </a:t>
            </a:r>
            <a:r>
              <a:rPr lang="en-US" dirty="0"/>
              <a:t>LocalStack </a:t>
            </a:r>
            <a:r>
              <a:rPr lang="he-IL" dirty="0"/>
              <a:t>בתוך </a:t>
            </a:r>
            <a:r>
              <a:rPr lang="en-US" dirty="0"/>
              <a:t>Docker </a:t>
            </a:r>
            <a:r>
              <a:rPr lang="he-IL" dirty="0"/>
              <a:t>ולהשתמש בו בתהליכי </a:t>
            </a:r>
            <a:r>
              <a:rPr lang="en-US" dirty="0"/>
              <a:t>CI/CD.</a:t>
            </a:r>
            <a:endParaRPr lang="he-IL" dirty="0"/>
          </a:p>
          <a:p>
            <a:pPr algn="r" rtl="1"/>
            <a:endParaRPr lang="en-US" dirty="0"/>
          </a:p>
          <a:p>
            <a:pPr algn="r" rtl="1"/>
            <a:r>
              <a:rPr lang="he-IL" b="1" dirty="0"/>
              <a:t>פתוח בקוד פתוח</a:t>
            </a:r>
            <a:r>
              <a:rPr lang="he-IL" dirty="0"/>
              <a:t>: כלי חינמי שניתן לשנות ולהתאים אותו לצרכים שלך.</a:t>
            </a:r>
          </a:p>
          <a:p>
            <a:pPr algn="r" rtl="1"/>
            <a:endParaRPr lang="he-IL" dirty="0"/>
          </a:p>
          <a:p>
            <a:pPr algn="r" rtl="1"/>
            <a:endParaRPr lang="he-IL" noProof="1"/>
          </a:p>
          <a:p>
            <a:pPr algn="r" rtl="1"/>
            <a:endParaRPr lang="he-IL" noProof="1"/>
          </a:p>
        </p:txBody>
      </p:sp>
    </p:spTree>
    <p:extLst>
      <p:ext uri="{BB962C8B-B14F-4D97-AF65-F5344CB8AC3E}">
        <p14:creationId xmlns:p14="http://schemas.microsoft.com/office/powerpoint/2010/main" val="28532651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6AE7CFF-8989-4B38-9396-9FFADE0F38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5255" y="729950"/>
            <a:ext cx="6486525" cy="599122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D285DF17-C30F-46A0-B976-8F33280A8E65}"/>
              </a:ext>
            </a:extLst>
          </p:cNvPr>
          <p:cNvSpPr/>
          <p:nvPr/>
        </p:nvSpPr>
        <p:spPr>
          <a:xfrm>
            <a:off x="-819664" y="136825"/>
            <a:ext cx="7496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he-IL" noProof="1"/>
              <a:t>כול זה רק למפתחים ?  עוד מישהוא יכול להנות מזה ?</a:t>
            </a:r>
          </a:p>
        </p:txBody>
      </p:sp>
    </p:spTree>
    <p:extLst>
      <p:ext uri="{BB962C8B-B14F-4D97-AF65-F5344CB8AC3E}">
        <p14:creationId xmlns:p14="http://schemas.microsoft.com/office/powerpoint/2010/main" val="138494455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187</TotalTime>
  <Words>630</Words>
  <Application>Microsoft Office PowerPoint</Application>
  <PresentationFormat>Widescreen</PresentationFormat>
  <Paragraphs>104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Century Gothic</vt:lpstr>
      <vt:lpstr>Times New Roman</vt:lpstr>
      <vt:lpstr>Wingdings 3</vt:lpstr>
      <vt:lpstr>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Dror Mushay</dc:creator>
  <cp:lastModifiedBy>Dror Mushay</cp:lastModifiedBy>
  <cp:revision>71</cp:revision>
  <dcterms:created xsi:type="dcterms:W3CDTF">2025-04-06T05:28:16Z</dcterms:created>
  <dcterms:modified xsi:type="dcterms:W3CDTF">2025-04-06T08:35:31Z</dcterms:modified>
</cp:coreProperties>
</file>