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5" r:id="rId4"/>
  </p:sldMasterIdLst>
  <p:notesMasterIdLst>
    <p:notesMasterId r:id="rId22"/>
  </p:notesMasterIdLst>
  <p:handoutMasterIdLst>
    <p:handoutMasterId r:id="rId23"/>
  </p:handoutMasterIdLst>
  <p:sldIdLst>
    <p:sldId id="293" r:id="rId5"/>
    <p:sldId id="256" r:id="rId6"/>
    <p:sldId id="290" r:id="rId7"/>
    <p:sldId id="289" r:id="rId8"/>
    <p:sldId id="292" r:id="rId9"/>
    <p:sldId id="294" r:id="rId10"/>
    <p:sldId id="291" r:id="rId11"/>
    <p:sldId id="287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5" r:id="rId20"/>
    <p:sldId id="2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204" autoAdjust="0"/>
  </p:normalViewPr>
  <p:slideViewPr>
    <p:cSldViewPr snapToGrid="0">
      <p:cViewPr varScale="1">
        <p:scale>
          <a:sx n="104" d="100"/>
          <a:sy n="104" d="100"/>
        </p:scale>
        <p:origin x="144" y="192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67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13859-1E43-E424-9EDF-E38C74812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6E4BA9-436F-435A-DEFF-55185764B5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3E828F-207B-EC19-FD1A-974AF06313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D2314-8ADB-F096-4677-65DB1FB9D9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76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2B462-1198-09D5-74C4-EB72C26F8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CBAC69-74BC-A7D0-1735-12B0D20BAE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A2ED59-E8CD-617E-26DF-9BDAFAF6E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5540B-C9C9-DE16-E03F-7E296FBA19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27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8A252-45AB-F46B-C00E-3FF1E31DD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5AC9B1-9EDC-C687-C352-424EFB5258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CDEAC4-30BB-7202-87A5-00A50DBF3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E66DD-7C9D-D780-BCB0-3A1FBD50D5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90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378DA-6D03-FEE9-AE61-18E3F9674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8ED76B-EC94-7981-3139-C87CA50FBC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247DED-1E6F-B370-3927-7DE561902E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9FCC4-8B67-21E2-4D03-7B321FA139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22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C93D5-F4DD-534F-677F-C97831FDF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073957-820E-EBED-B2BB-5A7B49AA2B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4B9FF9-9AD7-E911-4F02-5EE4243A5E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BB318-7853-92F2-DB55-B00FDE795E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11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593A2-EC88-5102-1BDF-36596FB0D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6D5089-4377-C300-76ED-89C866EA57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52B5F9-F533-74B8-6E49-F20A3D66B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82EE1-A967-3429-C1A9-815621BB2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29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2B440-2D26-742D-F85E-EF4AF32A8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0680C5-80E3-9B9B-4ECC-00E862F636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9AF0E7-CEEB-B616-BE25-AC367D4BD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AB327-6DCC-3E04-81BB-D268F4AF92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35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BF8C2-8925-EC01-90BD-45E5286BD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A40CE6-99B9-1997-0BF1-1F8F677521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6B0167-2E61-EAA6-371A-A971BC0064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20936-EC6C-8561-2AB8-0CF3BEF719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145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C8FD4-EEB6-4A21-EFB7-083CC6A57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5670F9-D221-5BD3-F3FE-416812D48A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46E8CB-3BC1-80A0-F26D-51BE878397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0993F-2EB7-3C87-C1F2-AE528B2250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92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90613-87BD-93B0-91D6-AC2BD3A87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4F153E-D8BB-6C98-7754-33C3F7E268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EB21EF-BC6A-13BF-8EAD-CF651DAA3A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3FF3F-978C-2E8E-4094-E294F3F8A6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62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F7A57-3651-CB44-1096-106AF8227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577E7F-9FBC-C80B-D596-D52083DC8D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099F6C-121F-D064-37CA-FEB4286EB4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3D74A-0D99-4BA2-61B7-267E7F53C5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530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F7A57-3651-CB44-1096-106AF8227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577E7F-9FBC-C80B-D596-D52083DC8D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099F6C-121F-D064-37CA-FEB4286EB4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3D74A-0D99-4BA2-61B7-267E7F53C5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58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41DBA-6792-FFAF-F1D1-FFAA0A24B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7C28B7-FA87-6487-F8EB-0CD67B105C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3A3F47-8C28-6F32-E028-83E768E65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17B1D-B30D-4A37-31E6-8C963B1809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35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ABD29-5C6D-8E78-5EC0-82039D731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CD3D3A-5DFF-A686-8760-3F18DE28A3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049325-D0C6-3595-0F61-89F057D7A5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5BE5D-058B-F86D-C62B-566E364969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018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17BFE-E158-B204-F6AB-4E295C58F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9A593E-ACCC-1DE5-9158-59C51F6FE9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0B555D-AFEE-B663-EAD0-FF52CAED0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2B29E-48CB-AEC1-1367-91BC35D157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8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97247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964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5415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690926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4095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4866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05108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31570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1502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5460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5988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769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6045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5C97A8-11D7-1578-8645-56EF7CCB9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54D493-D03D-66C5-EEEA-8967F5BAC0E9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6E783BDB-CC9A-B967-AF21-5E60C576A8C8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10E146-602B-304E-F0EA-B8A67A8827C1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1AF752A-8D51-ED4F-A871-E8EF2B935E59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5602E46B-F166-F116-E94E-72A1468A91CD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6D01650-6EE2-87C0-B64E-65162807339D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139853F-C8BA-6E1C-B6C7-CE6C067CEA6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96DA5B4C-F826-2271-6756-A26304C02E0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AD8A810A-913D-59F7-4B9B-CC34A1A7FFC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0" name="Group 29">
                      <a:extLst>
                        <a:ext uri="{FF2B5EF4-FFF2-40B4-BE49-F238E27FC236}">
                          <a16:creationId xmlns:a16="http://schemas.microsoft.com/office/drawing/2014/main" id="{105BA941-16D7-A9F2-5720-BF60FB0BE1F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2" name="Group 31">
                        <a:extLst>
                          <a:ext uri="{FF2B5EF4-FFF2-40B4-BE49-F238E27FC236}">
                            <a16:creationId xmlns:a16="http://schemas.microsoft.com/office/drawing/2014/main" id="{1E6494B7-9789-448A-62AA-8DCDB3407ADF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4" name="Group 33">
                          <a:extLst>
                            <a:ext uri="{FF2B5EF4-FFF2-40B4-BE49-F238E27FC236}">
                              <a16:creationId xmlns:a16="http://schemas.microsoft.com/office/drawing/2014/main" id="{A7C0B3AE-CFEB-2682-7342-B2CEE9BB378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6" name="Group 35">
                            <a:extLst>
                              <a:ext uri="{FF2B5EF4-FFF2-40B4-BE49-F238E27FC236}">
                                <a16:creationId xmlns:a16="http://schemas.microsoft.com/office/drawing/2014/main" id="{2458E07A-6E5D-A7F0-9C61-8853B4274F61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8" name="Oval 37">
                              <a:extLst>
                                <a:ext uri="{FF2B5EF4-FFF2-40B4-BE49-F238E27FC236}">
                                  <a16:creationId xmlns:a16="http://schemas.microsoft.com/office/drawing/2014/main" id="{5C5BE9A7-0718-9521-BDCC-0ACA730D246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7B3C2468-8C23-523B-35DF-28DDECC5E27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7" name="Oval 36">
                            <a:extLst>
                              <a:ext uri="{FF2B5EF4-FFF2-40B4-BE49-F238E27FC236}">
                                <a16:creationId xmlns:a16="http://schemas.microsoft.com/office/drawing/2014/main" id="{99205963-AB35-BC90-A997-6C1EF3F35512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5" name="Oval 34">
                          <a:extLst>
                            <a:ext uri="{FF2B5EF4-FFF2-40B4-BE49-F238E27FC236}">
                              <a16:creationId xmlns:a16="http://schemas.microsoft.com/office/drawing/2014/main" id="{FE75D73C-95A1-0CE8-F348-A719938437E9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3" name="Oval 32">
                        <a:extLst>
                          <a:ext uri="{FF2B5EF4-FFF2-40B4-BE49-F238E27FC236}">
                            <a16:creationId xmlns:a16="http://schemas.microsoft.com/office/drawing/2014/main" id="{12D26986-6FEC-35C3-9522-9CD3E14B4095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55ABAF78-3241-E319-CB81-C11F5BECD49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A1CA1382-12E8-95F2-03C2-8A9C765022C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65525B17-6239-3EB3-8A27-BD41A4B81B5D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4C528501-96FD-0ED7-E4A0-DDBD5422B515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3F3694F1-6097-3702-CCF3-8432D29E1CBC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327F7B6F-628E-A5C3-9542-70FBF3DAF9B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9B04362-45B2-2998-3FBB-38D836E740F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C934E32-EA27-7442-E698-C7209D1A57B6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AF62C8-F917-6718-B7A0-2472BB5CC425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AD420292-3798-6D4C-4036-92F74DE7D918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8B666C-2277-7D74-A333-DDFE4CE3825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31EE33-A5AB-C682-7313-EF587A5CEA2D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5154A79D-D0ED-A120-81A7-EEC24C8C3B5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D60579DF-C64F-D666-E909-9C5C9F64F4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27B4CE-10BA-3CAB-B7F0-41AA586FD43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20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1116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4347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6863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36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00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985AB0-8060-4900-9FA2-FA5FF4CF9B23}"/>
              </a:ext>
            </a:extLst>
          </p:cNvPr>
          <p:cNvSpPr/>
          <p:nvPr/>
        </p:nvSpPr>
        <p:spPr>
          <a:xfrm>
            <a:off x="129309" y="427611"/>
            <a:ext cx="765694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sz="2800" dirty="0">
                <a:cs typeface="Guttman Yad" panose="02010401010101010101" pitchFamily="2" charset="-79"/>
              </a:rPr>
              <a:t>על מה נדבר היום ? </a:t>
            </a:r>
            <a:br>
              <a:rPr lang="he-IL" sz="2800" dirty="0">
                <a:cs typeface="Guttman Yad" panose="02010401010101010101" pitchFamily="2" charset="-79"/>
              </a:rPr>
            </a:br>
            <a:endParaRPr lang="he-IL" sz="2800" dirty="0">
              <a:cs typeface="Guttman Yad" panose="02010401010101010101" pitchFamily="2" charset="-79"/>
            </a:endParaRPr>
          </a:p>
          <a:p>
            <a:pPr algn="r"/>
            <a:r>
              <a:rPr lang="he-IL" sz="2800" dirty="0">
                <a:cs typeface="Guttman Yad" panose="02010401010101010101" pitchFamily="2" charset="-79"/>
              </a:rPr>
              <a:t>1. פיתוח ותשתיות , יכולים לעבוד  יחדיו ?</a:t>
            </a:r>
          </a:p>
          <a:p>
            <a:pPr algn="r"/>
            <a:br>
              <a:rPr lang="he-IL" sz="2800" dirty="0">
                <a:cs typeface="Guttman Yad" panose="02010401010101010101" pitchFamily="2" charset="-79"/>
              </a:rPr>
            </a:br>
            <a:r>
              <a:rPr lang="he-IL" sz="2800" dirty="0">
                <a:cs typeface="Guttman Yad" panose="02010401010101010101" pitchFamily="2" charset="-79"/>
              </a:rPr>
              <a:t>2.  קונפליקטים וגישות</a:t>
            </a:r>
          </a:p>
          <a:p>
            <a:pPr algn="r"/>
            <a:br>
              <a:rPr lang="he-IL" sz="2800" dirty="0">
                <a:cs typeface="Guttman Yad" panose="02010401010101010101" pitchFamily="2" charset="-79"/>
              </a:rPr>
            </a:br>
            <a:r>
              <a:rPr lang="he-IL" sz="2800" dirty="0">
                <a:cs typeface="Guttman Yad" panose="02010401010101010101" pitchFamily="2" charset="-79"/>
              </a:rPr>
              <a:t>3.  צמצום  החיכוכים בין הצוותים</a:t>
            </a:r>
          </a:p>
          <a:p>
            <a:pPr algn="r"/>
            <a:r>
              <a:rPr lang="he-IL" sz="2800" dirty="0">
                <a:cs typeface="Guttman Yad" panose="02010401010101010101" pitchFamily="2" charset="-79"/>
              </a:rPr>
              <a:t> </a:t>
            </a:r>
            <a:br>
              <a:rPr lang="he-IL" sz="2800" dirty="0">
                <a:cs typeface="Guttman Yad" panose="02010401010101010101" pitchFamily="2" charset="-79"/>
              </a:rPr>
            </a:br>
            <a:r>
              <a:rPr lang="he-IL" sz="2800" dirty="0">
                <a:cs typeface="Guttman Yad" panose="02010401010101010101" pitchFamily="2" charset="-79"/>
              </a:rPr>
              <a:t>4.  הצגת  פתרון לדוגמא</a:t>
            </a:r>
            <a:br>
              <a:rPr lang="en-US" sz="2800" dirty="0">
                <a:cs typeface="Guttman Yad" panose="02010401010101010101" pitchFamily="2" charset="-79"/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736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A7F2A3-EB27-BA31-C6EF-5B92482DE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CC91C5-1917-C74A-2662-C0730CBF5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7F645F-5941-CE39-18FE-C4AC9BCD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BDB2FB-F26D-13ED-8D27-86D5C38DB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A14F96-08A4-2DE8-8F88-CAAA8F61B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3DD4D6-4E20-4E81-C697-9AA32116F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6A9F47D-7E20-8F3C-DC74-AA2D7C72D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69282790-5710-D469-452A-6A257708A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B220C6C-7130-D7B6-82CC-4FC6245A92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r="11315" b="3075"/>
          <a:stretch/>
        </p:blipFill>
        <p:spPr>
          <a:xfrm>
            <a:off x="275029" y="303493"/>
            <a:ext cx="5070876" cy="43105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D84A647-0036-2CD0-D5FE-604E5217E3D6}"/>
              </a:ext>
            </a:extLst>
          </p:cNvPr>
          <p:cNvSpPr txBox="1"/>
          <p:nvPr/>
        </p:nvSpPr>
        <p:spPr>
          <a:xfrm>
            <a:off x="3045619" y="2991264"/>
            <a:ext cx="6110286" cy="46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4708EF-A679-8B23-A33A-1B1C1892B698}"/>
              </a:ext>
            </a:extLst>
          </p:cNvPr>
          <p:cNvSpPr txBox="1"/>
          <p:nvPr/>
        </p:nvSpPr>
        <p:spPr>
          <a:xfrm>
            <a:off x="3053443" y="3205382"/>
            <a:ext cx="6106884" cy="46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E3F1328-0023-3D0E-322A-904ADFD1F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29" y="5400568"/>
            <a:ext cx="6516009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46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24757B-E2AB-2A32-04B5-F23F94410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418863-68E7-2874-E5DD-123EAE0D5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80EBBE-CD22-33F8-819B-5CB044304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422737-93CD-8509-C61C-C1BAB86C1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FD9F68-E437-A019-0A41-E6E18FFBE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E90F00-D7C4-B766-FECA-F749B005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116D839-9762-507F-3843-66D99049B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188E6B05-9ED5-FA60-CFDD-A11E1CF3E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025305-C82F-B781-411D-FE75A3030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150" y="3261012"/>
            <a:ext cx="5858693" cy="34771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553DB5A-3DDE-FA34-1B7A-4BEC20FC4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88" y="535332"/>
            <a:ext cx="5975805" cy="39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65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8E88A0-288C-7BA9-2395-3F5346FD0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A06284-988B-EB4C-0DB1-4C0356D78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D06291-46F2-4308-CF81-C7B936EAE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B59CB4-C5FE-38B9-C505-D95E2F864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2AA772-1077-8D0B-FF84-034FA83F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AFE1D4-BF0F-73BA-1772-B94264E8B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68B4B-ABA5-FB84-2614-85CA96B42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5E012A15-48FF-ADFC-2F09-B395EC1E5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F08DA9-2BFE-290B-C26A-2A2F69F35001}"/>
              </a:ext>
            </a:extLst>
          </p:cNvPr>
          <p:cNvSpPr txBox="1"/>
          <p:nvPr/>
        </p:nvSpPr>
        <p:spPr>
          <a:xfrm>
            <a:off x="684212" y="503853"/>
            <a:ext cx="110816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sure LocalStack is running in Docker by executing</a:t>
            </a:r>
          </a:p>
          <a:p>
            <a:endParaRPr lang="en-US" dirty="0"/>
          </a:p>
          <a:p>
            <a:r>
              <a:rPr lang="en-US" dirty="0"/>
              <a:t>docker run --rm -p 4566:4566 -e DOCKER_HOST=unix:///var/run/docker.sock </a:t>
            </a:r>
            <a:r>
              <a:rPr lang="en-US" dirty="0" err="1"/>
              <a:t>localstack</a:t>
            </a:r>
            <a:r>
              <a:rPr lang="en-US" dirty="0"/>
              <a:t>/</a:t>
            </a:r>
            <a:r>
              <a:rPr lang="en-US" dirty="0" err="1"/>
              <a:t>localstack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the uploadFiles.js script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030194-38F7-BC33-DC00-CA2F391163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65" t="209" r="3457" b="-209"/>
          <a:stretch/>
        </p:blipFill>
        <p:spPr>
          <a:xfrm>
            <a:off x="418128" y="2601219"/>
            <a:ext cx="11506394" cy="36302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3FE45B6-0847-49F8-5853-A604A586C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72" y="6507657"/>
            <a:ext cx="11136279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C99D61-D7D2-2FE9-49AA-6B6F72425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45E1CB-CDF8-7242-9121-C72BAFAB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B1DC9C-7CD7-6699-E4EE-D0D266452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851411-BC9A-00F1-9F2A-FDCC641FA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060575-20E1-B6B5-1741-72CDAA442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A0A0DB-694F-CF85-8145-CE55EA7E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96B19-EDF3-63A9-3BFB-A59DB8C2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F477A643-C454-B94C-B745-FDA1778F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6F2DCA-591B-BC0D-C84B-FDD14E2A6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88" y="475007"/>
            <a:ext cx="4221945" cy="44779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2A5C07-BC70-5823-149C-DC656DE15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590" y="2283211"/>
            <a:ext cx="7949244" cy="448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75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C6C402-85FF-4AB2-0AD3-2AB92721C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F35252-7BF4-B773-94C9-70E0D73BC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FECA0D-117A-D864-C026-68CC73D02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EFC6BF-FA10-5039-E649-4C0D22E0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6AF2B-364E-C6E0-8F8E-7845A7679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BA9DEF-D9B9-5FF7-BE5E-DF81432F9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7283076-F5EE-70B5-18F1-B3942BF35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70D3955C-3074-D4FE-CDE6-C609FC6D2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EF482E-E921-7F76-73BB-7C27A20A2089}"/>
              </a:ext>
            </a:extLst>
          </p:cNvPr>
          <p:cNvSpPr txBox="1"/>
          <p:nvPr/>
        </p:nvSpPr>
        <p:spPr>
          <a:xfrm>
            <a:off x="351976" y="24500"/>
            <a:ext cx="164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Alternatives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83CFEA-79F6-449A-AAEE-6740C53220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772" b="13333"/>
          <a:stretch/>
        </p:blipFill>
        <p:spPr>
          <a:xfrm>
            <a:off x="318799" y="343570"/>
            <a:ext cx="5344894" cy="594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DF099A-3724-7EA0-4432-53A84E67A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99" y="6468791"/>
            <a:ext cx="5258534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76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AA1EEC-3768-A3F2-ACBC-FEE676356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4F3C0A-D5FB-128D-8530-923CAAEF4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E9A226-A74D-C3BF-4FC3-2F8379DE5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790416-9B26-80BA-CC65-2B062B3BE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7B83F7-3112-6E27-3DB1-EAC6167D7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F498A8-D637-1FB0-B517-525EEADE2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1A9D230-322B-DB89-00A7-6D24C632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5A4DA67B-DE31-15FF-E95D-EE3B352F9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C020B3-B8DE-6E70-8F39-6AB2BD917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626624"/>
            <a:ext cx="8920594" cy="428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28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D1DFF7-AD06-83E9-D068-D2B95E241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A0B919-D810-FA08-E775-3BC93773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33D663-CC45-CF40-8C5B-0B7DCFF4C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274723-2A55-FC75-9253-3151763E2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AE3BE1-1932-58EC-A580-E07796064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F0E97E-895E-7D98-5953-FFF934C8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318242E-A2F3-855D-1DBE-57173F7D4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7BFBDEB3-F54D-245E-9E03-1BAD6796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C8718-2824-2A14-5749-24E27DCBFAFF}"/>
              </a:ext>
            </a:extLst>
          </p:cNvPr>
          <p:cNvSpPr txBox="1"/>
          <p:nvPr/>
        </p:nvSpPr>
        <p:spPr>
          <a:xfrm>
            <a:off x="600075" y="1009650"/>
            <a:ext cx="88798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Conclusion:</a:t>
            </a:r>
          </a:p>
          <a:p>
            <a:pPr>
              <a:buNone/>
            </a:pPr>
            <a:endParaRPr lang="en-US" b="1" dirty="0"/>
          </a:p>
          <a:p>
            <a:r>
              <a:rPr lang="en-US" dirty="0"/>
              <a:t>LocalStack is a powerful tool for developers who want to simulate AWS services locally. </a:t>
            </a:r>
          </a:p>
          <a:p>
            <a:endParaRPr lang="en-US" dirty="0"/>
          </a:p>
          <a:p>
            <a:r>
              <a:rPr lang="en-US" dirty="0"/>
              <a:t>It provides an easy and cost-effective way to test AWS-based applications offline. </a:t>
            </a:r>
          </a:p>
          <a:p>
            <a:endParaRPr lang="en-US" dirty="0"/>
          </a:p>
          <a:p>
            <a:r>
              <a:rPr lang="en-US" dirty="0"/>
              <a:t>However, it’s not a replacement for real AWS infrastructure and is not recommended for production use. </a:t>
            </a:r>
          </a:p>
          <a:p>
            <a:endParaRPr lang="en-US" dirty="0"/>
          </a:p>
          <a:p>
            <a:r>
              <a:rPr lang="en-US" dirty="0"/>
              <a:t>For testing and local development, LocalStack is an excellent option, and you can combine it with AWS SDKs and CLI for a fully local AWS environment.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56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B9018A-3E34-1CCA-D22F-2A9FE9EE2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6BBCE8-8283-8FC3-5646-7478FE53E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004599-9456-07A0-44D9-4A1636AA8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EF5DDA-1574-41EF-1A0E-D0198ECAE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945AF9-3262-647C-9A90-A6C86902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EB454B-F588-75EB-88E6-EBE69D551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AFBA2DB-EBEF-9AF3-B3C1-FA8FD333A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69CC3CCC-223A-0E56-6656-EA2BC3C7D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1C412-34DC-34FC-4234-F1F8739A66C6}"/>
              </a:ext>
            </a:extLst>
          </p:cNvPr>
          <p:cNvSpPr txBox="1"/>
          <p:nvPr/>
        </p:nvSpPr>
        <p:spPr>
          <a:xfrm>
            <a:off x="3097763" y="518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074" name="Picture 2" descr="‪Too Embarrassed to Ask: What Is 'The Cloud' and How Does It Work? | Vox‬‏">
            <a:extLst>
              <a:ext uri="{FF2B5EF4-FFF2-40B4-BE49-F238E27FC236}">
                <a16:creationId xmlns:a16="http://schemas.microsoft.com/office/drawing/2014/main" id="{B6A8AB74-85D8-3E6D-F355-D48E8582C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-32497"/>
            <a:ext cx="12185650" cy="686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15D8CE-3445-03B5-5DED-2984C8481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33" y="309966"/>
            <a:ext cx="5792008" cy="23720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6377DB-D78B-0744-2A52-65CB8A16D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3612" y="3310513"/>
            <a:ext cx="5722106" cy="238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37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7C0CA1-29D2-06F6-6C78-FE20E27A3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209" y="786117"/>
            <a:ext cx="6859582" cy="4956048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7AE558-4B6D-33D3-8E20-38AF5D318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699C2B-0A30-85F8-12AD-EBE4A8BC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4294EA-C296-7C1F-3A92-7F01A745C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F9A766-03D6-7B19-47DC-061EAC564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4297EB-56A1-1B73-9D20-4FEA656F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6DAE98-88A4-F245-D550-8BF49E22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63216CE-AEFD-DBB5-09E7-2DBEE417B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8C4A0B4D-7565-DEC5-F1E3-1CEFBC690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98921-E7EB-9EE1-62C2-78FA5A3B9B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978" r="2433" b="61226"/>
          <a:stretch/>
        </p:blipFill>
        <p:spPr>
          <a:xfrm>
            <a:off x="115293" y="427225"/>
            <a:ext cx="7689454" cy="29813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</p:pic>
      <p:pic>
        <p:nvPicPr>
          <p:cNvPr id="4098" name="Picture 2" descr="‪Running Hurrying Teen Boy Vector Cartoon Stock Vector (Royalty Free)  95610604 | Shutterstock‬‏">
            <a:extLst>
              <a:ext uri="{FF2B5EF4-FFF2-40B4-BE49-F238E27FC236}">
                <a16:creationId xmlns:a16="http://schemas.microsoft.com/office/drawing/2014/main" id="{EBCFBFCC-7CB9-E9B6-6147-E2C8CEEB7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3733800"/>
            <a:ext cx="1686456" cy="146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‪How to Make Money Using Wild-West.Trade — A Comprehensive Guide | by Wild- West.Trade | Coinmonks | Medium‬‏">
            <a:extLst>
              <a:ext uri="{FF2B5EF4-FFF2-40B4-BE49-F238E27FC236}">
                <a16:creationId xmlns:a16="http://schemas.microsoft.com/office/drawing/2014/main" id="{2DB85F9D-7C20-65F6-B57D-E22750EC26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‪How to Make Money Using Wild-West.Trade — A Comprehensive Guide | by Wild- West.Trade | Coinmonks | Medium‬‏">
            <a:extLst>
              <a:ext uri="{FF2B5EF4-FFF2-40B4-BE49-F238E27FC236}">
                <a16:creationId xmlns:a16="http://schemas.microsoft.com/office/drawing/2014/main" id="{5D693FDC-79D5-76DF-47AB-1B3B049CB4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4" name="Picture 8" descr="‪How to Make Money Using Wild-West.Trade — A Comprehensive Guide | by Wild- West.Trade | Coinmonks | Medium‬‏">
            <a:extLst>
              <a:ext uri="{FF2B5EF4-FFF2-40B4-BE49-F238E27FC236}">
                <a16:creationId xmlns:a16="http://schemas.microsoft.com/office/drawing/2014/main" id="{2887F5EF-3935-D273-5CFC-3E69CE024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376" y="4252568"/>
            <a:ext cx="2340923" cy="129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‪10 Reasons why to choose software testing as a career? - Magnitia‬‏">
            <a:extLst>
              <a:ext uri="{FF2B5EF4-FFF2-40B4-BE49-F238E27FC236}">
                <a16:creationId xmlns:a16="http://schemas.microsoft.com/office/drawing/2014/main" id="{0A49937B-A704-6780-7FE9-7E909B82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831" y="5164878"/>
            <a:ext cx="2002894" cy="112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734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E08A0F-F632-2589-0804-C506B67D6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96083D-5167-805B-3076-B01FA2C5A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71AE62-2064-CFC6-D660-ABD5E709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076E27-1FD1-9C69-5A92-56C21A890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2AD5AA-395B-4814-3501-174D9B358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A0E6CB-7394-21AA-1228-E140B35F1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E6D1CD7-30DD-526E-8C47-3AF1BDCFA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1E647A78-573F-0527-2915-A42FB7815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760D9-5ADA-183B-30E1-BCEC1FC299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02"/>
          <a:stretch/>
        </p:blipFill>
        <p:spPr>
          <a:xfrm>
            <a:off x="182437" y="205323"/>
            <a:ext cx="8797382" cy="3481253"/>
          </a:xfrm>
          <a:prstGeom prst="rect">
            <a:avLst/>
          </a:prstGeom>
        </p:spPr>
      </p:pic>
      <p:pic>
        <p:nvPicPr>
          <p:cNvPr id="2052" name="Picture 4" descr="‪7 Habits of Good Money Savers: Money Saving Tips‬‏">
            <a:extLst>
              <a:ext uri="{FF2B5EF4-FFF2-40B4-BE49-F238E27FC236}">
                <a16:creationId xmlns:a16="http://schemas.microsoft.com/office/drawing/2014/main" id="{66F5144C-8EAD-3FAD-1F0A-BD6B5620B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37" y="3891898"/>
            <a:ext cx="29051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‪What Test Environments do you need? Dev, Test, Staging?‬‏">
            <a:extLst>
              <a:ext uri="{FF2B5EF4-FFF2-40B4-BE49-F238E27FC236}">
                <a16:creationId xmlns:a16="http://schemas.microsoft.com/office/drawing/2014/main" id="{664CA5E0-D718-A33B-542C-44A1B6984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092" y="4022267"/>
            <a:ext cx="2576324" cy="228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‪Cloud Data Security and Compliance Best Practices | Spin.AI‬‏">
            <a:extLst>
              <a:ext uri="{FF2B5EF4-FFF2-40B4-BE49-F238E27FC236}">
                <a16:creationId xmlns:a16="http://schemas.microsoft.com/office/drawing/2014/main" id="{224E2AEA-7B37-C77C-39BC-898E1B755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679" y="5014712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839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AD98D4-88FA-224F-B1F7-E94965453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C734CA-B862-CCE6-8DE6-2A28F110C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058839-99EE-C57C-160D-DC64B03A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95453A-631A-D209-0F3D-4F8A7CAA9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F439DF-73F4-E518-B3A4-CEA55EEA1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64004B-4F8F-1619-A1BB-3D535C4A4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9E1237B-7737-9CB8-D6F6-52B59F9D6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7695AFBE-D760-D8A6-EFE1-70697B4C1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‪we are hiring devops‬‏">
            <a:extLst>
              <a:ext uri="{FF2B5EF4-FFF2-40B4-BE49-F238E27FC236}">
                <a16:creationId xmlns:a16="http://schemas.microsoft.com/office/drawing/2014/main" id="{9F331D87-5614-9EB7-72D8-C037A1AC4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015" y="785962"/>
            <a:ext cx="6496169" cy="489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41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D98D4-88FA-224F-B1F7-E94965453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77B637-4499-47E2-A4CB-189FBE2A6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2139" y="1396231"/>
            <a:ext cx="6400800" cy="1947333"/>
          </a:xfrm>
        </p:spPr>
        <p:txBody>
          <a:bodyPr>
            <a:normAutofit/>
          </a:bodyPr>
          <a:lstStyle/>
          <a:p>
            <a:r>
              <a:rPr lang="he-IL" sz="4000" b="1" dirty="0" err="1">
                <a:solidFill>
                  <a:schemeClr val="tx1"/>
                </a:solidFill>
                <a:latin typeface="Guttman Yad" panose="02010401010101010101" pitchFamily="2" charset="-79"/>
                <a:cs typeface="Guttman Yad" panose="02010401010101010101" pitchFamily="2" charset="-79"/>
              </a:rPr>
              <a:t>הלנצח</a:t>
            </a:r>
            <a:r>
              <a:rPr lang="he-IL" sz="4000" b="1" dirty="0">
                <a:solidFill>
                  <a:schemeClr val="tx1"/>
                </a:solidFill>
                <a:latin typeface="Guttman Yad" panose="02010401010101010101" pitchFamily="2" charset="-79"/>
                <a:cs typeface="Guttman Yad" panose="02010401010101010101" pitchFamily="2" charset="-79"/>
              </a:rPr>
              <a:t> נחיה על חרבנו ?</a:t>
            </a:r>
            <a:endParaRPr lang="en-US" sz="4000" b="1" dirty="0">
              <a:solidFill>
                <a:schemeClr val="tx1"/>
              </a:solidFill>
              <a:cs typeface="Guttman Yad" panose="02010401010101010101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2154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7EB190-F5F3-CEAC-F507-8678C3E04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96F005-5CAC-60F7-8FE8-7B07073F6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05CC73-BD9A-73D2-BE1D-6FBB09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C7F859-61BB-E49C-3B73-D7A797177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BDFFC4-AC46-523C-8C42-2C56059A5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D14B56-1FFB-09F7-4829-7C2FA5815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F4760-0F06-CFF7-BC10-E97DB728D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201B6AF4-3657-E10A-540A-54124901B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6C7CB-16C0-B1E6-0CB7-6FF628438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9" y="338327"/>
            <a:ext cx="8981480" cy="574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04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E3E033-2A37-B9A6-8FC1-9099C648B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904CE5-9525-5D6C-DB77-34778B627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51584B-F783-90D3-C7B2-BEC9610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7ED679-962D-BFA3-6797-D402704BF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1508BA-71E6-5C3C-DD67-3C924A7D7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27F8A4-190C-9017-4C8B-C7AA717D1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CC5E2-6CAD-2075-C0C4-330D968EC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E963E6AC-45C2-F8C3-87AD-08709168B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14AFE-5A30-8F5C-1D8D-5218BF7A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9678988" cy="46186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Install LocalStack via Docker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7A819-1396-EB21-630E-84E0307B6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46" y="2266575"/>
            <a:ext cx="4467849" cy="2686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8E7583-FAD3-5ED9-EFFE-06E54494E2D4}"/>
              </a:ext>
            </a:extLst>
          </p:cNvPr>
          <p:cNvSpPr txBox="1"/>
          <p:nvPr/>
        </p:nvSpPr>
        <p:spPr>
          <a:xfrm>
            <a:off x="516468" y="1897243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CD933F-6902-ABF3-2710-B546E967C83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187"/>
          <a:stretch/>
        </p:blipFill>
        <p:spPr>
          <a:xfrm>
            <a:off x="112571" y="5678616"/>
            <a:ext cx="11925441" cy="10841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C0AD062-FE44-2BAF-70A7-7CA97D044580}"/>
              </a:ext>
            </a:extLst>
          </p:cNvPr>
          <p:cNvSpPr txBox="1"/>
          <p:nvPr/>
        </p:nvSpPr>
        <p:spPr>
          <a:xfrm>
            <a:off x="57609" y="5245442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curl http://localhost:4566/_localstack/health</a:t>
            </a:r>
          </a:p>
        </p:txBody>
      </p:sp>
    </p:spTree>
    <p:extLst>
      <p:ext uri="{BB962C8B-B14F-4D97-AF65-F5344CB8AC3E}">
        <p14:creationId xmlns:p14="http://schemas.microsoft.com/office/powerpoint/2010/main" val="379741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1BEAAC-B8E7-53DA-2FD1-1A08679C0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A72F22-3386-792A-B7A8-FE3CF8BA4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D00813-F8BC-2DA4-F111-4B4336D58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C03005-E19E-15CA-2917-467D7B3A4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8A33B1-17BD-7087-3B0D-3A12D1B41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1DE02A-0518-3832-BA90-F626E09FB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E65134A-E1EA-3B6B-97F5-34F849B06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C84807F3-296E-7C0D-2224-4D449BD1E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E641C-2F65-A3BD-4C25-DF21FE63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9678988" cy="46186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/>
              <a:t>Install Node.js and Dependencies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C3FD40-6399-6812-39A6-B7C099F832CC}"/>
              </a:ext>
            </a:extLst>
          </p:cNvPr>
          <p:cNvSpPr txBox="1"/>
          <p:nvPr/>
        </p:nvSpPr>
        <p:spPr>
          <a:xfrm>
            <a:off x="566474" y="1274345"/>
            <a:ext cx="6105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the node project and install dependencies:  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–y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0779C5-7950-3CB0-848E-CB4C24166E31}"/>
              </a:ext>
            </a:extLst>
          </p:cNvPr>
          <p:cNvSpPr txBox="1"/>
          <p:nvPr/>
        </p:nvSpPr>
        <p:spPr>
          <a:xfrm>
            <a:off x="491221" y="1971645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aws-sdk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52B356-4936-3ACD-39F4-78CB0F81A4E4}"/>
              </a:ext>
            </a:extLst>
          </p:cNvPr>
          <p:cNvSpPr txBox="1"/>
          <p:nvPr/>
        </p:nvSpPr>
        <p:spPr>
          <a:xfrm>
            <a:off x="480336" y="3023223"/>
            <a:ext cx="81504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SDK acts as a client that you can use to interact with AWS services. </a:t>
            </a:r>
            <a:endParaRPr lang="he-I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e-I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It abstracts the underlying HTTP requests and provides a simple interface for working with AWS services.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74F2950A-64BD-9188-D99C-DA8FD31A3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221" y="2616475"/>
            <a:ext cx="31630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Points </a:t>
            </a:r>
            <a:r>
              <a:rPr lang="en-US" altLang="en-US" b="1" dirty="0"/>
              <a:t>About </a:t>
            </a:r>
            <a:r>
              <a:rPr lang="en-US" altLang="en-US" b="1" dirty="0" err="1"/>
              <a:t>aws-sdk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8345091-0C8B-7757-1578-1D67BCDFA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68" y="4219527"/>
            <a:ext cx="6081752" cy="242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8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380</TotalTime>
  <Words>254</Words>
  <Application>Microsoft Office PowerPoint</Application>
  <PresentationFormat>Widescreen</PresentationFormat>
  <Paragraphs>51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Gothic</vt:lpstr>
      <vt:lpstr>Consolas</vt:lpstr>
      <vt:lpstr>Gisha</vt:lpstr>
      <vt:lpstr>Guttman Yad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 LocalStack via Docker</vt:lpstr>
      <vt:lpstr>Install Node.js and Dependencies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Dror Mushay</dc:creator>
  <cp:lastModifiedBy>Dror Mushay</cp:lastModifiedBy>
  <cp:revision>43</cp:revision>
  <dcterms:created xsi:type="dcterms:W3CDTF">2025-03-24T12:35:00Z</dcterms:created>
  <dcterms:modified xsi:type="dcterms:W3CDTF">2025-04-02T14:13:40Z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