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4"/>
  </p:notesMasterIdLst>
  <p:sldIdLst>
    <p:sldId id="720" r:id="rId2"/>
    <p:sldId id="713" r:id="rId3"/>
    <p:sldId id="714" r:id="rId4"/>
    <p:sldId id="715" r:id="rId5"/>
    <p:sldId id="716" r:id="rId6"/>
    <p:sldId id="717" r:id="rId7"/>
    <p:sldId id="721" r:id="rId8"/>
    <p:sldId id="722" r:id="rId9"/>
    <p:sldId id="718" r:id="rId10"/>
    <p:sldId id="719" r:id="rId11"/>
    <p:sldId id="465" r:id="rId12"/>
    <p:sldId id="658" r:id="rId13"/>
    <p:sldId id="654" r:id="rId14"/>
    <p:sldId id="653" r:id="rId15"/>
    <p:sldId id="466" r:id="rId16"/>
    <p:sldId id="655" r:id="rId17"/>
    <p:sldId id="656" r:id="rId18"/>
    <p:sldId id="659" r:id="rId19"/>
    <p:sldId id="660" r:id="rId20"/>
    <p:sldId id="661" r:id="rId21"/>
    <p:sldId id="662" r:id="rId22"/>
    <p:sldId id="666" r:id="rId23"/>
    <p:sldId id="667" r:id="rId24"/>
    <p:sldId id="674" r:id="rId25"/>
    <p:sldId id="678" r:id="rId26"/>
    <p:sldId id="679" r:id="rId27"/>
    <p:sldId id="669" r:id="rId28"/>
    <p:sldId id="670" r:id="rId29"/>
    <p:sldId id="671" r:id="rId30"/>
    <p:sldId id="680" r:id="rId31"/>
    <p:sldId id="681" r:id="rId32"/>
    <p:sldId id="683" r:id="rId33"/>
    <p:sldId id="672" r:id="rId34"/>
    <p:sldId id="709" r:id="rId35"/>
    <p:sldId id="673" r:id="rId36"/>
    <p:sldId id="712" r:id="rId37"/>
    <p:sldId id="668" r:id="rId38"/>
    <p:sldId id="663" r:id="rId39"/>
    <p:sldId id="664" r:id="rId40"/>
    <p:sldId id="665" r:id="rId41"/>
    <p:sldId id="657" r:id="rId42"/>
    <p:sldId id="682" r:id="rId43"/>
    <p:sldId id="685" r:id="rId44"/>
    <p:sldId id="703" r:id="rId45"/>
    <p:sldId id="686" r:id="rId46"/>
    <p:sldId id="684" r:id="rId47"/>
    <p:sldId id="704" r:id="rId48"/>
    <p:sldId id="687" r:id="rId49"/>
    <p:sldId id="699" r:id="rId50"/>
    <p:sldId id="698" r:id="rId51"/>
    <p:sldId id="693" r:id="rId52"/>
    <p:sldId id="695" r:id="rId53"/>
    <p:sldId id="694" r:id="rId54"/>
    <p:sldId id="689" r:id="rId55"/>
    <p:sldId id="690" r:id="rId56"/>
    <p:sldId id="691" r:id="rId57"/>
    <p:sldId id="696" r:id="rId58"/>
    <p:sldId id="706" r:id="rId59"/>
    <p:sldId id="692" r:id="rId60"/>
    <p:sldId id="688" r:id="rId61"/>
    <p:sldId id="700" r:id="rId62"/>
    <p:sldId id="701" r:id="rId63"/>
    <p:sldId id="675" r:id="rId64"/>
    <p:sldId id="676" r:id="rId65"/>
    <p:sldId id="677" r:id="rId66"/>
    <p:sldId id="697" r:id="rId67"/>
    <p:sldId id="702" r:id="rId68"/>
    <p:sldId id="705" r:id="rId69"/>
    <p:sldId id="707" r:id="rId70"/>
    <p:sldId id="708" r:id="rId71"/>
    <p:sldId id="710" r:id="rId72"/>
    <p:sldId id="711" r:id="rId73"/>
  </p:sldIdLst>
  <p:sldSz cx="9144000" cy="6858000" type="screen4x3"/>
  <p:notesSz cx="6881813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EFF1FB"/>
    <a:srgbClr val="F0F4FA"/>
    <a:srgbClr val="DCE6F2"/>
    <a:srgbClr val="000000"/>
    <a:srgbClr val="3FCDFF"/>
    <a:srgbClr val="79DCFF"/>
    <a:srgbClr val="CCFF99"/>
    <a:srgbClr val="C58A4F"/>
    <a:srgbClr val="E7EAF9"/>
    <a:srgbClr val="EADC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6" autoAdjust="0"/>
    <p:restoredTop sz="92950" autoAdjust="0"/>
  </p:normalViewPr>
  <p:slideViewPr>
    <p:cSldViewPr snapToGrid="0">
      <p:cViewPr>
        <p:scale>
          <a:sx n="66" d="100"/>
          <a:sy n="66" d="100"/>
        </p:scale>
        <p:origin x="-1974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79425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79425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r">
              <a:defRPr sz="1200"/>
            </a:lvl1pPr>
          </a:lstStyle>
          <a:p>
            <a:fld id="{008408E9-6C61-4859-99E9-DCB4AA43E75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0" tIns="47055" rIns="94110" bIns="4705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554538"/>
            <a:ext cx="5505450" cy="4314825"/>
          </a:xfrm>
          <a:prstGeom prst="rect">
            <a:avLst/>
          </a:prstGeom>
        </p:spPr>
        <p:txBody>
          <a:bodyPr vert="horz" lIns="94110" tIns="47055" rIns="94110" bIns="470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2982119" cy="479425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107411"/>
            <a:ext cx="2982119" cy="479425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r">
              <a:defRPr sz="1200"/>
            </a:lvl1pPr>
          </a:lstStyle>
          <a:p>
            <a:fld id="{A0D4EDAF-68F2-441C-B315-56033D0C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http://www.dadcando.com/Making/Craft/Images/origami-money-box-1-1000.jpg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EDAF-68F2-441C-B315-56033D0C72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http://www.dadcando.com/Making/Craft/Images/origami-money-box-1-1000.jpg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EDAF-68F2-441C-B315-56033D0C72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3657600" y="1371600"/>
            <a:ext cx="18288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248400" cy="38401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EFA3-FA0B-44A1-8B45-F371C07C55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2F3E-6B24-409D-8691-B3A441B4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819" r:id="rId38"/>
    <p:sldLayoutId id="2147483820" r:id="rId39"/>
    <p:sldLayoutId id="2147483821" r:id="rId40"/>
    <p:sldLayoutId id="2147483822" r:id="rId41"/>
    <p:sldLayoutId id="2147483823" r:id="rId42"/>
    <p:sldLayoutId id="2147483824" r:id="rId43"/>
    <p:sldLayoutId id="2147483825" r:id="rId44"/>
    <p:sldLayoutId id="2147483826" r:id="rId45"/>
    <p:sldLayoutId id="2147483827" r:id="rId46"/>
    <p:sldLayoutId id="2147483828" r:id="rId47"/>
    <p:sldLayoutId id="2147483829" r:id="rId48"/>
    <p:sldLayoutId id="2147483830" r:id="rId49"/>
    <p:sldLayoutId id="2147483831" r:id="rId50"/>
    <p:sldLayoutId id="2147483832" r:id="rId51"/>
    <p:sldLayoutId id="2147483833" r:id="rId52"/>
    <p:sldLayoutId id="2147483834" r:id="rId53"/>
    <p:sldLayoutId id="2147483835" r:id="rId54"/>
    <p:sldLayoutId id="2147483836" r:id="rId55"/>
    <p:sldLayoutId id="2147483837" r:id="rId56"/>
    <p:sldLayoutId id="2147483838" r:id="rId57"/>
    <p:sldLayoutId id="2147483839" r:id="rId58"/>
    <p:sldLayoutId id="2147483840" r:id="rId59"/>
    <p:sldLayoutId id="2147483841" r:id="rId60"/>
    <p:sldLayoutId id="2147483842" r:id="rId61"/>
    <p:sldLayoutId id="2147483843" r:id="rId62"/>
    <p:sldLayoutId id="2147483844" r:id="rId63"/>
    <p:sldLayoutId id="2147483845" r:id="rId64"/>
    <p:sldLayoutId id="2147483846" r:id="rId65"/>
    <p:sldLayoutId id="2147483847" r:id="rId66"/>
    <p:sldLayoutId id="2147483848" r:id="rId67"/>
    <p:sldLayoutId id="2147483849" r:id="rId68"/>
    <p:sldLayoutId id="2147483850" r:id="rId69"/>
    <p:sldLayoutId id="2147483851" r:id="rId70"/>
    <p:sldLayoutId id="2147483852" r:id="rId71"/>
    <p:sldLayoutId id="2147483853" r:id="rId72"/>
    <p:sldLayoutId id="2147483854" r:id="rId73"/>
    <p:sldLayoutId id="2147483855" r:id="rId74"/>
    <p:sldLayoutId id="2147483856" r:id="rId75"/>
    <p:sldLayoutId id="2147483857" r:id="rId76"/>
    <p:sldLayoutId id="2147483858" r:id="rId77"/>
    <p:sldLayoutId id="2147483756" r:id="rId7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jpeg"/><Relationship Id="rId9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arca.com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7.wmf"/><Relationship Id="rId4" Type="http://schemas.openxmlformats.org/officeDocument/2006/relationships/hyperlink" Target="http://www.arca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6171" y="870857"/>
            <a:ext cx="5138058" cy="1480457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215483" y="3682353"/>
            <a:ext cx="3200387" cy="687318"/>
          </a:xfrm>
          <a:prstGeom prst="rect">
            <a:avLst/>
          </a:prstGeom>
          <a:ln w="6350">
            <a:noFill/>
          </a:ln>
          <a:effectLst>
            <a:innerShdw blurRad="508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   Try arca’s unique </a:t>
            </a:r>
            <a:r>
              <a:rPr lang="en-US" sz="1400" dirty="0" smtClean="0">
                <a:solidFill>
                  <a:srgbClr val="C00000"/>
                </a:solidFill>
                <a:latin typeface="Arial Rounded MT Bold" pitchFamily="34" charset="0"/>
                <a:cs typeface="Tahoma" pitchFamily="34" charset="0"/>
              </a:rPr>
              <a:t>no-SMS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 service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     get it all in one click!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016" y="4035323"/>
            <a:ext cx="86627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Arial Rounded MT Bold" pitchFamily="34" charset="0"/>
                <a:cs typeface="Tahoma" pitchFamily="34" charset="0"/>
              </a:rPr>
              <a:t>How?</a:t>
            </a:r>
            <a:endParaRPr lang="he-IL" sz="1200" dirty="0">
              <a:solidFill>
                <a:srgbClr val="C00000"/>
              </a:solidFill>
              <a:latin typeface="Arial Rounded MT Bold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24114" y="1770743"/>
            <a:ext cx="7242629" cy="4702630"/>
          </a:xfrm>
          <a:prstGeom prst="rect">
            <a:avLst/>
          </a:prstGeom>
          <a:solidFill>
            <a:srgbClr val="DCE6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1248223" y="2133612"/>
            <a:ext cx="600528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800" b="1" spc="3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arca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is all about making online shopping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safer and more fun.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We follow your rules 24 by 7 to provide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you with that unprecedented peace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of mind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that no other service can offer.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To start enjoying hassle-free online experience just let us know what your rules are on these pages.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leave it to us. U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se our mobile app and we will gradually learn your preferences ourselves.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			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Lucida Handwriting" pitchFamily="66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3468" y="5704117"/>
            <a:ext cx="175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ucida Handwriting" pitchFamily="66" charset="0"/>
                <a:cs typeface="Tahoma" pitchFamily="34" charset="0"/>
              </a:rPr>
              <a:t>Enjoy!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1143000"/>
            <a:ext cx="9525000" cy="614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62924" flipH="1">
            <a:off x="3103368" y="4702351"/>
            <a:ext cx="1343520" cy="866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819400"/>
            <a:ext cx="6934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itchFamily="34" charset="0"/>
              </a:rPr>
              <a:t>Welcome to </a:t>
            </a:r>
            <a:r>
              <a:rPr lang="en-US" sz="3200" b="1" spc="130" dirty="0" smtClean="0">
                <a:latin typeface="Arial Narrow" pitchFamily="34" charset="0"/>
              </a:rPr>
              <a:t>arca</a:t>
            </a:r>
            <a:r>
              <a:rPr lang="en-US" sz="3200" dirty="0" smtClean="0">
                <a:latin typeface="Arial Narrow" pitchFamily="34" charset="0"/>
              </a:rPr>
              <a:t>!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Arial Narrow" pitchFamily="34" charset="0"/>
              </a:rPr>
              <a:t>Your purchase is two clicks away.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 Narrow" pitchFamily="34" charset="0"/>
              </a:rPr>
              <a:t>Follow these simple steps and get instant cash in seconds.</a:t>
            </a:r>
            <a:endParaRPr lang="en-US" sz="2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200400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New</a:t>
            </a:r>
            <a:endParaRPr 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54622" flipH="1">
            <a:off x="4329990" y="5058120"/>
            <a:ext cx="831859" cy="5835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latin typeface="Arial Narrow" pitchFamily="34" charset="0"/>
              </a:rPr>
              <a:t>       </a:t>
            </a:r>
            <a:endParaRPr lang="en-US" sz="1600" i="1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5486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latin typeface="Arial Narrow" pitchFamily="34" charset="0"/>
              </a:rPr>
              <a:t>New Way To Pay</a:t>
            </a:r>
            <a:endParaRPr lang="en-US" sz="1200" spc="120" dirty="0"/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 Narrow" pitchFamily="34" charset="0"/>
              </a:rPr>
              <a:t>TM</a:t>
            </a:r>
            <a:endParaRPr lang="en-US" sz="105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54622" flipH="1">
            <a:off x="4329990" y="5058120"/>
            <a:ext cx="831859" cy="5835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latin typeface="Arial Narrow" pitchFamily="34" charset="0"/>
              </a:rPr>
              <a:t>       </a:t>
            </a:r>
            <a:endParaRPr lang="en-US" sz="1600" i="1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5486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latin typeface="Arial Narrow" pitchFamily="34" charset="0"/>
              </a:rPr>
              <a:t>Way To Pay</a:t>
            </a:r>
            <a:endParaRPr lang="en-US" sz="1200" spc="120" dirty="0"/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 Narrow" pitchFamily="34" charset="0"/>
              </a:rPr>
              <a:t>TM</a:t>
            </a:r>
            <a:endParaRPr lang="en-US" sz="105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5061857"/>
            <a:ext cx="3570514" cy="6640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5895" y="5453742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962924" flipH="1">
            <a:off x="4274330" y="5065945"/>
            <a:ext cx="772140" cy="49803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14254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online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5061857"/>
            <a:ext cx="3570514" cy="6640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5895" y="5453742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962924" flipH="1">
            <a:off x="4274330" y="5065945"/>
            <a:ext cx="772140" cy="49803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14254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5061857"/>
            <a:ext cx="3570514" cy="6640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5895" y="5453742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14254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447800"/>
            <a:ext cx="9144000" cy="5029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1447800"/>
            <a:ext cx="8839200" cy="4953000"/>
          </a:xfrm>
          <a:prstGeom prst="roundRect">
            <a:avLst>
              <a:gd name="adj" fmla="val 3704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 dirty="0" smtClean="0"/>
              <a:t>Introducing arca</a:t>
            </a:r>
            <a:endParaRPr lang="en-US" dirty="0"/>
          </a:p>
        </p:txBody>
      </p:sp>
      <p:grpSp>
        <p:nvGrpSpPr>
          <p:cNvPr id="3" name="Group 16"/>
          <p:cNvGrpSpPr/>
          <p:nvPr/>
        </p:nvGrpSpPr>
        <p:grpSpPr>
          <a:xfrm>
            <a:off x="152400" y="1981200"/>
            <a:ext cx="8839200" cy="1066800"/>
            <a:chOff x="304800" y="1905000"/>
            <a:chExt cx="6324600" cy="1066800"/>
          </a:xfrm>
        </p:grpSpPr>
        <p:sp>
          <p:nvSpPr>
            <p:cNvPr id="8" name="Rectangle 7"/>
            <p:cNvSpPr/>
            <p:nvPr/>
          </p:nvSpPr>
          <p:spPr>
            <a:xfrm>
              <a:off x="304800" y="1905000"/>
              <a:ext cx="6324600" cy="1066800"/>
            </a:xfrm>
            <a:prstGeom prst="rect">
              <a:avLst/>
            </a:prstGeom>
            <a:gradFill flip="none" rotWithShape="1">
              <a:gsLst>
                <a:gs pos="0">
                  <a:srgbClr val="B1C7E1">
                    <a:tint val="66000"/>
                    <a:satMod val="160000"/>
                  </a:srgbClr>
                </a:gs>
                <a:gs pos="50000">
                  <a:srgbClr val="B1C7E1">
                    <a:tint val="44500"/>
                    <a:satMod val="160000"/>
                  </a:srgbClr>
                </a:gs>
                <a:gs pos="100000">
                  <a:srgbClr val="B1C7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t="11274" b="9810"/>
            <a:stretch>
              <a:fillRect/>
            </a:stretch>
          </p:blipFill>
          <p:spPr bwMode="auto">
            <a:xfrm>
              <a:off x="2944293" y="1905000"/>
              <a:ext cx="92491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685190" y="1981200"/>
              <a:ext cx="2617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Arial Rounded MT Bold" pitchFamily="34" charset="0"/>
                </a:rPr>
                <a:t>Online shopping has never been so easy!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3671203"/>
            <a:ext cx="3886200" cy="1262747"/>
          </a:xfrm>
          <a:prstGeom prst="roundRect">
            <a:avLst>
              <a:gd name="adj" fmla="val 7245"/>
            </a:avLst>
          </a:prstGeom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Pay nothing in advance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Tired of going to the store for a new prepaid card? 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Or buying bulks of coins you don’t really need?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Learn how we get you instant cash in one click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086350"/>
            <a:ext cx="3886200" cy="1262747"/>
          </a:xfrm>
          <a:prstGeom prst="roundRect">
            <a:avLst>
              <a:gd name="adj" fmla="val 7245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instant parental authorization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Never stop the game again to ask for permission.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Don’t stop your parents and wait for their answer.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 how we get instant parental authorization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3657601"/>
            <a:ext cx="3886200" cy="2682389"/>
          </a:xfrm>
          <a:prstGeom prst="roundRect">
            <a:avLst>
              <a:gd name="adj" fmla="val 38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We check every purchase your kids make so that you won’t have to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Do you know what your kids are doing online, and where your money goes to?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arca lets you define what you want to let your kids spend on and how much.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We check every purchase attempt as it happens and authorize only ones </a:t>
            </a:r>
            <a:r>
              <a:rPr lang="en-US" sz="1400" spc="-100" dirty="0" smtClean="0">
                <a:solidFill>
                  <a:schemeClr val="tx1"/>
                </a:solidFill>
              </a:rPr>
              <a:t>that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meet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your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requirements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accent6">
                    <a:lumMod val="75000"/>
                  </a:schemeClr>
                </a:solidFill>
              </a:rPr>
              <a:t>Learn how we protect your kids’ purchases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5" y="24479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50" y="145732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latin typeface="Arial Rounded MT Bold" pitchFamily="34" charset="0"/>
              </a:rPr>
              <a:t>Arca </a:t>
            </a:r>
            <a:r>
              <a:rPr lang="en-US" sz="1200" baseline="30000" dirty="0" smtClean="0">
                <a:latin typeface="Arial Rounded MT Bold" pitchFamily="34" charset="0"/>
              </a:rPr>
              <a:t>TM</a:t>
            </a:r>
            <a:r>
              <a:rPr lang="en-US" sz="2400" dirty="0" smtClean="0"/>
              <a:t> </a:t>
            </a:r>
            <a:r>
              <a:rPr lang="en-US" sz="2000" dirty="0" smtClean="0"/>
              <a:t> </a:t>
            </a:r>
            <a:r>
              <a:rPr lang="en-US" dirty="0" smtClean="0"/>
              <a:t>Let Your Kids Play Safely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477000" y="30480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24600" y="228599"/>
            <a:ext cx="2286000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10325" y="1447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pic>
        <p:nvPicPr>
          <p:cNvPr id="33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501" y="1443703"/>
            <a:ext cx="895350" cy="577501"/>
          </a:xfrm>
          <a:prstGeom prst="rect">
            <a:avLst/>
          </a:prstGeom>
          <a:noFill/>
        </p:spPr>
      </p:pic>
      <p:grpSp>
        <p:nvGrpSpPr>
          <p:cNvPr id="4" name="Group 36"/>
          <p:cNvGrpSpPr/>
          <p:nvPr/>
        </p:nvGrpSpPr>
        <p:grpSpPr>
          <a:xfrm>
            <a:off x="247650" y="3105150"/>
            <a:ext cx="3848100" cy="638175"/>
            <a:chOff x="247650" y="3105150"/>
            <a:chExt cx="3848100" cy="638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247650" y="3105150"/>
              <a:ext cx="3848100" cy="4572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8700" y="3133725"/>
              <a:ext cx="2247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For teens and kids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4953000" y="3095625"/>
            <a:ext cx="3886200" cy="638175"/>
            <a:chOff x="209550" y="3105150"/>
            <a:chExt cx="3886200" cy="638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ounded Rectangle 38"/>
            <p:cNvSpPr/>
            <p:nvPr/>
          </p:nvSpPr>
          <p:spPr>
            <a:xfrm>
              <a:off x="209550" y="3105150"/>
              <a:ext cx="3886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66850" y="3133725"/>
              <a:ext cx="2247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For Parents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rot="5400000">
            <a:off x="3009900" y="4686300"/>
            <a:ext cx="297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>
            <a:off x="4190991" y="5399306"/>
            <a:ext cx="3570514" cy="33747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50000"/>
                  <a:shade val="30000"/>
                  <a:satMod val="115000"/>
                  <a:alpha val="17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0995" y="5061844"/>
            <a:ext cx="3570514" cy="33747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50000"/>
                  <a:shade val="30000"/>
                  <a:satMod val="115000"/>
                  <a:alpha val="17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9371" y="3439885"/>
            <a:ext cx="3570514" cy="32657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5895" y="5453742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14254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90995" y="5061844"/>
            <a:ext cx="3570514" cy="337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4190999" y="5355770"/>
            <a:ext cx="3570514" cy="35287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5895" y="5453742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14254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076" y="2727434"/>
            <a:ext cx="321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original good one (</a:t>
            </a:r>
            <a:r>
              <a:rPr lang="en-US" dirty="0" err="1" smtClean="0"/>
              <a:t>gray_dark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63505" y="5108356"/>
            <a:ext cx="3812974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3868404" y="5305624"/>
            <a:ext cx="3813048" cy="380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5895" y="5453742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192482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4100" y="485775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683" y="2528689"/>
            <a:ext cx="1219331" cy="135792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863505" y="5105633"/>
            <a:ext cx="3812974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3866590" y="5305624"/>
            <a:ext cx="3813048" cy="2678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25140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215" y="4857752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7207" y="2207079"/>
            <a:ext cx="594904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400" dirty="0" smtClean="0">
                <a:latin typeface="Arial Rounded MT Bold" pitchFamily="34" charset="0"/>
              </a:rPr>
              <a:t>Not sure what your policy is?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</a:rPr>
              <a:t>Don’t worry!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</a:rPr>
              <a:t>Whenever arca is not sure, it will simply ask you.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</a:rPr>
              <a:t>While arca learns your preferences you will go about doing what you do knowing that someone really follows your rules, protecting the ones your care about and maintaining your budget.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71107" y="3191329"/>
            <a:ext cx="5684140" cy="2292935"/>
          </a:xfrm>
          <a:prstGeom prst="rect">
            <a:avLst/>
          </a:prstGeom>
          <a:solidFill>
            <a:srgbClr val="EFF1FB"/>
          </a:solidFill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solidFill>
                  <a:srgbClr val="C58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itchFamily="34" charset="0"/>
              </a:rPr>
              <a:t>Not sure what your policy is?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Don’t worry.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Whenever arca is not sure, it simply asks you!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While arca learns your preferences you go about doing what you do knowing that someone really follows your rules, protecting the ones your care about and maintaining your budget.</a:t>
            </a:r>
            <a:endParaRPr lang="en-US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4364" y="3175002"/>
            <a:ext cx="885671" cy="986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9807" y="3851729"/>
            <a:ext cx="5684140" cy="2292935"/>
          </a:xfrm>
          <a:prstGeom prst="rect">
            <a:avLst/>
          </a:prstGeom>
          <a:solidFill>
            <a:srgbClr val="EFF1FB"/>
          </a:solidFill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solidFill>
                  <a:srgbClr val="C58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itchFamily="34" charset="0"/>
              </a:rPr>
              <a:t>Not sure what your policy is?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Don’t worry.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Whenever arca is not sure, it simply asks you!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While arca learns your preferences you go about doing what you do knowing that someone really follows your rules, protecting the ones your care about and maintaining your budget.</a:t>
            </a:r>
            <a:endParaRPr lang="en-US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6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3064" y="3835402"/>
            <a:ext cx="885671" cy="986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28205" y="3673929"/>
            <a:ext cx="5505452" cy="1738938"/>
          </a:xfrm>
          <a:prstGeom prst="rect">
            <a:avLst/>
          </a:prstGeom>
          <a:solidFill>
            <a:srgbClr val="EFF1FB"/>
          </a:solidFill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solidFill>
                  <a:srgbClr val="C58A4F"/>
                </a:solidFill>
                <a:latin typeface="Arial Rounded MT Bold" pitchFamily="34" charset="0"/>
                <a:cs typeface="Arial" pitchFamily="34" charset="0"/>
              </a:rPr>
              <a:t>Not sure what your policy is?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Don’t you worry.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When arca is not sure, it simply asks you!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arca learns your preferences so you can keep your busy life knowing we follow your rules.</a:t>
            </a:r>
            <a:endParaRPr lang="en-US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4169" y="3803078"/>
            <a:ext cx="885671" cy="986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28205" y="3673929"/>
            <a:ext cx="5505452" cy="1738938"/>
          </a:xfrm>
          <a:prstGeom prst="rect">
            <a:avLst/>
          </a:prstGeom>
          <a:solidFill>
            <a:srgbClr val="EFF1FB"/>
          </a:solidFill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solidFill>
                  <a:srgbClr val="C58A4F"/>
                </a:solidFill>
                <a:latin typeface="Arial Rounded MT Bold" pitchFamily="34" charset="0"/>
                <a:cs typeface="Arial" pitchFamily="34" charset="0"/>
              </a:rPr>
              <a:t>Not sure what your policy is?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Don’t you worry.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When arca is not sure, it simply asks you!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arca learns your preferences so you can keep your busy life knowing we follow your rules.</a:t>
            </a:r>
            <a:endParaRPr lang="en-US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4169" y="3803078"/>
            <a:ext cx="885671" cy="986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63505" y="5108356"/>
            <a:ext cx="3812974" cy="21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3866590" y="5305624"/>
            <a:ext cx="3813048" cy="26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25140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3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2" cstate="print"/>
          <a:srcRect l="4000"/>
          <a:stretch>
            <a:fillRect/>
          </a:stretch>
        </p:blipFill>
        <p:spPr bwMode="auto">
          <a:xfrm flipH="1">
            <a:off x="4208203" y="4996546"/>
            <a:ext cx="810100" cy="544286"/>
          </a:xfrm>
          <a:prstGeom prst="rect">
            <a:avLst/>
          </a:prstGeom>
          <a:noFill/>
        </p:spPr>
      </p:pic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64100" y="49012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63505" y="5108356"/>
            <a:ext cx="3812974" cy="21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3866590" y="5305624"/>
            <a:ext cx="3813048" cy="26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2691" y="5225140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2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64100" y="49012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439" y="5464628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latin typeface="Arial Narrow" pitchFamily="34" charset="0"/>
              </a:rPr>
              <a:t>Let your kids play… safe</a:t>
            </a:r>
            <a:endParaRPr lang="en-US" sz="1200" spc="1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63505" y="5108356"/>
            <a:ext cx="3812974" cy="21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3866590" y="5305624"/>
            <a:ext cx="3813048" cy="26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9503" y="5147583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3" y="5225140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2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09439" y="5464628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latin typeface="Arial Narrow" pitchFamily="34" charset="0"/>
              </a:rPr>
              <a:t>Let your kids play… safe</a:t>
            </a:r>
            <a:endParaRPr lang="en-US" sz="1200" spc="120" dirty="0"/>
          </a:p>
        </p:txBody>
      </p:sp>
      <p:pic>
        <p:nvPicPr>
          <p:cNvPr id="13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/>
          <a:srcRect l="4000"/>
          <a:stretch>
            <a:fillRect/>
          </a:stretch>
        </p:blipFill>
        <p:spPr bwMode="auto">
          <a:xfrm flipH="1">
            <a:off x="4164659" y="5083634"/>
            <a:ext cx="810100" cy="5442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64100" y="49012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447800"/>
            <a:ext cx="9144000" cy="5029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1447800"/>
            <a:ext cx="8839200" cy="4953000"/>
          </a:xfrm>
          <a:prstGeom prst="roundRect">
            <a:avLst>
              <a:gd name="adj" fmla="val 3704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 dirty="0" smtClean="0"/>
              <a:t>Introducing arca</a:t>
            </a:r>
            <a:endParaRPr lang="en-US" dirty="0"/>
          </a:p>
        </p:txBody>
      </p:sp>
      <p:grpSp>
        <p:nvGrpSpPr>
          <p:cNvPr id="3" name="Group 16"/>
          <p:cNvGrpSpPr/>
          <p:nvPr/>
        </p:nvGrpSpPr>
        <p:grpSpPr>
          <a:xfrm>
            <a:off x="152400" y="1981200"/>
            <a:ext cx="8839200" cy="1066800"/>
            <a:chOff x="304800" y="1905000"/>
            <a:chExt cx="6324600" cy="1066800"/>
          </a:xfrm>
        </p:grpSpPr>
        <p:sp>
          <p:nvSpPr>
            <p:cNvPr id="8" name="Rectangle 7"/>
            <p:cNvSpPr/>
            <p:nvPr/>
          </p:nvSpPr>
          <p:spPr>
            <a:xfrm>
              <a:off x="304800" y="1905000"/>
              <a:ext cx="6324600" cy="1066800"/>
            </a:xfrm>
            <a:prstGeom prst="rect">
              <a:avLst/>
            </a:prstGeom>
            <a:gradFill flip="none" rotWithShape="1">
              <a:gsLst>
                <a:gs pos="0">
                  <a:srgbClr val="B1C7E1">
                    <a:tint val="66000"/>
                    <a:satMod val="160000"/>
                  </a:srgbClr>
                </a:gs>
                <a:gs pos="50000">
                  <a:srgbClr val="B1C7E1">
                    <a:tint val="44500"/>
                    <a:satMod val="160000"/>
                  </a:srgbClr>
                </a:gs>
                <a:gs pos="100000">
                  <a:srgbClr val="B1C7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t="11274" b="9810"/>
            <a:stretch>
              <a:fillRect/>
            </a:stretch>
          </p:blipFill>
          <p:spPr bwMode="auto">
            <a:xfrm>
              <a:off x="2944293" y="1905000"/>
              <a:ext cx="92491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685190" y="1981200"/>
              <a:ext cx="2617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Arial Rounded MT Bold" pitchFamily="34" charset="0"/>
                </a:rPr>
                <a:t>Online shopping has never been so easy!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3671203"/>
            <a:ext cx="3886200" cy="1262747"/>
          </a:xfrm>
          <a:prstGeom prst="roundRect">
            <a:avLst>
              <a:gd name="adj" fmla="val 7245"/>
            </a:avLst>
          </a:prstGeom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Pay nothing in advance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Tired of going to the store for a new prepaid card? 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Or buying bulks of coins you don’t really need?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Learn how we get you instant cash in one click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086350"/>
            <a:ext cx="3886200" cy="1262747"/>
          </a:xfrm>
          <a:prstGeom prst="roundRect">
            <a:avLst>
              <a:gd name="adj" fmla="val 7245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instant parental authorization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Never stop the game again to ask for permission.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Don’t stop your parents and wait for their answer.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 how we get instant parental authorization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3657601"/>
            <a:ext cx="3886200" cy="2682389"/>
          </a:xfrm>
          <a:prstGeom prst="roundRect">
            <a:avLst>
              <a:gd name="adj" fmla="val 38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We check every purchase your kids make so that you won’t have to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Do you know what your kids are doing online, and where your money goes to?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arca lets you define what you want to let your kids spend on and how much.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We check every purchase attempt as it happens and authorize only ones </a:t>
            </a:r>
            <a:r>
              <a:rPr lang="en-US" sz="1400" spc="-100" dirty="0" smtClean="0">
                <a:solidFill>
                  <a:schemeClr val="tx1"/>
                </a:solidFill>
              </a:rPr>
              <a:t>that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meet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your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requirements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accent6">
                    <a:lumMod val="75000"/>
                  </a:schemeClr>
                </a:solidFill>
              </a:rPr>
              <a:t>Learn how we protect your kids’ purchases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5" y="24479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77000" y="30480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24600" y="228599"/>
            <a:ext cx="2286000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10325" y="1447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47650" y="3105150"/>
            <a:ext cx="3848100" cy="638175"/>
            <a:chOff x="247650" y="3105150"/>
            <a:chExt cx="3848100" cy="638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247650" y="3105150"/>
              <a:ext cx="3848100" cy="4572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8700" y="3133725"/>
              <a:ext cx="2247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For teens and kids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4953000" y="3095625"/>
            <a:ext cx="3886200" cy="638175"/>
            <a:chOff x="209550" y="3105150"/>
            <a:chExt cx="3886200" cy="638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ounded Rectangle 38"/>
            <p:cNvSpPr/>
            <p:nvPr/>
          </p:nvSpPr>
          <p:spPr>
            <a:xfrm>
              <a:off x="209550" y="3105150"/>
              <a:ext cx="38862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66850" y="3133725"/>
              <a:ext cx="2247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For Parents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rot="5400000">
            <a:off x="3009900" y="4686300"/>
            <a:ext cx="297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031421" y="0"/>
            <a:ext cx="463550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682" y="280303"/>
            <a:ext cx="2895600" cy="2057779"/>
            <a:chOff x="3871677" y="-1113974"/>
            <a:chExt cx="2895600" cy="2057779"/>
          </a:xfrm>
        </p:grpSpPr>
        <p:sp>
          <p:nvSpPr>
            <p:cNvPr id="31" name="TextBox 30"/>
            <p:cNvSpPr txBox="1"/>
            <p:nvPr/>
          </p:nvSpPr>
          <p:spPr>
            <a:xfrm>
              <a:off x="5562149" y="71211"/>
              <a:ext cx="619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46935" y="-1113974"/>
              <a:ext cx="1186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mobile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71677" y="-164191"/>
              <a:ext cx="2895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600" dirty="0" smtClean="0">
                  <a:latin typeface="Arial Rounded MT Bold" pitchFamily="34" charset="0"/>
                </a:rPr>
                <a:t>arca</a:t>
              </a:r>
            </a:p>
            <a:p>
              <a:r>
                <a:rPr lang="en-US" b="1" i="1" dirty="0" smtClean="0">
                  <a:latin typeface="Arial Narrow" pitchFamily="34" charset="0"/>
                </a:rPr>
                <a:t>       </a:t>
              </a:r>
              <a:endParaRPr lang="en-US" b="1" i="1" dirty="0">
                <a:latin typeface="Arial Narrow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334001" y="1421245"/>
            <a:ext cx="105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!</a:t>
            </a:r>
            <a:endParaRPr lang="en-US" sz="1600" dirty="0"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0600" y="4943474"/>
            <a:ext cx="5003800" cy="885825"/>
          </a:xfrm>
          <a:prstGeom prst="rect">
            <a:avLst/>
          </a:prstGeom>
        </p:spPr>
      </p:pic>
      <p:pic>
        <p:nvPicPr>
          <p:cNvPr id="17" name="Picture 16" descr="blu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873374"/>
            <a:ext cx="4762500" cy="835026"/>
          </a:xfrm>
          <a:prstGeom prst="rect">
            <a:avLst/>
          </a:prstGeom>
        </p:spPr>
      </p:pic>
      <p:pic>
        <p:nvPicPr>
          <p:cNvPr id="16" name="Picture 15" descr="bl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2437" y="2249487"/>
            <a:ext cx="4348163" cy="93821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17900" y="4559300"/>
            <a:ext cx="5016500" cy="161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phone_appl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41" y="2806473"/>
            <a:ext cx="3076575" cy="1190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3866590" y="5305624"/>
            <a:ext cx="3813048" cy="2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9503" y="5147583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3" y="5225140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6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pic>
        <p:nvPicPr>
          <p:cNvPr id="13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00"/>
          <a:stretch>
            <a:fillRect/>
          </a:stretch>
        </p:blipFill>
        <p:spPr bwMode="auto">
          <a:xfrm flipH="1">
            <a:off x="4164659" y="5083634"/>
            <a:ext cx="810100" cy="5442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64100" y="49012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0600" y="4943474"/>
            <a:ext cx="5003800" cy="885825"/>
          </a:xfrm>
          <a:prstGeom prst="rect">
            <a:avLst/>
          </a:prstGeom>
        </p:spPr>
      </p:pic>
      <p:pic>
        <p:nvPicPr>
          <p:cNvPr id="17" name="Picture 16" descr="blu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873374"/>
            <a:ext cx="4762500" cy="835026"/>
          </a:xfrm>
          <a:prstGeom prst="rect">
            <a:avLst/>
          </a:prstGeom>
        </p:spPr>
      </p:pic>
      <p:pic>
        <p:nvPicPr>
          <p:cNvPr id="16" name="Picture 15" descr="bl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2437" y="2249487"/>
            <a:ext cx="4348163" cy="93821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17900" y="4559300"/>
            <a:ext cx="5016500" cy="161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phone_appl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41" y="2806473"/>
            <a:ext cx="3076575" cy="1190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3866590" y="5305624"/>
            <a:ext cx="3813048" cy="2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9503" y="5147583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3" y="5225140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6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64100" y="49012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lu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100" y="2873374"/>
            <a:ext cx="4762500" cy="835026"/>
          </a:xfrm>
          <a:prstGeom prst="rect">
            <a:avLst/>
          </a:prstGeom>
        </p:spPr>
      </p:pic>
      <p:pic>
        <p:nvPicPr>
          <p:cNvPr id="16" name="Picture 15" descr="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2437" y="2249487"/>
            <a:ext cx="4348163" cy="93821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152900" y="5016500"/>
            <a:ext cx="4381500" cy="7493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phone_apple_b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41" y="2806473"/>
            <a:ext cx="3076575" cy="1190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3866590" y="5305624"/>
            <a:ext cx="3813048" cy="2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9503" y="5147583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3" y="5225140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5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64100" y="49012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phone_apple_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6712" y="4760459"/>
            <a:ext cx="307657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9757" y="5104039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1058" y="5170698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mobile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713490" y="4887686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latin typeface="Arial Narrow" pitchFamily="34" charset="0"/>
              </a:rPr>
              <a:t>Let your kids play… safe</a:t>
            </a:r>
            <a:endParaRPr lang="en-US" sz="1200" spc="120" dirty="0"/>
          </a:p>
        </p:txBody>
      </p:sp>
      <p:pic>
        <p:nvPicPr>
          <p:cNvPr id="13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00"/>
          <a:stretch>
            <a:fillRect/>
          </a:stretch>
        </p:blipFill>
        <p:spPr bwMode="auto">
          <a:xfrm flipH="1">
            <a:off x="4534772" y="3526978"/>
            <a:ext cx="810100" cy="5442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68162" y="4857751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rchases_gradien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7999" y="3238500"/>
            <a:ext cx="4112821" cy="751609"/>
          </a:xfrm>
          <a:prstGeom prst="rect">
            <a:avLst/>
          </a:prstGeom>
        </p:spPr>
      </p:pic>
      <p:pic>
        <p:nvPicPr>
          <p:cNvPr id="7" name="Picture 6" descr="purchases_gradien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319" y="4791878"/>
            <a:ext cx="3048000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phone_apple_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941" y="2463573"/>
            <a:ext cx="3076575" cy="1190625"/>
          </a:xfrm>
          <a:prstGeom prst="rect">
            <a:avLst/>
          </a:prstGeom>
        </p:spPr>
      </p:pic>
      <p:pic>
        <p:nvPicPr>
          <p:cNvPr id="14" name="Picture 13" descr="iphone_apple_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6712" y="4974770"/>
            <a:ext cx="3076575" cy="544287"/>
          </a:xfrm>
          <a:prstGeom prst="rect">
            <a:avLst/>
          </a:prstGeom>
        </p:spPr>
      </p:pic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47633" y="2939143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latin typeface="Arial Narrow" pitchFamily="34" charset="0"/>
              </a:rPr>
              <a:t>Let your kids play… safe</a:t>
            </a:r>
            <a:endParaRPr lang="en-US" sz="1200" spc="120" dirty="0"/>
          </a:p>
        </p:txBody>
      </p:sp>
      <p:pic>
        <p:nvPicPr>
          <p:cNvPr id="13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00"/>
          <a:stretch>
            <a:fillRect/>
          </a:stretch>
        </p:blipFill>
        <p:spPr bwMode="auto">
          <a:xfrm flipH="1">
            <a:off x="4534772" y="3526978"/>
            <a:ext cx="810100" cy="54428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4983856" y="4857751"/>
            <a:ext cx="2895600" cy="861774"/>
            <a:chOff x="4722592" y="4857751"/>
            <a:chExt cx="2895600" cy="861774"/>
          </a:xfrm>
        </p:grpSpPr>
        <p:sp>
          <p:nvSpPr>
            <p:cNvPr id="8" name="TextBox 7"/>
            <p:cNvSpPr txBox="1"/>
            <p:nvPr/>
          </p:nvSpPr>
          <p:spPr>
            <a:xfrm>
              <a:off x="6140903" y="5049610"/>
              <a:ext cx="6191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0433" y="5116270"/>
              <a:ext cx="1186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mobile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2592" y="4857751"/>
              <a:ext cx="289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kern="0" spc="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arca</a:t>
              </a:r>
            </a:p>
            <a:p>
              <a:r>
                <a:rPr lang="en-US" sz="1200" i="1" kern="0" spc="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      </a:t>
              </a:r>
              <a:endParaRPr lang="en-US" sz="1200" i="1" kern="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22714" y="5834743"/>
            <a:ext cx="20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Top 3 Shops</a:t>
            </a:r>
            <a:endParaRPr lang="en-US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phone_apple_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941" y="2463573"/>
            <a:ext cx="3076575" cy="1190625"/>
          </a:xfrm>
          <a:prstGeom prst="rect">
            <a:avLst/>
          </a:prstGeom>
        </p:spPr>
      </p:pic>
      <p:pic>
        <p:nvPicPr>
          <p:cNvPr id="14" name="Picture 13" descr="iphone_apple_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6712" y="4974770"/>
            <a:ext cx="3076575" cy="544287"/>
          </a:xfrm>
          <a:prstGeom prst="rect">
            <a:avLst/>
          </a:prstGeom>
        </p:spPr>
      </p:pic>
      <p:pic>
        <p:nvPicPr>
          <p:cNvPr id="12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3" cstate="print"/>
          <a:srcRect l="4000"/>
          <a:stretch>
            <a:fillRect/>
          </a:stretch>
        </p:blipFill>
        <p:spPr bwMode="auto">
          <a:xfrm>
            <a:off x="42530" y="6477000"/>
            <a:ext cx="567070" cy="381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47633" y="2939143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latin typeface="Arial Narrow" pitchFamily="34" charset="0"/>
              </a:rPr>
              <a:t>Let your kids play… safe</a:t>
            </a:r>
            <a:endParaRPr lang="en-US" sz="1200" spc="120" dirty="0"/>
          </a:p>
        </p:txBody>
      </p:sp>
      <p:pic>
        <p:nvPicPr>
          <p:cNvPr id="13" name="Picture 4" descr="http://www.dadcando.com/Making/Craft/Images/origami-money-box-1-100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00"/>
          <a:stretch>
            <a:fillRect/>
          </a:stretch>
        </p:blipFill>
        <p:spPr bwMode="auto">
          <a:xfrm flipH="1">
            <a:off x="4534772" y="3526978"/>
            <a:ext cx="810100" cy="544286"/>
          </a:xfrm>
          <a:prstGeom prst="rect">
            <a:avLst/>
          </a:prstGeom>
          <a:noFill/>
        </p:spPr>
      </p:pic>
      <p:grpSp>
        <p:nvGrpSpPr>
          <p:cNvPr id="3" name="Group 9"/>
          <p:cNvGrpSpPr/>
          <p:nvPr/>
        </p:nvGrpSpPr>
        <p:grpSpPr>
          <a:xfrm>
            <a:off x="4983856" y="4857751"/>
            <a:ext cx="2895600" cy="861774"/>
            <a:chOff x="4722592" y="4857751"/>
            <a:chExt cx="2895600" cy="861774"/>
          </a:xfrm>
        </p:grpSpPr>
        <p:sp>
          <p:nvSpPr>
            <p:cNvPr id="8" name="TextBox 7"/>
            <p:cNvSpPr txBox="1"/>
            <p:nvPr/>
          </p:nvSpPr>
          <p:spPr>
            <a:xfrm>
              <a:off x="6140903" y="5049610"/>
              <a:ext cx="6191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0433" y="5116270"/>
              <a:ext cx="1186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mobile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2592" y="4857751"/>
              <a:ext cx="289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kern="0" spc="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arca</a:t>
              </a:r>
            </a:p>
            <a:p>
              <a:r>
                <a:rPr lang="en-US" sz="1200" i="1" kern="0" spc="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      </a:t>
              </a:r>
              <a:endParaRPr lang="en-US" sz="1200" i="1" kern="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22714" y="5834743"/>
            <a:ext cx="20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Top 3 Shops</a:t>
            </a:r>
            <a:endParaRPr lang="en-US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8" name="Picture 17" descr="Skype 64 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6233" y="4778829"/>
            <a:ext cx="602796" cy="60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ol aim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8950" y="4316186"/>
            <a:ext cx="647700" cy="533400"/>
          </a:xfrm>
          <a:prstGeom prst="rect">
            <a:avLst/>
          </a:prstGeom>
        </p:spPr>
      </p:pic>
      <p:pic>
        <p:nvPicPr>
          <p:cNvPr id="20" name="Picture 19" descr="aol ai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2208" y="3690257"/>
            <a:ext cx="647700" cy="59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skyp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428" y="4582886"/>
            <a:ext cx="620486" cy="62048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942976" y="2674144"/>
            <a:ext cx="666750" cy="657225"/>
          </a:xfrm>
          <a:prstGeom prst="roundRect">
            <a:avLst>
              <a:gd name="adj" fmla="val 21531"/>
            </a:avLst>
          </a:prstGeom>
          <a:noFill/>
          <a:ln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Phone eMail 64.png"/>
          <p:cNvPicPr>
            <a:picLocks noChangeAspect="1"/>
          </p:cNvPicPr>
          <p:nvPr/>
        </p:nvPicPr>
        <p:blipFill>
          <a:blip r:embed="rId8" cstate="print">
            <a:grayscl/>
          </a:blip>
          <a:stretch>
            <a:fillRect/>
          </a:stretch>
        </p:blipFill>
        <p:spPr>
          <a:xfrm>
            <a:off x="4806043" y="2326821"/>
            <a:ext cx="609600" cy="609600"/>
          </a:xfrm>
          <a:prstGeom prst="rect">
            <a:avLst/>
          </a:prstGeom>
        </p:spPr>
      </p:pic>
      <p:pic>
        <p:nvPicPr>
          <p:cNvPr id="24" name="Picture 23" descr="iPhone SMS 64.png"/>
          <p:cNvPicPr>
            <a:picLocks noChangeAspect="1"/>
          </p:cNvPicPr>
          <p:nvPr/>
        </p:nvPicPr>
        <p:blipFill>
          <a:blip r:embed="rId9" cstate="print">
            <a:grayscl/>
          </a:blip>
          <a:stretch>
            <a:fillRect/>
          </a:stretch>
        </p:blipFill>
        <p:spPr>
          <a:xfrm>
            <a:off x="2124075" y="265747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63505" y="5108356"/>
            <a:ext cx="3812974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3855704" y="5305624"/>
            <a:ext cx="3813048" cy="2678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25140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4100" y="49012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90991" y="5521325"/>
            <a:ext cx="3570514" cy="229062"/>
          </a:xfrm>
          <a:prstGeom prst="rect">
            <a:avLst/>
          </a:prstGeom>
          <a:gradFill flip="none" rotWithShape="1">
            <a:gsLst>
              <a:gs pos="50000">
                <a:srgbClr val="282828">
                  <a:alpha val="94000"/>
                </a:srgb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0995" y="5077719"/>
            <a:ext cx="3570514" cy="22861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4190999" y="5306331"/>
            <a:ext cx="3570514" cy="214994"/>
          </a:xfrm>
          <a:prstGeom prst="rect">
            <a:avLst/>
          </a:prstGeom>
          <a:solidFill>
            <a:srgbClr val="282828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5895" y="5453742"/>
            <a:ext cx="256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1275" y="5114925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971" y="5214254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8768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1600" y="2910114"/>
            <a:ext cx="49784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Be on top of things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Ever wondered what your kids are doing online?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Want to let your kids enjoy online purchasing, but just don’t have the time to check every single item?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You’ve come to the right place!</a:t>
            </a:r>
            <a:endParaRPr lang="en-US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447800"/>
            <a:ext cx="9144000" cy="5029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1447800"/>
            <a:ext cx="8839200" cy="4953000"/>
          </a:xfrm>
          <a:prstGeom prst="roundRect">
            <a:avLst>
              <a:gd name="adj" fmla="val 3704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 dirty="0" smtClean="0"/>
              <a:t>Introducing arca</a:t>
            </a:r>
            <a:endParaRPr lang="en-US" dirty="0"/>
          </a:p>
        </p:txBody>
      </p:sp>
      <p:grpSp>
        <p:nvGrpSpPr>
          <p:cNvPr id="3" name="Group 16"/>
          <p:cNvGrpSpPr/>
          <p:nvPr/>
        </p:nvGrpSpPr>
        <p:grpSpPr>
          <a:xfrm>
            <a:off x="152400" y="1981200"/>
            <a:ext cx="8839200" cy="1066800"/>
            <a:chOff x="304800" y="1905000"/>
            <a:chExt cx="6324600" cy="1066800"/>
          </a:xfrm>
        </p:grpSpPr>
        <p:sp>
          <p:nvSpPr>
            <p:cNvPr id="8" name="Rectangle 7"/>
            <p:cNvSpPr/>
            <p:nvPr/>
          </p:nvSpPr>
          <p:spPr>
            <a:xfrm>
              <a:off x="304800" y="1905000"/>
              <a:ext cx="6324600" cy="1066800"/>
            </a:xfrm>
            <a:prstGeom prst="rect">
              <a:avLst/>
            </a:prstGeom>
            <a:gradFill flip="none" rotWithShape="1">
              <a:gsLst>
                <a:gs pos="0">
                  <a:srgbClr val="B1C7E1">
                    <a:tint val="66000"/>
                    <a:satMod val="160000"/>
                  </a:srgbClr>
                </a:gs>
                <a:gs pos="50000">
                  <a:srgbClr val="B1C7E1">
                    <a:tint val="44500"/>
                    <a:satMod val="160000"/>
                  </a:srgbClr>
                </a:gs>
                <a:gs pos="100000">
                  <a:srgbClr val="B1C7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t="11274" b="9810"/>
            <a:stretch>
              <a:fillRect/>
            </a:stretch>
          </p:blipFill>
          <p:spPr bwMode="auto">
            <a:xfrm>
              <a:off x="2944293" y="1905000"/>
              <a:ext cx="92491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685190" y="1981200"/>
              <a:ext cx="2617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Arial Rounded MT Bold" pitchFamily="34" charset="0"/>
                </a:rPr>
                <a:t>Online shopping has never been so easy!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3671203"/>
            <a:ext cx="3886200" cy="1262747"/>
          </a:xfrm>
          <a:prstGeom prst="roundRect">
            <a:avLst>
              <a:gd name="adj" fmla="val 724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Never stop the game again!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Tired of going to the store for a new prepaid card? 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Or buying bulks of coins you don’t really need?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 how we get you instant cash in one click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086350"/>
            <a:ext cx="3886200" cy="1262747"/>
          </a:xfrm>
          <a:prstGeom prst="roundRect">
            <a:avLst>
              <a:gd name="adj" fmla="val 7245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instant parental authorization!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Never stop the game again to ask for permission.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Don’t stop your parents and wait for their answer.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 how we get instant parental authorization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3657601"/>
            <a:ext cx="3886200" cy="2682389"/>
          </a:xfrm>
          <a:prstGeom prst="roundRect">
            <a:avLst>
              <a:gd name="adj" fmla="val 387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We check every purchase your kids make so that you won’t have to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Do you know what your kids are doing online, and where your money goes to?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arca lets you define what you want to let your kids spend on and how much.</a:t>
            </a:r>
          </a:p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We check every purchase attempt as it happens and authorize only ones </a:t>
            </a:r>
            <a:r>
              <a:rPr lang="en-US" sz="1400" spc="-100" dirty="0" smtClean="0">
                <a:solidFill>
                  <a:schemeClr val="tx1"/>
                </a:solidFill>
              </a:rPr>
              <a:t>that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meet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your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spc="-100" dirty="0" smtClean="0">
                <a:solidFill>
                  <a:schemeClr val="tx1"/>
                </a:solidFill>
              </a:rPr>
              <a:t>requirements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</a:rPr>
              <a:t>Learn how we protect your kids’ purchases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5" y="24479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77000" y="30480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24600" y="228599"/>
            <a:ext cx="2286000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10325" y="1447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47650" y="3105150"/>
            <a:ext cx="3848100" cy="638175"/>
            <a:chOff x="247650" y="3105150"/>
            <a:chExt cx="3848100" cy="638175"/>
          </a:xfr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247650" y="3105150"/>
              <a:ext cx="3848100" cy="4572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8700" y="3133725"/>
              <a:ext cx="2247900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teens and kids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4953000" y="3095625"/>
            <a:ext cx="3886200" cy="638175"/>
            <a:chOff x="209550" y="3105150"/>
            <a:chExt cx="3886200" cy="638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ounded Rectangle 38"/>
            <p:cNvSpPr/>
            <p:nvPr/>
          </p:nvSpPr>
          <p:spPr>
            <a:xfrm>
              <a:off x="209550" y="3105150"/>
              <a:ext cx="3886200" cy="4572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66850" y="3133725"/>
              <a:ext cx="2247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Parents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rot="5400000">
            <a:off x="3009900" y="4686300"/>
            <a:ext cx="297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031421" y="0"/>
            <a:ext cx="463550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315682" y="280303"/>
            <a:ext cx="2895600" cy="2057779"/>
            <a:chOff x="3871677" y="-1113974"/>
            <a:chExt cx="2895600" cy="2057779"/>
          </a:xfrm>
        </p:grpSpPr>
        <p:sp>
          <p:nvSpPr>
            <p:cNvPr id="31" name="TextBox 30"/>
            <p:cNvSpPr txBox="1"/>
            <p:nvPr/>
          </p:nvSpPr>
          <p:spPr>
            <a:xfrm>
              <a:off x="5562149" y="71211"/>
              <a:ext cx="619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46935" y="-1113974"/>
              <a:ext cx="1186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mobile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71677" y="-164191"/>
              <a:ext cx="2895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600" dirty="0" smtClean="0">
                  <a:latin typeface="Arial Rounded MT Bold" pitchFamily="34" charset="0"/>
                </a:rPr>
                <a:t>arca</a:t>
              </a:r>
            </a:p>
            <a:p>
              <a:r>
                <a:rPr lang="en-US" b="1" i="1" dirty="0" smtClean="0">
                  <a:latin typeface="Arial Narrow" pitchFamily="34" charset="0"/>
                </a:rPr>
                <a:t>       </a:t>
              </a:r>
              <a:endParaRPr lang="en-US" b="1" i="1" dirty="0">
                <a:latin typeface="Arial Narrow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334001" y="1421245"/>
            <a:ext cx="105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!</a:t>
            </a:r>
            <a:endParaRPr lang="en-US" sz="1600" dirty="0"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1599" y="2941646"/>
            <a:ext cx="5212080" cy="14773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Ever wondered what your kids are doing online?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Want to let your kids buy but just don’t have the time to check every single purchase?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You’ve come to the right place! 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601" y="2569779"/>
            <a:ext cx="521208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pc="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Get on top of things</a:t>
            </a:r>
            <a:endParaRPr lang="en-US" b="1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48607" y="4445799"/>
            <a:ext cx="5212080" cy="1576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14585" y="5073424"/>
            <a:ext cx="3307444" cy="519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3888" y="4876800"/>
            <a:ext cx="289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6981" y="53292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pc="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Let your kids play… safe</a:t>
            </a:r>
            <a:endParaRPr lang="en-US" sz="14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8875" y="5057778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_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8500" y="5702300"/>
            <a:ext cx="4419600" cy="81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6600" y="2082800"/>
            <a:ext cx="4114800" cy="25699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5000000" scaled="0"/>
            <a:tileRect/>
          </a:gra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sz="2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Welcome to  </a:t>
            </a:r>
            <a:r>
              <a:rPr lang="en-US" sz="2000" b="1" spc="6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arca!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 wondered what your dear ones do online? Are you in control of where your money goes?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check every purchase so you won’t have to.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your targets and leave the rest to arca.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follow your rules and make sure every purchase is </a:t>
            </a:r>
            <a:r>
              <a:rPr lang="en-US" sz="16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we’re not sure we’ll ask you.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32000" y="20193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32000" y="47117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8700" y="510540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selected template for notification and marketing messages on the </a:t>
            </a:r>
            <a:r>
              <a:rPr lang="en-US" dirty="0" err="1" smtClean="0"/>
              <a:t>iphone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_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8500" y="5702300"/>
            <a:ext cx="4419600" cy="81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6600" y="2082800"/>
            <a:ext cx="4114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5000000" scaled="0"/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Choose how you want to save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Arca bills your credit card once a month only,  saving you $0.30 on each transaction.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Or bill it to your mobile phone bill, and save up to 10% with arca’s unique No-Fee service.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32000" y="20193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32000" y="41021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8700" y="510540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selected template for notification and marketing messages on the </a:t>
            </a:r>
            <a:r>
              <a:rPr lang="en-US" dirty="0" err="1" smtClean="0"/>
              <a:t>iphone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_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8500" y="5702300"/>
            <a:ext cx="4419600" cy="81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9786" y="2097314"/>
            <a:ext cx="4635500" cy="20621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32000" y="20193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32000" y="41021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8700" y="510540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selected template for notification and marketing messages on the </a:t>
            </a:r>
            <a:r>
              <a:rPr lang="en-US" dirty="0" err="1" smtClean="0"/>
              <a:t>iphone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7931" y="2759983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3" y="2837540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mobile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6700" y="25136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_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8500" y="5702300"/>
            <a:ext cx="4419600" cy="81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4950" y="2670633"/>
            <a:ext cx="463550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8700" y="510540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selected template for notification and marketing messages on the </a:t>
            </a:r>
            <a:r>
              <a:rPr lang="en-US" dirty="0" err="1" smtClean="0"/>
              <a:t>iphone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6700" y="2513694"/>
            <a:ext cx="2992421" cy="1046440"/>
            <a:chOff x="2260600" y="2513694"/>
            <a:chExt cx="2992421" cy="1046440"/>
          </a:xfrm>
        </p:grpSpPr>
        <p:sp>
          <p:nvSpPr>
            <p:cNvPr id="13" name="TextBox 12"/>
            <p:cNvSpPr txBox="1"/>
            <p:nvPr/>
          </p:nvSpPr>
          <p:spPr>
            <a:xfrm>
              <a:off x="3766003" y="2759983"/>
              <a:ext cx="6191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9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6478" y="2837540"/>
              <a:ext cx="1186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mobile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00" y="2513694"/>
              <a:ext cx="28956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pc="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arca</a:t>
              </a:r>
            </a:p>
            <a:p>
              <a:r>
                <a:rPr lang="en-US" sz="1600" i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      </a:t>
              </a:r>
              <a:endParaRPr 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53000" y="2650425"/>
            <a:ext cx="105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!</a:t>
            </a:r>
            <a:endParaRPr lang="en-US" sz="1600" dirty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_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8500" y="5702300"/>
            <a:ext cx="4419600" cy="81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6600" y="2082800"/>
            <a:ext cx="4114800" cy="1308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5000000" scaled="0"/>
            <a:tileRect/>
          </a:gra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sz="16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Not sure what your policy is?</a:t>
            </a:r>
            <a:endParaRPr lang="en-US" sz="1600" b="1" spc="6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Don’t worry. We will simply ask you.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While we learn your preferences you can go on with your life knowing we follow your rules.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32000" y="20193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32000" y="3467100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8700" y="510540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selected template for notification and marketing messages on the </a:t>
            </a:r>
            <a:r>
              <a:rPr lang="en-US" dirty="0" err="1" smtClean="0"/>
              <a:t>iphone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599" y="1792513"/>
            <a:ext cx="4699002" cy="46012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sz="2400" b="1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Not sure what your policy is?</a:t>
            </a:r>
            <a:endParaRPr lang="en-US" sz="2400" b="1" spc="6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Don’t worry. We will simply ask you.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time we submit a purchase to your approval, we take the opportunity to check your preferences.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way, you don’t have to worry about “rules”, and we won't have to bother you with too many questions 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go on with your life. arca follows your rules, helping you protect the ones you care about.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32000" y="1698171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30400" y="6429828"/>
            <a:ext cx="4760686" cy="14514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1513" y="1139369"/>
            <a:ext cx="91440" cy="53035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15028" y="783771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186413" y="3697513"/>
            <a:ext cx="5159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028700"/>
            <a:ext cx="9144000" cy="54483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1447800"/>
            <a:ext cx="8839200" cy="4953000"/>
          </a:xfrm>
          <a:prstGeom prst="roundRect">
            <a:avLst>
              <a:gd name="adj" fmla="val 3704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152400" y="1981200"/>
            <a:ext cx="8839200" cy="1066800"/>
            <a:chOff x="304800" y="1905000"/>
            <a:chExt cx="6324600" cy="1066800"/>
          </a:xfrm>
          <a:effectLst>
            <a:outerShdw blurRad="25400" dist="25400" dir="16200000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304800" y="1905000"/>
              <a:ext cx="6324600" cy="1066800"/>
            </a:xfrm>
            <a:prstGeom prst="rect">
              <a:avLst/>
            </a:prstGeom>
            <a:gradFill flip="none" rotWithShape="1">
              <a:gsLst>
                <a:gs pos="0">
                  <a:srgbClr val="B1C7E1">
                    <a:tint val="66000"/>
                    <a:satMod val="160000"/>
                  </a:srgbClr>
                </a:gs>
                <a:gs pos="50000">
                  <a:srgbClr val="B1C7E1">
                    <a:tint val="44500"/>
                    <a:satMod val="160000"/>
                  </a:srgbClr>
                </a:gs>
                <a:gs pos="100000">
                  <a:srgbClr val="B1C7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t="11274" b="9810"/>
            <a:stretch>
              <a:fillRect/>
            </a:stretch>
          </p:blipFill>
          <p:spPr bwMode="auto">
            <a:xfrm>
              <a:off x="2944293" y="1905000"/>
              <a:ext cx="92491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685190" y="1981200"/>
              <a:ext cx="2617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Arial Rounded MT Bold" pitchFamily="34" charset="0"/>
                </a:rPr>
                <a:t>Online shopping has never been so easy!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3671203"/>
            <a:ext cx="4023360" cy="1214795"/>
          </a:xfrm>
          <a:prstGeom prst="roundRect">
            <a:avLst>
              <a:gd name="adj" fmla="val 7245"/>
            </a:avLst>
          </a:prstGeom>
          <a:ln w="6350">
            <a:noFill/>
          </a:ln>
          <a:effectLst>
            <a:innerShdw blurRad="508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Never pay anything in advance!</a:t>
            </a:r>
          </a:p>
          <a:p>
            <a:pPr>
              <a:spcBef>
                <a:spcPts val="600"/>
              </a:spcBef>
            </a:pPr>
            <a:r>
              <a:rPr lang="en-US" sz="1300" dirty="0" smtClean="0">
                <a:latin typeface="Tahoma" pitchFamily="34" charset="0"/>
                <a:cs typeface="Tahoma" pitchFamily="34" charset="0"/>
              </a:rPr>
              <a:t>Tired of going to the store for a new prepaid card? </a:t>
            </a:r>
          </a:p>
          <a:p>
            <a:pPr>
              <a:spcBef>
                <a:spcPts val="600"/>
              </a:spcBef>
            </a:pPr>
            <a:r>
              <a:rPr lang="en-US" sz="1300" dirty="0" smtClean="0">
                <a:latin typeface="Tahoma" pitchFamily="34" charset="0"/>
                <a:cs typeface="Tahoma" pitchFamily="34" charset="0"/>
              </a:rPr>
              <a:t>Or buying bulks of “coins” you don’t really need?</a:t>
            </a:r>
          </a:p>
          <a:p>
            <a:pPr>
              <a:spcBef>
                <a:spcPts val="600"/>
              </a:spcBef>
            </a:pP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Learn how we get you cash in one click</a:t>
            </a:r>
            <a:endParaRPr lang="en-US" sz="1300" b="1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086350"/>
            <a:ext cx="4023360" cy="1230779"/>
          </a:xfrm>
          <a:prstGeom prst="roundRect">
            <a:avLst>
              <a:gd name="adj" fmla="val 7245"/>
            </a:avLst>
          </a:prstGeom>
          <a:ln w="6350">
            <a:noFill/>
          </a:ln>
          <a:effectLst>
            <a:innerShdw blurRad="508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Never run around for permissions!</a:t>
            </a:r>
          </a:p>
          <a:p>
            <a:pPr>
              <a:spcBef>
                <a:spcPts val="600"/>
              </a:spcBef>
            </a:pPr>
            <a:r>
              <a:rPr lang="en-US" sz="1300" dirty="0" smtClean="0">
                <a:latin typeface="Tahoma" pitchFamily="34" charset="0"/>
                <a:cs typeface="Tahoma" pitchFamily="34" charset="0"/>
              </a:rPr>
              <a:t>Hate stopping the game to ask for permission?</a:t>
            </a:r>
          </a:p>
          <a:p>
            <a:pPr>
              <a:spcBef>
                <a:spcPts val="600"/>
              </a:spcBef>
            </a:pPr>
            <a:r>
              <a:rPr lang="en-US" sz="1300" dirty="0" smtClean="0">
                <a:latin typeface="Tahoma" pitchFamily="34" charset="0"/>
                <a:cs typeface="Tahoma" pitchFamily="34" charset="0"/>
              </a:rPr>
              <a:t>Never waste your time or your parents’ again.</a:t>
            </a:r>
          </a:p>
          <a:p>
            <a:pPr>
              <a:spcBef>
                <a:spcPts val="600"/>
              </a:spcBef>
            </a:pP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Learn how we get instant authorization</a:t>
            </a:r>
            <a:endParaRPr lang="en-US" sz="1300" b="1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7052" y="3657600"/>
            <a:ext cx="4023360" cy="2651760"/>
          </a:xfrm>
          <a:prstGeom prst="roundRect">
            <a:avLst>
              <a:gd name="adj" fmla="val 3871"/>
            </a:avLst>
          </a:prstGeom>
          <a:ln w="6350">
            <a:noFill/>
          </a:ln>
          <a:effectLst>
            <a:innerShdw blurRad="508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We check every purchase your kids make so that you won’t have to.</a:t>
            </a:r>
          </a:p>
          <a:p>
            <a:pPr>
              <a:spcBef>
                <a:spcPts val="1200"/>
              </a:spcBef>
            </a:pPr>
            <a:r>
              <a:rPr lang="en-US" sz="13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 you know what your kids are doing online, and where your money goes to?</a:t>
            </a:r>
          </a:p>
          <a:p>
            <a:pPr>
              <a:spcBef>
                <a:spcPts val="1200"/>
              </a:spcBef>
            </a:pPr>
            <a:r>
              <a:rPr lang="en-US" sz="13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arca lets you define what you want to let your kids spend on and how much.</a:t>
            </a:r>
          </a:p>
          <a:p>
            <a:pPr>
              <a:spcBef>
                <a:spcPts val="1200"/>
              </a:spcBef>
            </a:pPr>
            <a:r>
              <a:rPr lang="en-US" sz="13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We check every purchase as it happens and authorize only those </a:t>
            </a:r>
            <a:r>
              <a:rPr lang="en-US" sz="1300" spc="-1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that</a:t>
            </a:r>
            <a:r>
              <a:rPr lang="en-US" sz="13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meet your requirements.</a:t>
            </a:r>
          </a:p>
          <a:p>
            <a:pPr>
              <a:spcBef>
                <a:spcPts val="1200"/>
              </a:spcBef>
            </a:pP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Learn how we protect your kids and wallet</a:t>
            </a:r>
            <a:endParaRPr lang="en-US" sz="13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5" y="24479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77000" y="30480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10325" y="1447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47650" y="3105150"/>
            <a:ext cx="4023360" cy="638175"/>
            <a:chOff x="247650" y="3105150"/>
            <a:chExt cx="4023360" cy="638175"/>
          </a:xfr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247650" y="3105150"/>
              <a:ext cx="4023360" cy="4572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8700" y="3133725"/>
              <a:ext cx="2247900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teens and kids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4757052" y="3095625"/>
            <a:ext cx="4023360" cy="638175"/>
            <a:chOff x="209550" y="3105150"/>
            <a:chExt cx="3886200" cy="638175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ounded Rectangle 38"/>
            <p:cNvSpPr/>
            <p:nvPr/>
          </p:nvSpPr>
          <p:spPr>
            <a:xfrm>
              <a:off x="209550" y="3105150"/>
              <a:ext cx="3886200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66850" y="3133725"/>
              <a:ext cx="22479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Parents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1838325" y="3524250"/>
              <a:ext cx="342900" cy="2190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rot="5400000">
            <a:off x="3009900" y="4686300"/>
            <a:ext cx="29718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9"/>
          <p:cNvGrpSpPr/>
          <p:nvPr/>
        </p:nvGrpSpPr>
        <p:grpSpPr>
          <a:xfrm>
            <a:off x="302982" y="1268186"/>
            <a:ext cx="2895600" cy="1046440"/>
            <a:chOff x="3858977" y="-126091"/>
            <a:chExt cx="2895600" cy="1046440"/>
          </a:xfrm>
        </p:grpSpPr>
        <p:sp>
          <p:nvSpPr>
            <p:cNvPr id="31" name="TextBox 30"/>
            <p:cNvSpPr txBox="1"/>
            <p:nvPr/>
          </p:nvSpPr>
          <p:spPr>
            <a:xfrm>
              <a:off x="5295449" y="122011"/>
              <a:ext cx="619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8977" y="-126091"/>
              <a:ext cx="28956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pc="300" dirty="0" smtClean="0">
                  <a:latin typeface="Arial Rounded MT Bold" pitchFamily="34" charset="0"/>
                </a:rPr>
                <a:t>arca</a:t>
              </a:r>
              <a:endParaRPr lang="en-US" sz="4800" b="1" spc="300" dirty="0" smtClean="0">
                <a:latin typeface="Arial Rounded MT Bold" pitchFamily="34" charset="0"/>
              </a:endParaRPr>
            </a:p>
            <a:p>
              <a:r>
                <a:rPr lang="en-US" b="1" i="1" dirty="0" smtClean="0">
                  <a:latin typeface="Arial Narrow" pitchFamily="34" charset="0"/>
                </a:rPr>
                <a:t>       </a:t>
              </a:r>
              <a:endParaRPr lang="en-US" b="1" i="1" dirty="0">
                <a:latin typeface="Arial Narrow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3101" y="1611745"/>
            <a:ext cx="21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</a:t>
            </a:r>
            <a:endParaRPr lang="en-US" sz="1400" dirty="0"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  <p:sp>
        <p:nvSpPr>
          <p:cNvPr id="42" name="Rectangle 41"/>
          <p:cNvSpPr/>
          <p:nvPr/>
        </p:nvSpPr>
        <p:spPr>
          <a:xfrm rot="10800000">
            <a:off x="6451600" y="-749300"/>
            <a:ext cx="2057400" cy="21844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>
            <a:off x="3661227" y="649513"/>
            <a:ext cx="4699002" cy="5669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056" y="1821540"/>
            <a:ext cx="4699002" cy="640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92021" y="1836549"/>
            <a:ext cx="466724" cy="485775"/>
            <a:chOff x="4572000" y="2993914"/>
            <a:chExt cx="291764" cy="314119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/>
            <p:nvPr/>
          </p:nvSpPr>
          <p:spPr>
            <a:xfrm>
              <a:off x="4572000" y="3033713"/>
              <a:ext cx="274320" cy="2743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7992" y="2993914"/>
              <a:ext cx="275772" cy="260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04571" y="1872345"/>
            <a:ext cx="27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Authorized by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0066" y="1686379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5817" y="1932669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0142" y="3664855"/>
            <a:ext cx="4699002" cy="640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79107" y="3679864"/>
            <a:ext cx="466724" cy="485775"/>
            <a:chOff x="4572000" y="2993914"/>
            <a:chExt cx="291764" cy="314119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4" name="Oval 13"/>
            <p:cNvSpPr/>
            <p:nvPr/>
          </p:nvSpPr>
          <p:spPr>
            <a:xfrm>
              <a:off x="4572000" y="3033713"/>
              <a:ext cx="274320" cy="2743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7992" y="2993914"/>
              <a:ext cx="275772" cy="260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91657" y="3715660"/>
            <a:ext cx="27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Unauthorized by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0974" y="3529694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</a:p>
          <a:p>
            <a:r>
              <a:rPr lang="en-US" sz="16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</a:t>
            </a:r>
            <a:endParaRPr lang="en-US" sz="1600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2903" y="3775984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TM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phone_apple_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5887" y="2768373"/>
            <a:ext cx="4934856" cy="119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0142" y="3200398"/>
            <a:ext cx="4699002" cy="274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33965" y="3041225"/>
            <a:ext cx="466724" cy="485775"/>
            <a:chOff x="4572000" y="2993909"/>
            <a:chExt cx="291769" cy="31412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/>
            <p:nvPr/>
          </p:nvSpPr>
          <p:spPr>
            <a:xfrm>
              <a:off x="4572000" y="3033713"/>
              <a:ext cx="274320" cy="2743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7997" y="2993909"/>
              <a:ext cx="275772" cy="2606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68185" y="2988473"/>
            <a:ext cx="278135" cy="369332"/>
            <a:chOff x="4568185" y="2988473"/>
            <a:chExt cx="278135" cy="369332"/>
          </a:xfrm>
        </p:grpSpPr>
        <p:sp>
          <p:nvSpPr>
            <p:cNvPr id="4" name="Oval 3"/>
            <p:cNvSpPr/>
            <p:nvPr/>
          </p:nvSpPr>
          <p:spPr>
            <a:xfrm>
              <a:off x="4572000" y="3033713"/>
              <a:ext cx="274320" cy="2743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68185" y="2988473"/>
              <a:ext cx="2757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599" y="1792513"/>
            <a:ext cx="4699002" cy="4601260"/>
          </a:xfrm>
          <a:prstGeom prst="rect">
            <a:avLst/>
          </a:prstGeom>
          <a:solidFill>
            <a:srgbClr val="F0F4FA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sz="24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Not sure what your policy is?</a:t>
            </a:r>
            <a:endParaRPr lang="en-US" sz="24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Don’t worry. We will simply ask you.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time we submit a purchase to your approval, we take the opportunity to check your preferences.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way, you don’t have to worry about “rules”, and we won't have to bother you with too many questions 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go on with your life. arca follows your rules, helping you protect the ones you care about.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22286" y="1015999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72343" y="7387771"/>
            <a:ext cx="4760686" cy="14514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599" y="1792513"/>
            <a:ext cx="4699002" cy="4601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sz="2400" b="1" spc="3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Not sure what your policy is?</a:t>
            </a:r>
            <a:endParaRPr lang="en-US" sz="2400" b="1" spc="6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Don’t worry. We will simply ask you.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time we submit a purchase to your approval, we take the opportunity to check your preferences.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way, you don’t have to worry about “rules”, and we won't have to bother you with too many questions 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go on with your life. arca follows your rules, helping you protect the ones you care about.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22286" y="1015999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72343" y="7387771"/>
            <a:ext cx="4760686" cy="14514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599" y="1792513"/>
            <a:ext cx="4699002" cy="6063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tabLst>
                <a:tab pos="3889375" algn="l"/>
              </a:tabLst>
            </a:pPr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Not sure what your policy is?</a:t>
            </a:r>
            <a:endParaRPr lang="en-US" sz="2400" b="1" spc="6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 don’t have to define a thing! 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time we submit a purchase to your approval, we take the opportunity to check for your preferences.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way, you don’t have to worry about “rules”, and we won't have to bother you with too many questions.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go on with your life and let us follow your rules, helping you protect the ones you care about.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22286" y="1015999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29714" y="3439886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Chosen.</a:t>
            </a:r>
            <a:endParaRPr lang="en-US" dirty="0"/>
          </a:p>
        </p:txBody>
      </p:sp>
      <p:pic>
        <p:nvPicPr>
          <p:cNvPr id="10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457" y="1901368"/>
            <a:ext cx="1087499" cy="1211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599" y="1792513"/>
            <a:ext cx="4858658" cy="5332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889375" algn="l"/>
              </a:tabLst>
            </a:pPr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Does arca </a:t>
            </a:r>
            <a:r>
              <a:rPr lang="en-US" sz="2400" b="1" i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decide </a:t>
            </a:r>
          </a:p>
          <a:p>
            <a:pPr>
              <a:spcAft>
                <a:spcPts val="600"/>
              </a:spcAft>
              <a:tabLst>
                <a:tab pos="3889375" algn="l"/>
              </a:tabLst>
            </a:pPr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for me?</a:t>
            </a:r>
            <a:endParaRPr lang="en-US" sz="2400" b="1" spc="6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spcBef>
                <a:spcPts val="2100"/>
              </a:spcBef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Never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arca merely follows your rules. 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The idea is to save you time and headache, while keeping your dear ones safe and your budget reasonable.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Just let us ask you for your preferences. Or change them any time you wish.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22286" y="1015999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29714" y="3439886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Chosen.</a:t>
            </a:r>
            <a:endParaRPr lang="en-US" dirty="0"/>
          </a:p>
        </p:txBody>
      </p:sp>
      <p:pic>
        <p:nvPicPr>
          <p:cNvPr id="10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457" y="1843312"/>
            <a:ext cx="1087499" cy="1211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599" y="1792513"/>
            <a:ext cx="4858658" cy="539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889375" algn="l"/>
              </a:tabLst>
            </a:pPr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Does arca </a:t>
            </a:r>
            <a:r>
              <a:rPr lang="en-US" sz="2400" b="1" i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decide </a:t>
            </a:r>
          </a:p>
          <a:p>
            <a:pPr>
              <a:spcAft>
                <a:spcPts val="600"/>
              </a:spcAft>
              <a:tabLst>
                <a:tab pos="3889375" algn="l"/>
              </a:tabLst>
            </a:pPr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for me?</a:t>
            </a:r>
            <a:endParaRPr lang="en-US" sz="2400" b="1" spc="6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spcBef>
                <a:spcPts val="2100"/>
              </a:spcBef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Quite the opposite.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arca follows your rules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  It only saves you time and headache.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Constantly on the watch, it keeps your dear ones secure and none the less – your budget.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22286" y="1015999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29714" y="3439886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Chosen.</a:t>
            </a:r>
            <a:endParaRPr lang="en-US" dirty="0"/>
          </a:p>
        </p:txBody>
      </p:sp>
      <p:pic>
        <p:nvPicPr>
          <p:cNvPr id="10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457" y="1843312"/>
            <a:ext cx="1087499" cy="1211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599" y="1792513"/>
            <a:ext cx="4699002" cy="6155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tabLst>
                <a:tab pos="3367088" algn="l"/>
              </a:tabLst>
            </a:pPr>
            <a:r>
              <a:rPr lang="en-US" sz="2400" b="1" spc="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Need any help?</a:t>
            </a:r>
            <a:endParaRPr lang="en-US" sz="2400" b="1" spc="6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Our team will only be happy to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assist you!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Give us a call now at (618) 123 4567 and let us know how we can help.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Or email us 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3"/>
              </a:rPr>
              <a:t>support@arca.com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specifying the query in question.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Please visit our web site 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4"/>
              </a:rPr>
              <a:t>www.arca.com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for more information.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The  </a:t>
            </a:r>
            <a:r>
              <a:rPr lang="en-US" sz="2000" b="1" spc="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itchFamily="34" charset="0"/>
              </a:rPr>
              <a:t>arca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team.</a:t>
            </a:r>
          </a:p>
          <a:p>
            <a:pPr>
              <a:spcBef>
                <a:spcPts val="18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>
              <a:spcBef>
                <a:spcPts val="1800"/>
              </a:spcBef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>
              <a:spcBef>
                <a:spcPts val="1800"/>
              </a:spcBef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22286" y="1015999"/>
            <a:ext cx="4644571" cy="30843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Documents and Settings\admin\Local Settings\Temporary Internet Files\Content.IE5\G39ER1OC\MCPE07015_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4457" y="1901368"/>
            <a:ext cx="1087499" cy="121110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329714" y="3439886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33800" y="1943100"/>
            <a:ext cx="4965700" cy="4635500"/>
          </a:xfrm>
          <a:prstGeom prst="roundRect">
            <a:avLst>
              <a:gd name="adj" fmla="val 2974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  <a:alpha val="12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203700" y="2108200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Thanks for joining us!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5" y="24479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25700" y="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95525" y="508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grpSp>
        <p:nvGrpSpPr>
          <p:cNvPr id="5" name="Group 29"/>
          <p:cNvGrpSpPr/>
          <p:nvPr/>
        </p:nvGrpSpPr>
        <p:grpSpPr>
          <a:xfrm>
            <a:off x="302982" y="1268186"/>
            <a:ext cx="2895600" cy="1046440"/>
            <a:chOff x="3858977" y="-126091"/>
            <a:chExt cx="2895600" cy="1046440"/>
          </a:xfrm>
        </p:grpSpPr>
        <p:sp>
          <p:nvSpPr>
            <p:cNvPr id="31" name="TextBox 30"/>
            <p:cNvSpPr txBox="1"/>
            <p:nvPr/>
          </p:nvSpPr>
          <p:spPr>
            <a:xfrm>
              <a:off x="5295449" y="122011"/>
              <a:ext cx="619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8977" y="-126091"/>
              <a:ext cx="28956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pc="300" dirty="0" smtClean="0">
                  <a:latin typeface="Arial Rounded MT Bold" pitchFamily="34" charset="0"/>
                </a:rPr>
                <a:t>arca</a:t>
              </a:r>
              <a:endParaRPr lang="en-US" sz="4800" b="1" spc="300" dirty="0" smtClean="0">
                <a:latin typeface="Arial Rounded MT Bold" pitchFamily="34" charset="0"/>
              </a:endParaRPr>
            </a:p>
            <a:p>
              <a:r>
                <a:rPr lang="en-US" b="1" i="1" dirty="0" smtClean="0">
                  <a:latin typeface="Arial Narrow" pitchFamily="34" charset="0"/>
                </a:rPr>
                <a:t>       </a:t>
              </a:r>
              <a:endParaRPr lang="en-US" b="1" i="1" dirty="0">
                <a:latin typeface="Arial Narrow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3101" y="1611745"/>
            <a:ext cx="21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</a:t>
            </a:r>
            <a:endParaRPr lang="en-US" sz="1400" dirty="0"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7000" y="2768600"/>
            <a:ext cx="4622800" cy="356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Tahoma" pitchFamily="34" charset="0"/>
              </a:rPr>
              <a:t>arca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is all about making online shopping a safer, more enjoyable experience.</a:t>
            </a:r>
          </a:p>
          <a:p>
            <a:pPr>
              <a:spcBef>
                <a:spcPts val="1200"/>
              </a:spcBef>
            </a:pP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We follow your rules 24 by 7 to provide a hassle-free experience to your dear ones and some peace of mind to you.</a:t>
            </a:r>
          </a:p>
          <a:p>
            <a:pPr>
              <a:spcBef>
                <a:spcPts val="1200"/>
              </a:spcBef>
            </a:pP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So take a moment and let us know what your preferences are.</a:t>
            </a:r>
          </a:p>
          <a:p>
            <a:pPr>
              <a:spcBef>
                <a:spcPts val="1200"/>
              </a:spcBef>
            </a:pP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Or get our iPhone app, and we’ll just learn them as we go along…</a:t>
            </a:r>
          </a:p>
          <a:p>
            <a:pPr>
              <a:spcBef>
                <a:spcPts val="1200"/>
              </a:spcBef>
            </a:pP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			    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  <a:cs typeface="Tahoma" pitchFamily="34" charset="0"/>
              </a:rPr>
              <a:t>Enjoy!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itchFamily="66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-2601686" y="3048001"/>
            <a:ext cx="4332514" cy="2623457"/>
          </a:xfrm>
          <a:prstGeom prst="roundRect">
            <a:avLst>
              <a:gd name="adj" fmla="val 67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ng_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8500" y="5702300"/>
            <a:ext cx="4419600" cy="81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6600" y="2082800"/>
            <a:ext cx="4114800" cy="24622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sz="1600" spc="3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Not sure what your policy is?</a:t>
            </a:r>
            <a:endParaRPr lang="en-US" sz="1600" b="1" spc="600" dirty="0" smtClean="0">
              <a:latin typeface="Baskerville Old Face" pitchFamily="18" charset="0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Don’t worry. We will simply ask you.</a:t>
            </a:r>
          </a:p>
          <a:p>
            <a:r>
              <a:rPr lang="en-US" sz="16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Every time we ask you for a purchase approval, we check your preferences as well.</a:t>
            </a:r>
          </a:p>
          <a:p>
            <a:r>
              <a:rPr lang="en-US" sz="16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That way, we won't have to ask you so many question later on.</a:t>
            </a:r>
          </a:p>
          <a:p>
            <a:r>
              <a:rPr lang="en-US" sz="16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You can go about your daily life knowing arca follows your rules, helping you protect the ones you care about.</a:t>
            </a:r>
            <a:endParaRPr lang="en-US" sz="1600" dirty="0">
              <a:latin typeface="Baskerville Old Face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42885" y="1594757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42885" y="5872843"/>
            <a:ext cx="4069080" cy="0"/>
          </a:xfrm>
          <a:prstGeom prst="line">
            <a:avLst/>
          </a:pr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8700" y="510540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selected template for notification and marketing messages on the </a:t>
            </a:r>
            <a:r>
              <a:rPr lang="en-US" dirty="0" err="1" smtClean="0"/>
              <a:t>iphone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" name="Picture 3" descr="thumbs_up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825" y="4260850"/>
            <a:ext cx="400050" cy="400050"/>
          </a:xfrm>
          <a:prstGeom prst="rect">
            <a:avLst/>
          </a:prstGeom>
        </p:spPr>
      </p:pic>
      <p:pic>
        <p:nvPicPr>
          <p:cNvPr id="5" name="Picture 4" descr="thumbs_down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20955" y="3301641"/>
            <a:ext cx="409575" cy="409575"/>
          </a:xfrm>
          <a:prstGeom prst="rect">
            <a:avLst/>
          </a:prstGeom>
        </p:spPr>
      </p:pic>
      <p:pic>
        <p:nvPicPr>
          <p:cNvPr id="7" name="Picture 6" descr="thumbs_up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0679" y="5534479"/>
            <a:ext cx="400050" cy="400050"/>
          </a:xfrm>
          <a:prstGeom prst="rect">
            <a:avLst/>
          </a:prstGeom>
        </p:spPr>
      </p:pic>
      <p:pic>
        <p:nvPicPr>
          <p:cNvPr id="8" name="Picture 7" descr="thumbs_down.pn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6873" y="5492391"/>
            <a:ext cx="409575" cy="409575"/>
          </a:xfrm>
          <a:prstGeom prst="rect">
            <a:avLst/>
          </a:prstGeom>
        </p:spPr>
      </p:pic>
      <p:pic>
        <p:nvPicPr>
          <p:cNvPr id="9" name="Picture 8" descr="thumbs_up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 rot="10800000">
            <a:off x="7480300" y="5499100"/>
            <a:ext cx="400050" cy="400050"/>
          </a:xfrm>
          <a:prstGeom prst="rect">
            <a:avLst/>
          </a:prstGeom>
        </p:spPr>
      </p:pic>
      <p:pic>
        <p:nvPicPr>
          <p:cNvPr id="10" name="Picture 9" descr="thumbs_down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601905" y="4168416"/>
            <a:ext cx="409575" cy="409575"/>
          </a:xfrm>
          <a:prstGeom prst="rect">
            <a:avLst/>
          </a:prstGeom>
        </p:spPr>
      </p:pic>
      <p:pic>
        <p:nvPicPr>
          <p:cNvPr id="11" name="Picture 10" descr="thumbs_down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0800000">
            <a:off x="5506905" y="4139841"/>
            <a:ext cx="409575" cy="409575"/>
          </a:xfrm>
          <a:prstGeom prst="rect">
            <a:avLst/>
          </a:prstGeom>
        </p:spPr>
      </p:pic>
      <p:pic>
        <p:nvPicPr>
          <p:cNvPr id="12" name="Picture 11" descr="thumbs_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625" y="2336800"/>
            <a:ext cx="400050" cy="400050"/>
          </a:xfrm>
          <a:prstGeom prst="rect">
            <a:avLst/>
          </a:prstGeom>
        </p:spPr>
      </p:pic>
      <p:pic>
        <p:nvPicPr>
          <p:cNvPr id="13" name="Picture 12" descr="thumbs_dow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1905" y="2330091"/>
            <a:ext cx="409575" cy="409575"/>
          </a:xfrm>
          <a:prstGeom prst="rect">
            <a:avLst/>
          </a:prstGeom>
        </p:spPr>
      </p:pic>
      <p:pic>
        <p:nvPicPr>
          <p:cNvPr id="14" name="Picture 13" descr="thumbs_down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5478330" y="3234966"/>
            <a:ext cx="409575" cy="4095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3174" y="3305175"/>
            <a:ext cx="466725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 Rounded MT Bold" pitchFamily="34" charset="0"/>
              </a:rPr>
              <a:t>Like</a:t>
            </a:r>
          </a:p>
          <a:p>
            <a:pPr algn="ctr"/>
            <a:r>
              <a:rPr lang="en-US" sz="1000" dirty="0" smtClean="0">
                <a:latin typeface="Arial Rounded MT Bold" pitchFamily="34" charset="0"/>
              </a:rPr>
              <a:t>If!</a:t>
            </a:r>
            <a:endParaRPr lang="en-US" sz="1000" dirty="0">
              <a:latin typeface="Arial Rounded MT Bold" pitchFamily="34" charset="0"/>
            </a:endParaRPr>
          </a:p>
        </p:txBody>
      </p:sp>
      <p:pic>
        <p:nvPicPr>
          <p:cNvPr id="16" name="Picture 15" descr="fb_lik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1012" y="3314700"/>
            <a:ext cx="561975" cy="228600"/>
          </a:xfrm>
          <a:prstGeom prst="rect">
            <a:avLst/>
          </a:prstGeom>
        </p:spPr>
      </p:pic>
      <p:pic>
        <p:nvPicPr>
          <p:cNvPr id="17" name="Picture 16" descr="fb_lik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4300537" y="3933825"/>
            <a:ext cx="561975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15302" y="3956682"/>
            <a:ext cx="314324" cy="1754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lIns="0" tIns="18288" rIns="0" bIns="18288" rtlCol="0">
            <a:spAutoFit/>
          </a:bodyPr>
          <a:lstStyle/>
          <a:p>
            <a:r>
              <a:rPr lang="en-US" sz="900" b="1" dirty="0" smtClean="0">
                <a:latin typeface="Calibri" pitchFamily="34" charset="0"/>
                <a:cs typeface="David" pitchFamily="2" charset="-79"/>
              </a:rPr>
              <a:t> Don’t</a:t>
            </a:r>
            <a:endParaRPr lang="en-US" sz="600" b="1" dirty="0"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19" name="Picture 18" descr="fb_lik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2762" y="2740025"/>
            <a:ext cx="561975" cy="228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16889" y="3345494"/>
            <a:ext cx="521208" cy="1661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lIns="0" tIns="9144" rIns="0" bIns="18288" rtlCol="0">
            <a:spAutoFit/>
          </a:bodyPr>
          <a:lstStyle/>
          <a:p>
            <a:r>
              <a:rPr lang="en-US" sz="900" b="1" dirty="0" smtClean="0">
                <a:latin typeface="Calibri" pitchFamily="34" charset="0"/>
                <a:cs typeface="David" pitchFamily="2" charset="-79"/>
              </a:rPr>
              <a:t> Dislike</a:t>
            </a:r>
            <a:endParaRPr lang="en-US" sz="600" b="1" dirty="0"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21" name="Picture 20" descr="fb_like.png"/>
          <p:cNvPicPr>
            <a:picLocks noChangeAspect="1"/>
          </p:cNvPicPr>
          <p:nvPr/>
        </p:nvPicPr>
        <p:blipFill>
          <a:blip r:embed="rId4" cstate="print"/>
          <a:srcRect l="11582" t="19444" r="59040" b="12847"/>
          <a:stretch>
            <a:fillRect/>
          </a:stretch>
        </p:blipFill>
        <p:spPr>
          <a:xfrm rot="10800000">
            <a:off x="4650581" y="3350418"/>
            <a:ext cx="180181" cy="154781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b_lik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2762" y="3197225"/>
            <a:ext cx="561975" cy="2286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03712" y="3213725"/>
            <a:ext cx="1130300" cy="786775"/>
            <a:chOff x="4291012" y="3213725"/>
            <a:chExt cx="1130300" cy="786775"/>
          </a:xfrm>
        </p:grpSpPr>
        <p:pic>
          <p:nvPicPr>
            <p:cNvPr id="4" name="Picture 3" descr="fb_like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91012" y="3771900"/>
              <a:ext cx="561975" cy="228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4307364" y="3789987"/>
              <a:ext cx="530352" cy="19202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effectLst/>
          </p:spPr>
          <p:txBody>
            <a:bodyPr wrap="square" lIns="0" tIns="9144" rIns="0" bIns="18288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David" pitchFamily="2" charset="-79"/>
                </a:rPr>
                <a:t>Dislike</a:t>
              </a:r>
              <a:endParaRPr lang="en-US" sz="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David" pitchFamily="2" charset="-79"/>
              </a:endParaRPr>
            </a:p>
          </p:txBody>
        </p:sp>
        <p:pic>
          <p:nvPicPr>
            <p:cNvPr id="7" name="Picture 6" descr="fb_like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1582" t="19444" r="59040" b="12847"/>
            <a:stretch>
              <a:fillRect/>
            </a:stretch>
          </p:blipFill>
          <p:spPr>
            <a:xfrm rot="10800000">
              <a:off x="5241131" y="3807618"/>
              <a:ext cx="180181" cy="1547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31175" y="3213725"/>
              <a:ext cx="530352" cy="192024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9144" rIns="0" bIns="18288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Calibri" pitchFamily="34" charset="0"/>
                  <a:cs typeface="David" pitchFamily="2" charset="-79"/>
                </a:rPr>
                <a:t>     </a:t>
              </a:r>
              <a:r>
                <a:rPr 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David" pitchFamily="2" charset="-79"/>
                </a:rPr>
                <a:t>Like</a:t>
              </a:r>
              <a:endParaRPr lang="en-US" sz="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David" pitchFamily="2" charset="-79"/>
              </a:endParaRPr>
            </a:p>
          </p:txBody>
        </p:sp>
      </p:grpSp>
      <p:pic>
        <p:nvPicPr>
          <p:cNvPr id="8" name="Picture 7" descr="fb_lik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1662" y="3752850"/>
            <a:ext cx="561975" cy="228600"/>
          </a:xfrm>
          <a:prstGeom prst="rect">
            <a:avLst/>
          </a:prstGeom>
        </p:spPr>
      </p:pic>
      <p:pic>
        <p:nvPicPr>
          <p:cNvPr id="9" name="Picture 8" descr="fb_lik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3412" y="3178175"/>
            <a:ext cx="561975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7539" y="3783644"/>
            <a:ext cx="521208" cy="1661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lIns="0" tIns="9144" rIns="0" bIns="18288" rtlCol="0">
            <a:spAutoFit/>
          </a:bodyPr>
          <a:lstStyle/>
          <a:p>
            <a:r>
              <a:rPr lang="en-US" sz="900" b="1" dirty="0" smtClean="0">
                <a:latin typeface="Calibri" pitchFamily="34" charset="0"/>
                <a:cs typeface="David" pitchFamily="2" charset="-79"/>
              </a:rPr>
              <a:t>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Don’t</a:t>
            </a:r>
            <a:endParaRPr lang="en-US" sz="6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11" name="Picture 10" descr="fb_like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1582" t="19444" r="59040" b="12847"/>
          <a:stretch>
            <a:fillRect/>
          </a:stretch>
        </p:blipFill>
        <p:spPr>
          <a:xfrm rot="10800000">
            <a:off x="6041231" y="3788568"/>
            <a:ext cx="180181" cy="154781"/>
          </a:xfrm>
          <a:prstGeom prst="rect">
            <a:avLst/>
          </a:prstGeom>
        </p:spPr>
      </p:pic>
      <p:pic>
        <p:nvPicPr>
          <p:cNvPr id="12" name="Picture 11" descr="fb_like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1582" t="19444" r="59040" b="12847"/>
          <a:stretch>
            <a:fillRect/>
          </a:stretch>
        </p:blipFill>
        <p:spPr>
          <a:xfrm>
            <a:off x="5771356" y="3223418"/>
            <a:ext cx="180181" cy="1547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0800000">
            <a:off x="5745639" y="3202619"/>
            <a:ext cx="521208" cy="1661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lIns="0" tIns="9144" rIns="0" bIns="18288" rtlCol="0">
            <a:spAutoFit/>
          </a:bodyPr>
          <a:lstStyle/>
          <a:p>
            <a:r>
              <a:rPr lang="en-US" sz="900" b="1" dirty="0" smtClean="0">
                <a:latin typeface="Calibri" pitchFamily="34" charset="0"/>
                <a:cs typeface="David" pitchFamily="2" charset="-79"/>
              </a:rPr>
              <a:t> </a:t>
            </a:r>
            <a:endParaRPr lang="en-US" sz="6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17" name="Picture 16" descr="fb_lik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602" y="3189605"/>
            <a:ext cx="561975" cy="2286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35592" y="3970020"/>
            <a:ext cx="561975" cy="228600"/>
            <a:chOff x="2835592" y="3970020"/>
            <a:chExt cx="561975" cy="228600"/>
          </a:xfrm>
        </p:grpSpPr>
        <p:pic>
          <p:nvPicPr>
            <p:cNvPr id="19" name="Picture 18" descr="fb_lik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5592" y="3970020"/>
              <a:ext cx="561975" cy="2286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861469" y="4000814"/>
              <a:ext cx="521208" cy="1661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lIns="0" tIns="9144" rIns="0" bIns="18288" rtlCol="0">
              <a:spAutoFit/>
            </a:bodyPr>
            <a:lstStyle/>
            <a:p>
              <a:r>
                <a:rPr lang="en-US" sz="900" b="1" dirty="0" smtClean="0">
                  <a:latin typeface="Calibri" pitchFamily="34" charset="0"/>
                  <a:cs typeface="David" pitchFamily="2" charset="-79"/>
                </a:rPr>
                <a:t> Dislike</a:t>
              </a:r>
              <a:endParaRPr lang="en-US" sz="600" b="1" dirty="0">
                <a:latin typeface="Calibri" pitchFamily="34" charset="0"/>
                <a:cs typeface="David" pitchFamily="2" charset="-79"/>
              </a:endParaRPr>
            </a:p>
          </p:txBody>
        </p:sp>
        <p:pic>
          <p:nvPicPr>
            <p:cNvPr id="21" name="Picture 20" descr="fb_like.png"/>
            <p:cNvPicPr>
              <a:picLocks noChangeAspect="1"/>
            </p:cNvPicPr>
            <p:nvPr/>
          </p:nvPicPr>
          <p:blipFill>
            <a:blip r:embed="rId2" cstate="print"/>
            <a:srcRect l="11582" t="19444" r="59040" b="12847"/>
            <a:stretch>
              <a:fillRect/>
            </a:stretch>
          </p:blipFill>
          <p:spPr>
            <a:xfrm rot="10800000">
              <a:off x="3195161" y="4005738"/>
              <a:ext cx="180181" cy="154781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/>
        </p:nvCxnSpPr>
        <p:spPr>
          <a:xfrm>
            <a:off x="4462463" y="4221956"/>
            <a:ext cx="73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48188" y="4236245"/>
            <a:ext cx="30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48188" y="4286250"/>
            <a:ext cx="30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16550711">
            <a:off x="4481512" y="4300541"/>
            <a:ext cx="123825" cy="100012"/>
          </a:xfrm>
          <a:prstGeom prst="arc">
            <a:avLst>
              <a:gd name="adj1" fmla="val 168385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2930754">
            <a:off x="4457698" y="4319593"/>
            <a:ext cx="311944" cy="107156"/>
          </a:xfrm>
          <a:prstGeom prst="arc">
            <a:avLst>
              <a:gd name="adj1" fmla="val 2056406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2"/>
          </p:cNvCxnSpPr>
          <p:nvPr/>
        </p:nvCxnSpPr>
        <p:spPr>
          <a:xfrm rot="16200000" flipV="1">
            <a:off x="4462141" y="4257999"/>
            <a:ext cx="3461" cy="4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4411264" y="4246960"/>
            <a:ext cx="57150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humbs up.png"/>
          <p:cNvPicPr>
            <a:picLocks noChangeAspect="1"/>
          </p:cNvPicPr>
          <p:nvPr/>
        </p:nvPicPr>
        <p:blipFill>
          <a:blip r:embed="rId3" cstate="print"/>
          <a:srcRect l="11485" t="13523" r="7723" b="10858"/>
          <a:stretch>
            <a:fillRect/>
          </a:stretch>
        </p:blipFill>
        <p:spPr>
          <a:xfrm>
            <a:off x="4338638" y="3214689"/>
            <a:ext cx="211749" cy="183356"/>
          </a:xfrm>
          <a:prstGeom prst="rect">
            <a:avLst/>
          </a:prstGeom>
        </p:spPr>
      </p:pic>
      <p:pic>
        <p:nvPicPr>
          <p:cNvPr id="32" name="Picture 31" descr="thumbs dow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4660844" y="3786188"/>
            <a:ext cx="189762" cy="195262"/>
          </a:xfrm>
          <a:prstGeom prst="rect">
            <a:avLst/>
          </a:prstGeom>
        </p:spPr>
      </p:pic>
      <p:pic>
        <p:nvPicPr>
          <p:cNvPr id="35" name="Picture 34" descr="fb_lik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37192" y="4598670"/>
            <a:ext cx="561975" cy="228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63069" y="4629464"/>
            <a:ext cx="521208" cy="166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9144" rIns="0" bIns="18288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David" pitchFamily="2" charset="-79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David" pitchFamily="2" charset="-79"/>
              </a:rPr>
              <a:t>Dislike</a:t>
            </a:r>
            <a:endParaRPr lang="en-US" sz="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38" name="Picture 37" descr="fb_lik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11582" t="19444" r="59040" b="12847"/>
          <a:stretch>
            <a:fillRect/>
          </a:stretch>
        </p:blipFill>
        <p:spPr>
          <a:xfrm rot="10800000">
            <a:off x="3296761" y="4634388"/>
            <a:ext cx="180181" cy="1547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169569" y="4629464"/>
            <a:ext cx="521208" cy="166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9144" rIns="0" bIns="18288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David" pitchFamily="2" charset="-79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David" pitchFamily="2" charset="-79"/>
              </a:rPr>
              <a:t>Dislike</a:t>
            </a:r>
            <a:endParaRPr lang="en-US" sz="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David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5919" y="5023164"/>
            <a:ext cx="300831" cy="166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9144" rIns="0" bIns="18288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David" pitchFamily="2" charset="-79"/>
              </a:rPr>
              <a:t> L</a:t>
            </a:r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David" pitchFamily="2" charset="-79"/>
              </a:rPr>
              <a:t>ike</a:t>
            </a:r>
            <a:endParaRPr lang="en-US" sz="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39" name="Picture 38" descr="fb_lik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7502" y="4599305"/>
            <a:ext cx="561975" cy="228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85469" y="4629464"/>
            <a:ext cx="300831" cy="1661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9144" rIns="0" bIns="18288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David" pitchFamily="2" charset="-79"/>
              </a:rPr>
              <a:t> L</a:t>
            </a:r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David" pitchFamily="2" charset="-79"/>
              </a:rPr>
              <a:t>ike</a:t>
            </a:r>
            <a:endParaRPr lang="en-US" sz="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David" pitchFamily="2" charset="-79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screenshots</a:t>
            </a:r>
            <a:endParaRPr lang="en-US" sz="8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Learning the payer’s </a:t>
            </a:r>
            <a:r>
              <a:rPr lang="en-US" dirty="0" smtClean="0"/>
              <a:t>preferences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6478" t="9459" r="37484" b="9635"/>
          <a:stretch>
            <a:fillRect/>
          </a:stretch>
        </p:blipFill>
        <p:spPr bwMode="auto">
          <a:xfrm>
            <a:off x="3761117" y="1827799"/>
            <a:ext cx="2363638" cy="459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Learning the payer’s </a:t>
            </a:r>
            <a:r>
              <a:rPr lang="en-US" dirty="0" smtClean="0"/>
              <a:t>preferences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36537" t="8589" r="37229" b="11065"/>
          <a:stretch>
            <a:fillRect/>
          </a:stretch>
        </p:blipFill>
        <p:spPr bwMode="auto">
          <a:xfrm>
            <a:off x="3574474" y="1745673"/>
            <a:ext cx="2571488" cy="492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 Infor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2514" y="0"/>
            <a:ext cx="36189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rch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2248" y="0"/>
            <a:ext cx="35995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rch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3296" y="0"/>
            <a:ext cx="361740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rchas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2096" y="0"/>
            <a:ext cx="355980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37823" y="1943100"/>
            <a:ext cx="4092499" cy="4572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7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348663" y="2108200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Welcome to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arca</a:t>
            </a:r>
            <a:r>
              <a:rPr lang="en-US" sz="28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!</a:t>
            </a:r>
            <a:endParaRPr lang="en-US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5" y="24479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25700" y="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95525" y="508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302982" y="1268186"/>
            <a:ext cx="2895600" cy="1046440"/>
            <a:chOff x="3858977" y="-126091"/>
            <a:chExt cx="2895600" cy="1046440"/>
          </a:xfrm>
        </p:grpSpPr>
        <p:sp>
          <p:nvSpPr>
            <p:cNvPr id="31" name="TextBox 30"/>
            <p:cNvSpPr txBox="1"/>
            <p:nvPr/>
          </p:nvSpPr>
          <p:spPr>
            <a:xfrm>
              <a:off x="5295449" y="122011"/>
              <a:ext cx="619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8977" y="-126091"/>
              <a:ext cx="28956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pc="300" dirty="0" smtClean="0">
                  <a:latin typeface="Arial Rounded MT Bold" pitchFamily="34" charset="0"/>
                </a:rPr>
                <a:t>arca</a:t>
              </a:r>
              <a:endParaRPr lang="en-US" sz="4800" b="1" spc="300" dirty="0" smtClean="0">
                <a:latin typeface="Arial Rounded MT Bold" pitchFamily="34" charset="0"/>
              </a:endParaRPr>
            </a:p>
            <a:p>
              <a:r>
                <a:rPr lang="en-US" b="1" i="1" dirty="0" smtClean="0">
                  <a:latin typeface="Arial Narrow" pitchFamily="34" charset="0"/>
                </a:rPr>
                <a:t>       </a:t>
              </a:r>
              <a:endParaRPr lang="en-US" b="1" i="1" dirty="0">
                <a:latin typeface="Arial Narrow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3101" y="1611745"/>
            <a:ext cx="21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</a:t>
            </a:r>
            <a:endParaRPr lang="en-US" sz="1400" dirty="0"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rchas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5016" y="0"/>
            <a:ext cx="36139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TAIL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0004" y="0"/>
            <a:ext cx="362399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 Budg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1930" y="0"/>
            <a:ext cx="35801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49338" y="1943100"/>
            <a:ext cx="4438184" cy="457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5" y="24479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25700" y="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95525" y="508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302982" y="1268186"/>
            <a:ext cx="2895600" cy="1046440"/>
            <a:chOff x="3858977" y="-126091"/>
            <a:chExt cx="2895600" cy="1046440"/>
          </a:xfrm>
        </p:grpSpPr>
        <p:sp>
          <p:nvSpPr>
            <p:cNvPr id="31" name="TextBox 30"/>
            <p:cNvSpPr txBox="1"/>
            <p:nvPr/>
          </p:nvSpPr>
          <p:spPr>
            <a:xfrm>
              <a:off x="5295449" y="122011"/>
              <a:ext cx="619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8977" y="-126091"/>
              <a:ext cx="28956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pc="300" dirty="0" smtClean="0">
                  <a:latin typeface="Arial Rounded MT Bold" pitchFamily="34" charset="0"/>
                </a:rPr>
                <a:t>arca</a:t>
              </a:r>
              <a:endParaRPr lang="en-US" sz="4800" b="1" spc="300" dirty="0" smtClean="0">
                <a:latin typeface="Arial Rounded MT Bold" pitchFamily="34" charset="0"/>
              </a:endParaRPr>
            </a:p>
            <a:p>
              <a:r>
                <a:rPr lang="en-US" b="1" i="1" dirty="0" smtClean="0">
                  <a:latin typeface="Arial Narrow" pitchFamily="34" charset="0"/>
                </a:rPr>
                <a:t>       </a:t>
              </a:r>
              <a:endParaRPr lang="en-US" b="1" i="1" dirty="0">
                <a:latin typeface="Arial Narrow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47844" y="3161758"/>
            <a:ext cx="212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</a:t>
            </a:r>
            <a:endParaRPr lang="en-US" sz="1200" spc="3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3873" y="5310437"/>
            <a:ext cx="3568389" cy="687318"/>
          </a:xfrm>
          <a:prstGeom prst="rect">
            <a:avLst/>
          </a:prstGeom>
          <a:solidFill>
            <a:srgbClr val="EFF1FB"/>
          </a:solidFill>
          <a:ln w="6350"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+mj-cs"/>
              </a:rPr>
              <a:t>         </a:t>
            </a:r>
            <a:endParaRPr lang="en-US" sz="1400" dirty="0" smtClean="0">
              <a:solidFill>
                <a:schemeClr val="tx1"/>
              </a:solidFill>
              <a:latin typeface="Arial Rounded MT Bold" pitchFamily="34" charset="0"/>
              <a:cs typeface="+mj-cs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  <a:cs typeface="Tahoma" pitchFamily="34" charset="0"/>
              </a:rPr>
              <a:t>     </a:t>
            </a:r>
            <a:r>
              <a:rPr lang="en-US" sz="2000" dirty="0" smtClean="0">
                <a:solidFill>
                  <a:schemeClr val="tx1"/>
                </a:solidFill>
                <a:latin typeface="Arial Rounded MT Bold" pitchFamily="34" charset="0"/>
                <a:cs typeface="Tahoma" pitchFamily="34" charset="0"/>
              </a:rPr>
              <a:t>get it all in one click!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67629" y="3738109"/>
            <a:ext cx="3200387" cy="687318"/>
          </a:xfrm>
          <a:prstGeom prst="rect">
            <a:avLst/>
          </a:prstGeom>
          <a:ln w="6350">
            <a:noFill/>
          </a:ln>
          <a:effectLst>
            <a:innerShdw blurRad="508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   Try arca’s unique </a:t>
            </a:r>
            <a:r>
              <a:rPr lang="en-US" sz="1400" dirty="0" smtClean="0">
                <a:solidFill>
                  <a:srgbClr val="C00000"/>
                </a:solidFill>
                <a:latin typeface="Arial Rounded MT Bold" pitchFamily="34" charset="0"/>
                <a:cs typeface="Tahoma" pitchFamily="34" charset="0"/>
              </a:rPr>
              <a:t>no-SMS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 service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     get it all in one click!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6336" y="5451536"/>
            <a:ext cx="866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 Rounded MT Bold" pitchFamily="34" charset="0"/>
                <a:cs typeface="Tahoma" pitchFamily="34" charset="0"/>
              </a:rPr>
              <a:t>      How?</a:t>
            </a:r>
            <a:endParaRPr lang="he-IL" sz="1400" dirty="0">
              <a:solidFill>
                <a:srgbClr val="C00000"/>
              </a:solidFill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7396" y="2985435"/>
            <a:ext cx="3969835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+mj-cs"/>
              </a:rPr>
              <a:t>Follow these steps and get it in seconds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8050" y="5352587"/>
            <a:ext cx="33676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Arial Rounded MT Bold" pitchFamily="34" charset="0"/>
              </a:rPr>
              <a:t>Try our new </a:t>
            </a:r>
            <a:r>
              <a:rPr lang="en-US" sz="1400" dirty="0" smtClean="0">
                <a:solidFill>
                  <a:srgbClr val="C00000"/>
                </a:solidFill>
                <a:latin typeface="Arial Rounded MT Bold" pitchFamily="34" charset="0"/>
              </a:rPr>
              <a:t>no-SMS</a:t>
            </a:r>
            <a:r>
              <a:rPr lang="en-US" sz="1400" dirty="0" smtClean="0">
                <a:latin typeface="Arial Rounded MT Bold" pitchFamily="34" charset="0"/>
              </a:rPr>
              <a:t> service</a:t>
            </a:r>
            <a:endParaRPr lang="he-IL" sz="1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441700" y="1765300"/>
            <a:ext cx="5473700" cy="4838700"/>
          </a:xfrm>
          <a:prstGeom prst="rect">
            <a:avLst/>
          </a:prstGeom>
          <a:solidFill>
            <a:srgbClr val="DCE6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3848100" y="2019300"/>
            <a:ext cx="4533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Thanks for joining us!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057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Authorizations for kids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23971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Peace of mind for parents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3900" y="0"/>
            <a:ext cx="1981200" cy="1828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2925" y="4953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today!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302982" y="1268186"/>
            <a:ext cx="2895600" cy="1046440"/>
            <a:chOff x="3858977" y="-126091"/>
            <a:chExt cx="2895600" cy="1046440"/>
          </a:xfrm>
        </p:grpSpPr>
        <p:sp>
          <p:nvSpPr>
            <p:cNvPr id="31" name="TextBox 30"/>
            <p:cNvSpPr txBox="1"/>
            <p:nvPr/>
          </p:nvSpPr>
          <p:spPr>
            <a:xfrm>
              <a:off x="5295449" y="122011"/>
              <a:ext cx="619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TM</a:t>
              </a:r>
              <a:endPara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8977" y="-126091"/>
              <a:ext cx="28956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pc="300" dirty="0" smtClean="0">
                  <a:latin typeface="Arial Rounded MT Bold" pitchFamily="34" charset="0"/>
                </a:rPr>
                <a:t>arca</a:t>
              </a:r>
              <a:endParaRPr lang="en-US" sz="4800" b="1" spc="300" dirty="0" smtClean="0">
                <a:latin typeface="Arial Rounded MT Bold" pitchFamily="34" charset="0"/>
              </a:endParaRPr>
            </a:p>
            <a:p>
              <a:r>
                <a:rPr lang="en-US" b="1" i="1" dirty="0" smtClean="0">
                  <a:latin typeface="Arial Narrow" pitchFamily="34" charset="0"/>
                </a:rPr>
                <a:t>       </a:t>
              </a:r>
              <a:endParaRPr lang="en-US" b="1" i="1" dirty="0">
                <a:latin typeface="Arial Narrow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3101" y="1611745"/>
            <a:ext cx="21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ligraph421 BT" pitchFamily="66" charset="0"/>
                <a:ea typeface="Arial Unicode MS" pitchFamily="34" charset="-128"/>
                <a:cs typeface="BN Cloud" pitchFamily="2" charset="-79"/>
              </a:rPr>
              <a:t>Simply Safer </a:t>
            </a:r>
            <a:endParaRPr lang="en-US" sz="1400" dirty="0">
              <a:latin typeface="Calligraph421 BT" pitchFamily="66" charset="0"/>
              <a:ea typeface="Arial Unicode MS" pitchFamily="34" charset="-128"/>
              <a:cs typeface="BN Cloud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21100" y="2743200"/>
            <a:ext cx="48387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400" b="1" spc="3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ahoma" pitchFamily="34" charset="0"/>
              </a:rPr>
              <a:t>arca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is all about making online shopping a safer, more enjoyable experience.</a:t>
            </a:r>
          </a:p>
          <a:p>
            <a:pPr algn="just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We follow your rules 24 by 7 to provide your dear ones a hassle-free experience and yourself a peace of mind.</a:t>
            </a:r>
          </a:p>
          <a:p>
            <a:pPr algn="just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So take a moment and let us know what your preferences are.</a:t>
            </a:r>
          </a:p>
          <a:p>
            <a:pPr algn="just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Or get our iPhone app, and we’ll just learn them as we go along…</a:t>
            </a:r>
          </a:p>
          <a:p>
            <a:pPr algn="just">
              <a:spcBef>
                <a:spcPts val="1200"/>
              </a:spcBef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			 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Lucida Handwriting" pitchFamily="66" charset="0"/>
                <a:cs typeface="Tahoma" pitchFamily="34" charset="0"/>
              </a:rPr>
              <a:t>Enjoy!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Handwriting" pitchFamily="66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60016</TotalTime>
  <Words>2390</Words>
  <Application>Microsoft Office PowerPoint</Application>
  <PresentationFormat>On-screen Show (4:3)</PresentationFormat>
  <Paragraphs>406</Paragraphs>
  <Slides>72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Slide 1</vt:lpstr>
      <vt:lpstr>Introducing arca</vt:lpstr>
      <vt:lpstr>Introducing arca</vt:lpstr>
      <vt:lpstr>Introducing arca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 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=</vt:lpstr>
      <vt:lpstr>Slide 62</vt:lpstr>
      <vt:lpstr>Slide 63</vt:lpstr>
      <vt:lpstr>Learning the payer’s preferences</vt:lpstr>
      <vt:lpstr>Learning the payer’s preferences</vt:lpstr>
      <vt:lpstr>Slide 66</vt:lpstr>
      <vt:lpstr>Slide 67</vt:lpstr>
      <vt:lpstr>Slide 68</vt:lpstr>
      <vt:lpstr>Slide 69</vt:lpstr>
      <vt:lpstr>Slide 70</vt:lpstr>
      <vt:lpstr>Slide 71</vt:lpstr>
      <vt:lpstr>Slide 72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Dror Poliak</dc:creator>
  <cp:lastModifiedBy>Dror</cp:lastModifiedBy>
  <cp:revision>2606</cp:revision>
  <dcterms:created xsi:type="dcterms:W3CDTF">2009-09-15T07:41:33Z</dcterms:created>
  <dcterms:modified xsi:type="dcterms:W3CDTF">2010-06-02T23:08:43Z</dcterms:modified>
</cp:coreProperties>
</file>