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7" r:id="rId20"/>
    <p:sldId id="274" r:id="rId21"/>
    <p:sldId id="275" r:id="rId2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24F8371C-49D0-4BCF-8AE3-C9E5D37A3FA3}">
          <p14:sldIdLst>
            <p14:sldId id="256"/>
            <p14:sldId id="257"/>
            <p14:sldId id="259"/>
            <p14:sldId id="260"/>
            <p14:sldId id="261"/>
            <p14:sldId id="262"/>
            <p14:sldId id="263"/>
            <p14:sldId id="264"/>
            <p14:sldId id="265"/>
            <p14:sldId id="266"/>
            <p14:sldId id="267"/>
            <p14:sldId id="268"/>
            <p14:sldId id="269"/>
            <p14:sldId id="270"/>
            <p14:sldId id="271"/>
            <p14:sldId id="272"/>
            <p14:sldId id="273"/>
            <p14:sldId id="276"/>
            <p14:sldId id="277"/>
            <p14:sldId id="274"/>
            <p14:sldId id="27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76" d="100"/>
          <a:sy n="76" d="100"/>
        </p:scale>
        <p:origin x="-1194"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C83E72C7-D68D-4C96-8310-789F10304778}" type="datetimeFigureOut">
              <a:rPr lang="he-IL" smtClean="0"/>
              <a:t>כ"ה אייר 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240254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3E72C7-D68D-4C96-8310-789F10304778}" type="datetimeFigureOut">
              <a:rPr lang="he-IL" smtClean="0"/>
              <a:t>כ"ה אייר 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253524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3E72C7-D68D-4C96-8310-789F10304778}" type="datetimeFigureOut">
              <a:rPr lang="he-IL" smtClean="0"/>
              <a:t>כ"ה אייר 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349287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3E72C7-D68D-4C96-8310-789F10304778}" type="datetimeFigureOut">
              <a:rPr lang="he-IL" smtClean="0"/>
              <a:t>כ"ה אייר 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203365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C83E72C7-D68D-4C96-8310-789F10304778}" type="datetimeFigureOut">
              <a:rPr lang="he-IL" smtClean="0"/>
              <a:t>כ"ה אייר 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2308404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C83E72C7-D68D-4C96-8310-789F10304778}" type="datetimeFigureOut">
              <a:rPr lang="he-IL" smtClean="0"/>
              <a:t>כ"ה אייר 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105458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C83E72C7-D68D-4C96-8310-789F10304778}" type="datetimeFigureOut">
              <a:rPr lang="he-IL" smtClean="0"/>
              <a:t>כ"ה אייר תשע"ז</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93654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C83E72C7-D68D-4C96-8310-789F10304778}" type="datetimeFigureOut">
              <a:rPr lang="he-IL" smtClean="0"/>
              <a:t>כ"ה אייר תשע"ז</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172445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83E72C7-D68D-4C96-8310-789F10304778}" type="datetimeFigureOut">
              <a:rPr lang="he-IL" smtClean="0"/>
              <a:t>כ"ה אייר תשע"ז</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408163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83E72C7-D68D-4C96-8310-789F10304778}" type="datetimeFigureOut">
              <a:rPr lang="he-IL" smtClean="0"/>
              <a:t>כ"ה אייר 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297895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83E72C7-D68D-4C96-8310-789F10304778}" type="datetimeFigureOut">
              <a:rPr lang="he-IL" smtClean="0"/>
              <a:t>כ"ה אייר 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307C2FB-30B0-46F8-A16B-4ABB28650E5D}" type="slidenum">
              <a:rPr lang="he-IL" smtClean="0"/>
              <a:t>‹#›</a:t>
            </a:fld>
            <a:endParaRPr lang="he-IL"/>
          </a:p>
        </p:txBody>
      </p:sp>
    </p:spTree>
    <p:extLst>
      <p:ext uri="{BB962C8B-B14F-4D97-AF65-F5344CB8AC3E}">
        <p14:creationId xmlns:p14="http://schemas.microsoft.com/office/powerpoint/2010/main" val="191301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3000"/>
            <a:lum/>
          </a:blip>
          <a:srcRect/>
          <a:stretch>
            <a:fillRect l="-28000" r="-28000"/>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83E72C7-D68D-4C96-8310-789F10304778}" type="datetimeFigureOut">
              <a:rPr lang="he-IL" smtClean="0"/>
              <a:t>כ"ה אייר תשע"ז</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307C2FB-30B0-46F8-A16B-4ABB28650E5D}" type="slidenum">
              <a:rPr lang="he-IL" smtClean="0"/>
              <a:t>‹#›</a:t>
            </a:fld>
            <a:endParaRPr lang="he-IL"/>
          </a:p>
        </p:txBody>
      </p:sp>
    </p:spTree>
    <p:extLst>
      <p:ext uri="{BB962C8B-B14F-4D97-AF65-F5344CB8AC3E}">
        <p14:creationId xmlns:p14="http://schemas.microsoft.com/office/powerpoint/2010/main" val="3315956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pmbook.ce.cmu.edu/" TargetMode="External"/><Relationship Id="rId2" Type="http://schemas.openxmlformats.org/officeDocument/2006/relationships/hyperlink" Target="http://pmbook.ce.cmu.edu/11_Advanced_Scheduling_Techniques.html" TargetMode="External"/><Relationship Id="rId1" Type="http://schemas.openxmlformats.org/officeDocument/2006/relationships/slideLayout" Target="../slideLayouts/slideLayout2.xml"/><Relationship Id="rId6" Type="http://schemas.openxmlformats.org/officeDocument/2006/relationships/hyperlink" Target="http://www.school.kotar.co.il/kotarapp/index/Book.aspx?nBookID=94920013" TargetMode="External"/><Relationship Id="rId5" Type="http://schemas.openxmlformats.org/officeDocument/2006/relationships/hyperlink" Target="https://en.wikipedia.org/wiki/Special:BookSources/0-13-731266-0" TargetMode="External"/><Relationship Id="rId4" Type="http://schemas.openxmlformats.org/officeDocument/2006/relationships/hyperlink" Target="https://en.wikipedia.org/wiki/International_Standard_Book_Numbe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dafruit/Adafruit_Python_DHT" TargetMode="External"/><Relationship Id="rId2" Type="http://schemas.openxmlformats.org/officeDocument/2006/relationships/hyperlink" Target="https://github.com/pubnub/pi-house" TargetMode="External"/><Relationship Id="rId1" Type="http://schemas.openxmlformats.org/officeDocument/2006/relationships/slideLayout" Target="../slideLayouts/slideLayout2.xml"/><Relationship Id="rId5" Type="http://schemas.openxmlformats.org/officeDocument/2006/relationships/hyperlink" Target="http://www.upfile.co.il/file/611049344.html" TargetMode="External"/><Relationship Id="rId4" Type="http://schemas.openxmlformats.org/officeDocument/2006/relationships/hyperlink" Target="https://github.com/PyMySQL/PyMySQ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539552" y="476672"/>
            <a:ext cx="7772400" cy="1470025"/>
          </a:xfrm>
        </p:spPr>
        <p:txBody>
          <a:bodyPr/>
          <a:lstStyle/>
          <a:p>
            <a:r>
              <a:rPr lang="he-IL" b="0" dirty="0"/>
              <a:t>מערכות לזיהוי חריגות סביבתיות אצל תינוקות</a:t>
            </a:r>
            <a:r>
              <a:rPr lang="en-US" b="0" dirty="0"/>
              <a:t> </a:t>
            </a:r>
            <a:endParaRPr lang="en-US" dirty="0"/>
          </a:p>
        </p:txBody>
      </p:sp>
      <p:sp>
        <p:nvSpPr>
          <p:cNvPr id="3" name="כותרת משנה 2"/>
          <p:cNvSpPr>
            <a:spLocks noGrp="1"/>
          </p:cNvSpPr>
          <p:nvPr>
            <p:ph type="subTitle" idx="1"/>
          </p:nvPr>
        </p:nvSpPr>
        <p:spPr>
          <a:xfrm>
            <a:off x="1371600" y="3068960"/>
            <a:ext cx="6400800" cy="2569840"/>
          </a:xfrm>
        </p:spPr>
        <p:txBody>
          <a:bodyPr>
            <a:normAutofit lnSpcReduction="10000"/>
          </a:bodyPr>
          <a:lstStyle/>
          <a:p>
            <a:r>
              <a:rPr lang="he-IL" dirty="0">
                <a:solidFill>
                  <a:srgbClr val="FF0000"/>
                </a:solidFill>
              </a:rPr>
              <a:t>משתתפים: שגיא ראובן, יהודה יחיאל שכטר ודרור </a:t>
            </a:r>
            <a:r>
              <a:rPr lang="he-IL" dirty="0" err="1">
                <a:solidFill>
                  <a:srgbClr val="FF0000"/>
                </a:solidFill>
              </a:rPr>
              <a:t>רוסין</a:t>
            </a:r>
            <a:endParaRPr lang="en-US" dirty="0">
              <a:solidFill>
                <a:srgbClr val="FF0000"/>
              </a:solidFill>
            </a:endParaRPr>
          </a:p>
          <a:p>
            <a:r>
              <a:rPr lang="he-IL" dirty="0">
                <a:solidFill>
                  <a:srgbClr val="FF0000"/>
                </a:solidFill>
              </a:rPr>
              <a:t>מרצה: ד"ר דן אופיר</a:t>
            </a:r>
          </a:p>
          <a:p>
            <a:r>
              <a:rPr lang="he-IL" dirty="0">
                <a:solidFill>
                  <a:srgbClr val="FF0000"/>
                </a:solidFill>
              </a:rPr>
              <a:t>המחלקה למדעי המחשב - אוניברסיטת אריאל בשומרון</a:t>
            </a:r>
            <a:r>
              <a:rPr lang="en-US" dirty="0">
                <a:solidFill>
                  <a:srgbClr val="FF0000"/>
                </a:solidFill>
              </a:rPr>
              <a:t> </a:t>
            </a:r>
          </a:p>
          <a:p>
            <a:endParaRPr lang="he-IL" dirty="0"/>
          </a:p>
        </p:txBody>
      </p:sp>
    </p:spTree>
    <p:extLst>
      <p:ext uri="{BB962C8B-B14F-4D97-AF65-F5344CB8AC3E}">
        <p14:creationId xmlns:p14="http://schemas.microsoft.com/office/powerpoint/2010/main" val="222597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צד התוכנה במערכת</a:t>
            </a:r>
          </a:p>
        </p:txBody>
      </p:sp>
      <p:sp>
        <p:nvSpPr>
          <p:cNvPr id="3" name="מציין מיקום תוכן 2"/>
          <p:cNvSpPr>
            <a:spLocks noGrp="1"/>
          </p:cNvSpPr>
          <p:nvPr>
            <p:ph idx="1"/>
          </p:nvPr>
        </p:nvSpPr>
        <p:spPr/>
        <p:txBody>
          <a:bodyPr>
            <a:normAutofit fontScale="92500" lnSpcReduction="20000"/>
          </a:bodyPr>
          <a:lstStyle/>
          <a:p>
            <a:r>
              <a:rPr lang="he-IL" dirty="0"/>
              <a:t>פלטפורמת הפיתוח היא סביבת העבודה </a:t>
            </a:r>
            <a:r>
              <a:rPr lang="en-US" dirty="0" err="1"/>
              <a:t>PyCharm</a:t>
            </a:r>
            <a:r>
              <a:rPr lang="he-IL" dirty="0"/>
              <a:t> בשפת </a:t>
            </a:r>
            <a:r>
              <a:rPr lang="en-US" dirty="0"/>
              <a:t>Python</a:t>
            </a:r>
            <a:r>
              <a:rPr lang="he-IL" dirty="0"/>
              <a:t> על גבי מערכת ההפעלה של </a:t>
            </a:r>
            <a:r>
              <a:rPr lang="en-US" dirty="0" err="1"/>
              <a:t>Raspbian</a:t>
            </a:r>
            <a:r>
              <a:rPr lang="en-US" dirty="0"/>
              <a:t> </a:t>
            </a:r>
            <a:r>
              <a:rPr lang="he-IL" dirty="0"/>
              <a:t> המדמה לינוקס, שנצרבה על הלוח של </a:t>
            </a:r>
            <a:r>
              <a:rPr lang="en-US" dirty="0"/>
              <a:t>RP2</a:t>
            </a:r>
            <a:r>
              <a:rPr lang="he-IL" dirty="0"/>
              <a:t> בהתאם </a:t>
            </a:r>
            <a:r>
              <a:rPr lang="he-IL" dirty="0" err="1"/>
              <a:t>לפרוייקט</a:t>
            </a:r>
            <a:r>
              <a:rPr lang="he-IL" dirty="0"/>
              <a:t>. האתגר </a:t>
            </a:r>
            <a:r>
              <a:rPr lang="he-IL" dirty="0" err="1"/>
              <a:t>הטכונולוגי</a:t>
            </a:r>
            <a:r>
              <a:rPr lang="he-IL" dirty="0"/>
              <a:t> יהיה כאשר התוכנה תשלב ותסנכרן בין המודולים לעיל לבין החומרה עצמה. בקורס מבנה תוכנה רכשנו מעט ניסיון בשפה </a:t>
            </a:r>
            <a:r>
              <a:rPr lang="he-IL" dirty="0" err="1"/>
              <a:t>הסקריפטית</a:t>
            </a:r>
            <a:r>
              <a:rPr lang="he-IL" dirty="0"/>
              <a:t> </a:t>
            </a:r>
            <a:r>
              <a:rPr lang="en-US" dirty="0"/>
              <a:t>Python</a:t>
            </a:r>
            <a:r>
              <a:rPr lang="he-IL" dirty="0"/>
              <a:t> על הסביבה </a:t>
            </a:r>
            <a:r>
              <a:rPr lang="en-US" dirty="0" err="1"/>
              <a:t>PyCharm</a:t>
            </a:r>
            <a:r>
              <a:rPr lang="he-IL" dirty="0"/>
              <a:t> ועכשיו נרצה יותר להתמקצע בשפה ולממש פונקציות מורכבות הרלוונטיות לנו. הספרייה המרכזית נקראת: </a:t>
            </a:r>
            <a:r>
              <a:rPr lang="en-US" dirty="0"/>
              <a:t>Adafruit Python DHT Sensor Library</a:t>
            </a:r>
            <a:r>
              <a:rPr lang="he-IL" dirty="0"/>
              <a:t> שמאפשרת לנו את קבלת הנתונים מהחיישן לתוכנה.</a:t>
            </a:r>
            <a:endParaRPr lang="en-US" dirty="0"/>
          </a:p>
        </p:txBody>
      </p:sp>
    </p:spTree>
    <p:extLst>
      <p:ext uri="{BB962C8B-B14F-4D97-AF65-F5344CB8AC3E}">
        <p14:creationId xmlns:p14="http://schemas.microsoft.com/office/powerpoint/2010/main" val="174156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ror\Desktop\המחשת חיבור.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3717032"/>
            <a:ext cx="4320480" cy="3024336"/>
          </a:xfrm>
          <a:prstGeom prst="rect">
            <a:avLst/>
          </a:prstGeom>
          <a:noFill/>
          <a:ln>
            <a:noFill/>
          </a:ln>
        </p:spPr>
      </p:pic>
      <p:pic>
        <p:nvPicPr>
          <p:cNvPr id="5" name="Picture 6" descr="C:\Users\Dror\Desktop\product_4810_19291_0x0.jpg"/>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437112"/>
            <a:ext cx="3385185" cy="2276475"/>
          </a:xfrm>
          <a:prstGeom prst="rect">
            <a:avLst/>
          </a:prstGeom>
          <a:noFill/>
          <a:ln>
            <a:noFill/>
          </a:ln>
        </p:spPr>
      </p:pic>
      <p:pic>
        <p:nvPicPr>
          <p:cNvPr id="6" name="Picture 5" descr="C:\Users\Dror\Desktop\product_1347_18718_0x0.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138826"/>
            <a:ext cx="3365177" cy="2808244"/>
          </a:xfrm>
          <a:prstGeom prst="rect">
            <a:avLst/>
          </a:prstGeom>
          <a:noFill/>
          <a:ln>
            <a:noFill/>
          </a:ln>
        </p:spPr>
      </p:pic>
      <p:pic>
        <p:nvPicPr>
          <p:cNvPr id="7" name="Picture 4" descr="C:\Users\Dror\Desktop\dht22.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220" y="1102618"/>
            <a:ext cx="2667000" cy="2038350"/>
          </a:xfrm>
          <a:prstGeom prst="rect">
            <a:avLst/>
          </a:prstGeom>
          <a:noFill/>
          <a:ln>
            <a:noFill/>
          </a:ln>
        </p:spPr>
      </p:pic>
      <p:sp>
        <p:nvSpPr>
          <p:cNvPr id="8" name="TextBox 7"/>
          <p:cNvSpPr txBox="1"/>
          <p:nvPr/>
        </p:nvSpPr>
        <p:spPr>
          <a:xfrm>
            <a:off x="936948" y="3140968"/>
            <a:ext cx="2448272" cy="646331"/>
          </a:xfrm>
          <a:prstGeom prst="rect">
            <a:avLst/>
          </a:prstGeom>
          <a:noFill/>
        </p:spPr>
        <p:txBody>
          <a:bodyPr wrap="square" rtlCol="1">
            <a:spAutoFit/>
          </a:bodyPr>
          <a:lstStyle/>
          <a:p>
            <a:r>
              <a:rPr lang="he-IL" dirty="0"/>
              <a:t>המחשת חיבור הרכיבים לראספברי פאי</a:t>
            </a:r>
          </a:p>
        </p:txBody>
      </p:sp>
      <p:sp>
        <p:nvSpPr>
          <p:cNvPr id="9" name="TextBox 8"/>
          <p:cNvSpPr txBox="1"/>
          <p:nvPr/>
        </p:nvSpPr>
        <p:spPr>
          <a:xfrm>
            <a:off x="7308304" y="4725144"/>
            <a:ext cx="1656184" cy="369332"/>
          </a:xfrm>
          <a:prstGeom prst="rect">
            <a:avLst/>
          </a:prstGeom>
          <a:noFill/>
        </p:spPr>
        <p:txBody>
          <a:bodyPr wrap="square" rtlCol="1">
            <a:spAutoFit/>
          </a:bodyPr>
          <a:lstStyle/>
          <a:p>
            <a:r>
              <a:rPr lang="he-IL" dirty="0" err="1"/>
              <a:t>ראספברי</a:t>
            </a:r>
            <a:r>
              <a:rPr lang="he-IL" dirty="0"/>
              <a:t> פאי</a:t>
            </a:r>
          </a:p>
        </p:txBody>
      </p:sp>
      <p:sp>
        <p:nvSpPr>
          <p:cNvPr id="10" name="TextBox 9"/>
          <p:cNvSpPr txBox="1"/>
          <p:nvPr/>
        </p:nvSpPr>
        <p:spPr>
          <a:xfrm>
            <a:off x="107504" y="555939"/>
            <a:ext cx="4392488" cy="738664"/>
          </a:xfrm>
          <a:prstGeom prst="rect">
            <a:avLst/>
          </a:prstGeom>
          <a:noFill/>
        </p:spPr>
        <p:txBody>
          <a:bodyPr wrap="square" rtlCol="1">
            <a:spAutoFit/>
          </a:bodyPr>
          <a:lstStyle/>
          <a:p>
            <a:r>
              <a:rPr lang="he-IL" sz="2400" b="1" dirty="0"/>
              <a:t>חיישן טמפרטורה-לחות  </a:t>
            </a:r>
            <a:r>
              <a:rPr lang="en-US" sz="2400" b="1" dirty="0"/>
              <a:t>DHT22</a:t>
            </a:r>
          </a:p>
          <a:p>
            <a:endParaRPr lang="he-IL" dirty="0"/>
          </a:p>
        </p:txBody>
      </p:sp>
      <p:sp>
        <p:nvSpPr>
          <p:cNvPr id="11" name="TextBox 10"/>
          <p:cNvSpPr txBox="1"/>
          <p:nvPr/>
        </p:nvSpPr>
        <p:spPr>
          <a:xfrm>
            <a:off x="5292080" y="3140968"/>
            <a:ext cx="2952328" cy="646331"/>
          </a:xfrm>
          <a:prstGeom prst="rect">
            <a:avLst/>
          </a:prstGeom>
          <a:noFill/>
        </p:spPr>
        <p:txBody>
          <a:bodyPr wrap="square" rtlCol="1">
            <a:spAutoFit/>
          </a:bodyPr>
          <a:lstStyle/>
          <a:p>
            <a:r>
              <a:rPr lang="he-IL" dirty="0"/>
              <a:t>מטריצת חיבורים</a:t>
            </a:r>
            <a:endParaRPr lang="en-US" dirty="0"/>
          </a:p>
          <a:p>
            <a:endParaRPr lang="he-IL" dirty="0"/>
          </a:p>
        </p:txBody>
      </p:sp>
    </p:spTree>
    <p:extLst>
      <p:ext uri="{BB962C8B-B14F-4D97-AF65-F5344CB8AC3E}">
        <p14:creationId xmlns:p14="http://schemas.microsoft.com/office/powerpoint/2010/main" val="283269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t>דיאגרמה להבנת הקונספט של העברת הנתונים.</a:t>
            </a:r>
          </a:p>
        </p:txBody>
      </p:sp>
      <p:pic>
        <p:nvPicPr>
          <p:cNvPr id="4" name="Picture 3" descr="C:\Users\Dror\Desktop\מעבר.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96780"/>
            <a:ext cx="8229600" cy="4332802"/>
          </a:xfrm>
          <a:prstGeom prst="rect">
            <a:avLst/>
          </a:prstGeom>
          <a:noFill/>
          <a:ln>
            <a:noFill/>
          </a:ln>
        </p:spPr>
      </p:pic>
    </p:spTree>
    <p:extLst>
      <p:ext uri="{BB962C8B-B14F-4D97-AF65-F5344CB8AC3E}">
        <p14:creationId xmlns:p14="http://schemas.microsoft.com/office/powerpoint/2010/main" val="68364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דיאגרמת </a:t>
            </a:r>
            <a:r>
              <a:rPr lang="en-US" dirty="0"/>
              <a:t> ERD</a:t>
            </a:r>
            <a:r>
              <a:rPr lang="he-IL" dirty="0"/>
              <a:t>להצגת המודולים </a:t>
            </a:r>
            <a:r>
              <a:rPr lang="he-IL" dirty="0" err="1"/>
              <a:t>בפרוייקט</a:t>
            </a:r>
            <a:r>
              <a:rPr lang="he-IL" dirty="0"/>
              <a:t> </a:t>
            </a:r>
          </a:p>
        </p:txBody>
      </p:sp>
      <p:pic>
        <p:nvPicPr>
          <p:cNvPr id="5" name="Picture 9" descr="C:\Users\Dror\Desktop\15731600_1518363398178208_1573065170_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3" y="1340768"/>
            <a:ext cx="8208912" cy="5256584"/>
          </a:xfrm>
          <a:prstGeom prst="rect">
            <a:avLst/>
          </a:prstGeom>
          <a:noFill/>
          <a:ln>
            <a:noFill/>
          </a:ln>
        </p:spPr>
      </p:pic>
    </p:spTree>
    <p:extLst>
      <p:ext uri="{BB962C8B-B14F-4D97-AF65-F5344CB8AC3E}">
        <p14:creationId xmlns:p14="http://schemas.microsoft.com/office/powerpoint/2010/main" val="265414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2650306"/>
          </a:xfrm>
        </p:spPr>
        <p:txBody>
          <a:bodyPr>
            <a:noAutofit/>
          </a:bodyPr>
          <a:lstStyle/>
          <a:p>
            <a:r>
              <a:rPr lang="he-IL" sz="3200" dirty="0"/>
              <a:t>חישוב הרכב צוות רפואי אופטימאלי לאחזקת המערכת. לעשות תצפית וסימולציה לשכיחות קריאות לאחיות, להכפיל במשך ממוצע של טיפול, להתחשב בקריאות מקבילות. נשתמש בבניית דיאגראמת </a:t>
            </a:r>
            <a:r>
              <a:rPr lang="en-US" sz="3200" dirty="0"/>
              <a:t> (CPM) PERT</a:t>
            </a:r>
            <a:r>
              <a:rPr lang="he-IL" sz="3200" dirty="0"/>
              <a:t>, לחישוב הנתיב הקריטי </a:t>
            </a:r>
          </a:p>
        </p:txBody>
      </p:sp>
      <p:pic>
        <p:nvPicPr>
          <p:cNvPr id="4" name="Picture 15" descr="C:\Users\Dror\Desktop\C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924944"/>
            <a:ext cx="6754168" cy="3486637"/>
          </a:xfrm>
          <a:prstGeom prst="rect">
            <a:avLst/>
          </a:prstGeom>
          <a:noFill/>
          <a:ln>
            <a:noFill/>
          </a:ln>
        </p:spPr>
      </p:pic>
    </p:spTree>
    <p:extLst>
      <p:ext uri="{BB962C8B-B14F-4D97-AF65-F5344CB8AC3E}">
        <p14:creationId xmlns:p14="http://schemas.microsoft.com/office/powerpoint/2010/main" val="56818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426170"/>
          </a:xfrm>
        </p:spPr>
        <p:txBody>
          <a:bodyPr>
            <a:normAutofit fontScale="90000"/>
          </a:bodyPr>
          <a:lstStyle/>
          <a:p>
            <a:r>
              <a:rPr lang="he-IL" dirty="0"/>
              <a:t>תרשים זרימה של הכנסת הנתונים למסד הנתונים </a:t>
            </a:r>
            <a:r>
              <a:rPr lang="en-US" dirty="0"/>
              <a:t/>
            </a:r>
            <a:br>
              <a:rPr lang="en-US" dirty="0"/>
            </a:br>
            <a:endParaRPr lang="he-IL" dirty="0"/>
          </a:p>
        </p:txBody>
      </p:sp>
      <p:pic>
        <p:nvPicPr>
          <p:cNvPr id="4" name="Picture 17" descr="C:\Users\Dror\Desktop\db.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6837" y="1915047"/>
            <a:ext cx="6630325" cy="3896269"/>
          </a:xfrm>
          <a:prstGeom prst="rect">
            <a:avLst/>
          </a:prstGeom>
          <a:noFill/>
          <a:ln>
            <a:noFill/>
          </a:ln>
        </p:spPr>
      </p:pic>
    </p:spTree>
    <p:extLst>
      <p:ext uri="{BB962C8B-B14F-4D97-AF65-F5344CB8AC3E}">
        <p14:creationId xmlns:p14="http://schemas.microsoft.com/office/powerpoint/2010/main" val="1353848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t>תרשים זרימה להצגת הרעיון של הגורמים המשפיעים על קביעת תחום הקריטריון </a:t>
            </a:r>
            <a:r>
              <a:rPr lang="en-US" dirty="0"/>
              <a:t/>
            </a:r>
            <a:br>
              <a:rPr lang="en-US" dirty="0"/>
            </a:br>
            <a:endParaRPr lang="he-IL" dirty="0"/>
          </a:p>
        </p:txBody>
      </p:sp>
      <p:pic>
        <p:nvPicPr>
          <p:cNvPr id="4" name="Picture 18" descr="C:\Users\Dror\Desktop\קריטריון.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9258" y="1905521"/>
            <a:ext cx="6325483" cy="3915321"/>
          </a:xfrm>
          <a:prstGeom prst="rect">
            <a:avLst/>
          </a:prstGeom>
          <a:noFill/>
          <a:ln>
            <a:noFill/>
          </a:ln>
        </p:spPr>
      </p:pic>
    </p:spTree>
    <p:extLst>
      <p:ext uri="{BB962C8B-B14F-4D97-AF65-F5344CB8AC3E}">
        <p14:creationId xmlns:p14="http://schemas.microsoft.com/office/powerpoint/2010/main" val="3133208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2002234"/>
          </a:xfrm>
        </p:spPr>
        <p:txBody>
          <a:bodyPr>
            <a:noAutofit/>
          </a:bodyPr>
          <a:lstStyle/>
          <a:p>
            <a:pPr lvl="0"/>
            <a:r>
              <a:rPr lang="he-IL" sz="3200" dirty="0"/>
              <a:t>מיפוי – בניית מפת מיקום הילדים בבית הילדים (מעון, בית חולים, וכו') שיאפשר גישה מהירה של הצוות בעת מצוקה. ילדים הגורמים לחריגים לעתים תכופות יותר ימקמו קרוב יותר לצוות (לקצר "ריצות"). </a:t>
            </a:r>
            <a:r>
              <a:rPr lang="en-US" sz="3200" dirty="0"/>
              <a:t/>
            </a:r>
            <a:br>
              <a:rPr lang="en-US" sz="3200" dirty="0"/>
            </a:br>
            <a:endParaRPr lang="he-IL" sz="3200" dirty="0"/>
          </a:p>
        </p:txBody>
      </p:sp>
      <p:pic>
        <p:nvPicPr>
          <p:cNvPr id="4" name="Picture 16" descr="C:\Users\Dror\Desktop\מיפוי.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492896"/>
            <a:ext cx="7297168" cy="4172532"/>
          </a:xfrm>
          <a:prstGeom prst="rect">
            <a:avLst/>
          </a:prstGeom>
          <a:noFill/>
          <a:ln>
            <a:noFill/>
          </a:ln>
        </p:spPr>
      </p:pic>
      <p:sp>
        <p:nvSpPr>
          <p:cNvPr id="5" name="TextBox 4"/>
          <p:cNvSpPr txBox="1"/>
          <p:nvPr/>
        </p:nvSpPr>
        <p:spPr>
          <a:xfrm>
            <a:off x="6876256" y="2132856"/>
            <a:ext cx="1872208" cy="1477328"/>
          </a:xfrm>
          <a:prstGeom prst="rect">
            <a:avLst/>
          </a:prstGeom>
          <a:noFill/>
        </p:spPr>
        <p:txBody>
          <a:bodyPr wrap="square" rtlCol="1">
            <a:spAutoFit/>
          </a:bodyPr>
          <a:lstStyle/>
          <a:p>
            <a:r>
              <a:rPr lang="he-IL" dirty="0"/>
              <a:t>דוגמא להמחשה של מרחב חיישנים והתראות בזמן אמת. </a:t>
            </a:r>
            <a:endParaRPr lang="en-US" dirty="0"/>
          </a:p>
          <a:p>
            <a:endParaRPr lang="he-IL" dirty="0"/>
          </a:p>
        </p:txBody>
      </p:sp>
    </p:spTree>
    <p:extLst>
      <p:ext uri="{BB962C8B-B14F-4D97-AF65-F5344CB8AC3E}">
        <p14:creationId xmlns:p14="http://schemas.microsoft.com/office/powerpoint/2010/main" val="4139674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dirty="0"/>
          </a:p>
        </p:txBody>
      </p:sp>
      <p:sp>
        <p:nvSpPr>
          <p:cNvPr id="3" name="מציין מיקום תוכן 2"/>
          <p:cNvSpPr>
            <a:spLocks noGrp="1"/>
          </p:cNvSpPr>
          <p:nvPr>
            <p:ph idx="1"/>
          </p:nvPr>
        </p:nvSpPr>
        <p:spPr/>
        <p:txBody>
          <a:bodyPr/>
          <a:lstStyle/>
          <a:p>
            <a:r>
              <a:rPr lang="he-IL" dirty="0">
                <a:solidFill>
                  <a:schemeClr val="tx1"/>
                </a:solidFill>
              </a:rPr>
              <a:t>מבחינת אתגר טכנולוגי הצלחנו ליצור </a:t>
            </a:r>
            <a:r>
              <a:rPr lang="he-IL" dirty="0" err="1">
                <a:solidFill>
                  <a:schemeClr val="tx1"/>
                </a:solidFill>
              </a:rPr>
              <a:t>אינטרגרציה</a:t>
            </a:r>
            <a:r>
              <a:rPr lang="he-IL" dirty="0">
                <a:solidFill>
                  <a:schemeClr val="tx1"/>
                </a:solidFill>
              </a:rPr>
              <a:t> בין הצד </a:t>
            </a:r>
            <a:r>
              <a:rPr lang="he-IL" dirty="0" err="1">
                <a:solidFill>
                  <a:schemeClr val="tx1"/>
                </a:solidFill>
              </a:rPr>
              <a:t>החומרתי</a:t>
            </a:r>
            <a:r>
              <a:rPr lang="he-IL" dirty="0">
                <a:solidFill>
                  <a:schemeClr val="tx1"/>
                </a:solidFill>
              </a:rPr>
              <a:t> לצד </a:t>
            </a:r>
            <a:r>
              <a:rPr lang="he-IL" dirty="0" err="1">
                <a:solidFill>
                  <a:schemeClr val="tx1"/>
                </a:solidFill>
              </a:rPr>
              <a:t>התוכנתי</a:t>
            </a:r>
            <a:r>
              <a:rPr lang="he-IL" dirty="0">
                <a:solidFill>
                  <a:schemeClr val="tx1"/>
                </a:solidFill>
              </a:rPr>
              <a:t> בצורה טובה:</a:t>
            </a:r>
          </a:p>
          <a:p>
            <a:r>
              <a:rPr lang="he-IL" dirty="0">
                <a:solidFill>
                  <a:schemeClr val="tx1"/>
                </a:solidFill>
              </a:rPr>
              <a:t>שליטה מרחוק על המוצר שלנו תפעול של הספריות השונות בפיתון לקבלת תוצאות.</a:t>
            </a:r>
          </a:p>
          <a:p>
            <a:r>
              <a:rPr lang="he-IL" dirty="0">
                <a:solidFill>
                  <a:schemeClr val="tx1"/>
                </a:solidFill>
              </a:rPr>
              <a:t>צריבת מערכת הפעלה על ה </a:t>
            </a:r>
            <a:r>
              <a:rPr lang="en-US" dirty="0">
                <a:solidFill>
                  <a:schemeClr val="tx1"/>
                </a:solidFill>
              </a:rPr>
              <a:t>rpi-3 </a:t>
            </a:r>
            <a:r>
              <a:rPr lang="he-IL" dirty="0">
                <a:solidFill>
                  <a:schemeClr val="tx1"/>
                </a:solidFill>
              </a:rPr>
              <a:t> יצירת בסיס נתונים  בצד השרת, בשלב זה הבסיס נתונים מתנהל מול כרטיס זיכרון מוגבל אבל ניתן להרחבה.</a:t>
            </a:r>
          </a:p>
          <a:p>
            <a:endParaRPr lang="he-IL" dirty="0"/>
          </a:p>
        </p:txBody>
      </p:sp>
    </p:spTree>
    <p:extLst>
      <p:ext uri="{BB962C8B-B14F-4D97-AF65-F5344CB8AC3E}">
        <p14:creationId xmlns:p14="http://schemas.microsoft.com/office/powerpoint/2010/main" val="3846893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קישורים</a:t>
            </a:r>
          </a:p>
        </p:txBody>
      </p:sp>
      <p:sp>
        <p:nvSpPr>
          <p:cNvPr id="3" name="מציין מיקום תוכן 2"/>
          <p:cNvSpPr>
            <a:spLocks noGrp="1"/>
          </p:cNvSpPr>
          <p:nvPr>
            <p:ph idx="1"/>
          </p:nvPr>
        </p:nvSpPr>
        <p:spPr/>
        <p:txBody>
          <a:bodyPr/>
          <a:lstStyle/>
          <a:p>
            <a:pPr marL="914400" lvl="2" indent="0" algn="l">
              <a:buNone/>
            </a:pPr>
            <a:r>
              <a:rPr lang="en-US" sz="3200" b="1" u="sng" dirty="0">
                <a:solidFill>
                  <a:schemeClr val="tx2"/>
                </a:solidFill>
              </a:rPr>
              <a:t>Github:</a:t>
            </a:r>
          </a:p>
          <a:p>
            <a:pPr marL="0" indent="0" algn="l">
              <a:buNone/>
            </a:pPr>
            <a:r>
              <a:rPr lang="en-US" dirty="0">
                <a:solidFill>
                  <a:schemeClr val="tx1"/>
                </a:solidFill>
              </a:rPr>
              <a:t>https://github.com/drorruss/Final_Project</a:t>
            </a:r>
          </a:p>
          <a:p>
            <a:pPr marL="0" indent="0" algn="l">
              <a:buNone/>
            </a:pPr>
            <a:r>
              <a:rPr lang="en-US" b="1" u="sng" dirty="0">
                <a:solidFill>
                  <a:schemeClr val="tx2"/>
                </a:solidFill>
              </a:rPr>
              <a:t>Youtube:</a:t>
            </a:r>
          </a:p>
          <a:p>
            <a:pPr marL="0" indent="0" algn="l">
              <a:buNone/>
            </a:pPr>
            <a:r>
              <a:rPr lang="en-US" dirty="0">
                <a:solidFill>
                  <a:schemeClr val="tx1"/>
                </a:solidFill>
              </a:rPr>
              <a:t>https://www.youtube.com/watch?v=by_GR2tYN24&amp;t=15s</a:t>
            </a:r>
            <a:endParaRPr lang="he-IL" dirty="0">
              <a:solidFill>
                <a:schemeClr val="tx1"/>
              </a:solidFill>
            </a:endParaRPr>
          </a:p>
          <a:p>
            <a:pPr marL="0" indent="0" algn="l">
              <a:buNone/>
            </a:pPr>
            <a:r>
              <a:rPr lang="en-US" b="1" u="sng" dirty="0">
                <a:solidFill>
                  <a:schemeClr val="tx2"/>
                </a:solidFill>
              </a:rPr>
              <a:t>Model</a:t>
            </a:r>
            <a:r>
              <a:rPr lang="en-US" b="1" u="sng" dirty="0">
                <a:solidFill>
                  <a:srgbClr val="C00000"/>
                </a:solidFill>
              </a:rPr>
              <a:t> </a:t>
            </a:r>
            <a:r>
              <a:rPr lang="en-US" b="1" u="sng" dirty="0">
                <a:solidFill>
                  <a:schemeClr val="tx2"/>
                </a:solidFill>
              </a:rPr>
              <a:t>projects:</a:t>
            </a:r>
          </a:p>
          <a:p>
            <a:pPr marL="0" indent="0" algn="l">
              <a:buNone/>
            </a:pPr>
            <a:r>
              <a:rPr lang="en-US" dirty="0">
                <a:solidFill>
                  <a:schemeClr val="tx1"/>
                </a:solidFill>
              </a:rPr>
              <a:t>http://moodle.ariel.ac.il/mod/assign/view.php?id=8</a:t>
            </a:r>
          </a:p>
          <a:p>
            <a:endParaRPr lang="he-IL" dirty="0"/>
          </a:p>
        </p:txBody>
      </p:sp>
    </p:spTree>
    <p:extLst>
      <p:ext uri="{BB962C8B-B14F-4D97-AF65-F5344CB8AC3E}">
        <p14:creationId xmlns:p14="http://schemas.microsoft.com/office/powerpoint/2010/main" val="187050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16632"/>
            <a:ext cx="8229600" cy="1008112"/>
          </a:xfrm>
        </p:spPr>
        <p:txBody>
          <a:bodyPr/>
          <a:lstStyle/>
          <a:p>
            <a:r>
              <a:rPr lang="he-IL" dirty="0"/>
              <a:t>רקע</a:t>
            </a:r>
          </a:p>
        </p:txBody>
      </p:sp>
      <p:sp>
        <p:nvSpPr>
          <p:cNvPr id="3" name="מציין מיקום תוכן 2"/>
          <p:cNvSpPr>
            <a:spLocks noGrp="1"/>
          </p:cNvSpPr>
          <p:nvPr>
            <p:ph idx="1"/>
          </p:nvPr>
        </p:nvSpPr>
        <p:spPr>
          <a:xfrm>
            <a:off x="457200" y="1124744"/>
            <a:ext cx="8229600" cy="5001419"/>
          </a:xfrm>
        </p:spPr>
        <p:txBody>
          <a:bodyPr>
            <a:normAutofit fontScale="85000" lnSpcReduction="10000"/>
          </a:bodyPr>
          <a:lstStyle/>
          <a:p>
            <a:r>
              <a:rPr lang="he-IL" dirty="0"/>
              <a:t>מערכות לזיהוי חריגות סביבתיות קיימות כבר בתעשייה, אך בפרויקט שלנו נרצה להתמקד במערכת שתעבוד בקרב תינוקות בפגייה. הסיבה לכך היא, כי במקום זה קיימים מספר תינוקות הגדול ממספר האחיות באופן משמעותי</a:t>
            </a:r>
            <a:r>
              <a:rPr lang="en-US" dirty="0"/>
              <a:t>,</a:t>
            </a:r>
            <a:r>
              <a:rPr lang="he-IL" dirty="0"/>
              <a:t> דבר זה יכול להקשות על האחיות לשים לב   לאירועים שונים הקורים לתינוק, ולטפל בהתאם. אי לכך קיים צורך למערכת, שתתריע על מקרה חרום. בשביל זה נוכל להיעזר במערכת שלנו.</a:t>
            </a:r>
          </a:p>
          <a:p>
            <a:r>
              <a:rPr lang="he-IL" dirty="0"/>
              <a:t>במערכת נרצה להתרכז בפרמטרים הבאים:</a:t>
            </a:r>
            <a:endParaRPr lang="en-US" dirty="0"/>
          </a:p>
          <a:p>
            <a:r>
              <a:rPr lang="he-IL" dirty="0"/>
              <a:t>1. </a:t>
            </a:r>
            <a:r>
              <a:rPr lang="he-IL" b="1" dirty="0"/>
              <a:t>טמפרטורה</a:t>
            </a:r>
            <a:endParaRPr lang="en-US" dirty="0"/>
          </a:p>
          <a:p>
            <a:r>
              <a:rPr lang="he-IL" dirty="0"/>
              <a:t>2.</a:t>
            </a:r>
            <a:r>
              <a:rPr lang="he-IL" b="1" dirty="0"/>
              <a:t> לחות</a:t>
            </a:r>
            <a:r>
              <a:rPr lang="he-IL" dirty="0"/>
              <a:t> </a:t>
            </a:r>
            <a:endParaRPr lang="en-US" dirty="0"/>
          </a:p>
          <a:p>
            <a:r>
              <a:rPr lang="he-IL" dirty="0"/>
              <a:t>3. </a:t>
            </a:r>
            <a:r>
              <a:rPr lang="he-IL" b="1" dirty="0"/>
              <a:t>דום</a:t>
            </a:r>
            <a:r>
              <a:rPr lang="he-IL" dirty="0"/>
              <a:t> </a:t>
            </a:r>
            <a:r>
              <a:rPr lang="he-IL" b="1" dirty="0"/>
              <a:t>לב, הפסקת נשימה</a:t>
            </a:r>
            <a:endParaRPr lang="en-US" dirty="0"/>
          </a:p>
          <a:p>
            <a:endParaRPr lang="he-IL" dirty="0"/>
          </a:p>
        </p:txBody>
      </p:sp>
    </p:spTree>
    <p:extLst>
      <p:ext uri="{BB962C8B-B14F-4D97-AF65-F5344CB8AC3E}">
        <p14:creationId xmlns:p14="http://schemas.microsoft.com/office/powerpoint/2010/main" val="142295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סקר ספרות</a:t>
            </a:r>
          </a:p>
        </p:txBody>
      </p:sp>
      <p:sp>
        <p:nvSpPr>
          <p:cNvPr id="3" name="מציין מיקום תוכן 2"/>
          <p:cNvSpPr>
            <a:spLocks noGrp="1"/>
          </p:cNvSpPr>
          <p:nvPr>
            <p:ph idx="1"/>
          </p:nvPr>
        </p:nvSpPr>
        <p:spPr/>
        <p:txBody>
          <a:bodyPr>
            <a:normAutofit fontScale="47500" lnSpcReduction="20000"/>
          </a:bodyPr>
          <a:lstStyle/>
          <a:p>
            <a:pPr marL="3657600" lvl="8" indent="0" algn="l">
              <a:buNone/>
            </a:pPr>
            <a:r>
              <a:rPr lang="en-US" sz="3400" b="1" u="sng" dirty="0"/>
              <a:t>Academic papers:</a:t>
            </a:r>
            <a:endParaRPr lang="en-US" sz="3400" dirty="0"/>
          </a:p>
          <a:p>
            <a:pPr marL="0" indent="0" algn="l">
              <a:buNone/>
            </a:pPr>
            <a:r>
              <a:rPr lang="en-US" dirty="0"/>
              <a:t> </a:t>
            </a:r>
          </a:p>
          <a:p>
            <a:pPr marL="0" indent="0" algn="l">
              <a:buNone/>
            </a:pPr>
            <a:r>
              <a:rPr lang="en-US" dirty="0"/>
              <a:t> Hendrickson, Chris; Tung, Au (2008). </a:t>
            </a:r>
            <a:r>
              <a:rPr lang="en-US" u="sng" dirty="0">
                <a:hlinkClick r:id="rId2"/>
              </a:rPr>
              <a:t>"11. Advanced Scheduling Techniques"</a:t>
            </a:r>
            <a:r>
              <a:rPr lang="en-US" dirty="0"/>
              <a:t>. </a:t>
            </a:r>
            <a:r>
              <a:rPr lang="en-US" u="sng" dirty="0">
                <a:hlinkClick r:id="rId3"/>
              </a:rPr>
              <a:t>Project Management for Construction</a:t>
            </a:r>
            <a:r>
              <a:rPr lang="en-US" dirty="0"/>
              <a:t>. cmu.edu (2.2 ed.). Prentice Hall. </a:t>
            </a:r>
            <a:r>
              <a:rPr lang="en-US" u="sng" dirty="0">
                <a:hlinkClick r:id="rId4" tooltip="International Standard Book Number"/>
              </a:rPr>
              <a:t>ISBN</a:t>
            </a:r>
            <a:r>
              <a:rPr lang="en-US" dirty="0"/>
              <a:t> </a:t>
            </a:r>
            <a:r>
              <a:rPr lang="en-US" u="sng" dirty="0">
                <a:hlinkClick r:id="rId5" tooltip="Special:BookSources/0-13-731266-0"/>
              </a:rPr>
              <a:t>0-13-731266-0</a:t>
            </a:r>
            <a:r>
              <a:rPr lang="en-US" dirty="0"/>
              <a:t>. Retrieved October 27, 2011.</a:t>
            </a:r>
          </a:p>
          <a:p>
            <a:pPr marL="0" indent="0" algn="l">
              <a:buNone/>
            </a:pPr>
            <a:r>
              <a:rPr lang="en-US" dirty="0"/>
              <a:t>-We used this article to gain knowledge of building a PERT or CPM (Critical Path Method) diagram and understand its meaning. It's easier to understand the algorithm according to this chart.</a:t>
            </a:r>
          </a:p>
          <a:p>
            <a:pPr algn="l"/>
            <a:endParaRPr lang="en-US" b="1" u="sng" dirty="0"/>
          </a:p>
          <a:p>
            <a:pPr marL="0" indent="0" algn="l">
              <a:buNone/>
            </a:pPr>
            <a:r>
              <a:rPr lang="en-US" b="1" u="sng" dirty="0"/>
              <a:t>Books:</a:t>
            </a:r>
            <a:endParaRPr lang="en-US" dirty="0"/>
          </a:p>
          <a:p>
            <a:pPr marL="0" indent="0" algn="l">
              <a:buNone/>
            </a:pPr>
            <a:r>
              <a:rPr lang="he-IL" dirty="0"/>
              <a:t> </a:t>
            </a:r>
            <a:endParaRPr lang="en-US" dirty="0"/>
          </a:p>
          <a:p>
            <a:pPr marL="0" indent="0" algn="l">
              <a:buNone/>
            </a:pPr>
            <a:r>
              <a:rPr lang="en-US" dirty="0"/>
              <a:t>Basic book of Electrical Engineering: </a:t>
            </a:r>
            <a:r>
              <a:rPr lang="en-US" u="sng" dirty="0">
                <a:hlinkClick r:id="rId6"/>
              </a:rPr>
              <a:t>http://www.school.kotar.co.il/kotarapp/index/Book.aspx?nBookID=94920013</a:t>
            </a:r>
            <a:r>
              <a:rPr lang="en-US" dirty="0"/>
              <a:t>. </a:t>
            </a:r>
          </a:p>
          <a:p>
            <a:pPr marL="0" indent="0" algn="l">
              <a:buNone/>
            </a:pPr>
            <a:r>
              <a:rPr lang="en-US" dirty="0"/>
              <a:t>-We used this book to acquire basic information about our hardware devices and their electrical connection.</a:t>
            </a:r>
          </a:p>
          <a:p>
            <a:pPr marL="0" indent="0" algn="l">
              <a:buNone/>
            </a:pPr>
            <a:r>
              <a:rPr lang="en-US" dirty="0"/>
              <a:t> </a:t>
            </a:r>
          </a:p>
          <a:p>
            <a:pPr marL="0" indent="0" algn="l">
              <a:buNone/>
            </a:pPr>
            <a:r>
              <a:rPr lang="en-US" dirty="0"/>
              <a:t>Python Crash Course: A Hands-On, Project-Based Introduction to Programming. </a:t>
            </a:r>
          </a:p>
          <a:p>
            <a:pPr marL="0" indent="0" algn="l">
              <a:buNone/>
            </a:pPr>
            <a:r>
              <a:rPr lang="en-US" dirty="0"/>
              <a:t>- Excellent learning book. Guide to learn Python language in a quick, efficient and convenient.</a:t>
            </a:r>
          </a:p>
          <a:p>
            <a:endParaRPr lang="he-IL" dirty="0"/>
          </a:p>
        </p:txBody>
      </p:sp>
    </p:spTree>
    <p:extLst>
      <p:ext uri="{BB962C8B-B14F-4D97-AF65-F5344CB8AC3E}">
        <p14:creationId xmlns:p14="http://schemas.microsoft.com/office/powerpoint/2010/main" val="3379288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סקר ספרות- המשך</a:t>
            </a:r>
          </a:p>
        </p:txBody>
      </p:sp>
      <p:sp>
        <p:nvSpPr>
          <p:cNvPr id="3" name="מציין מיקום תוכן 2"/>
          <p:cNvSpPr>
            <a:spLocks noGrp="1"/>
          </p:cNvSpPr>
          <p:nvPr>
            <p:ph idx="1"/>
          </p:nvPr>
        </p:nvSpPr>
        <p:spPr/>
        <p:txBody>
          <a:bodyPr>
            <a:normAutofit fontScale="70000" lnSpcReduction="20000"/>
          </a:bodyPr>
          <a:lstStyle/>
          <a:p>
            <a:pPr marL="1371600" lvl="3" indent="0" algn="l">
              <a:buNone/>
            </a:pPr>
            <a:r>
              <a:rPr lang="en-US" b="1" u="sng" dirty="0"/>
              <a:t>Existing Software:</a:t>
            </a:r>
            <a:endParaRPr lang="en-US" dirty="0"/>
          </a:p>
          <a:p>
            <a:pPr marL="1371600" lvl="3" indent="0" algn="l">
              <a:buNone/>
            </a:pPr>
            <a:r>
              <a:rPr lang="en-US" dirty="0"/>
              <a:t> </a:t>
            </a:r>
          </a:p>
          <a:p>
            <a:pPr marL="1371600" lvl="3" indent="0" algn="l">
              <a:buNone/>
            </a:pPr>
            <a:r>
              <a:rPr lang="en-US" u="sng" dirty="0"/>
              <a:t>PubNub</a:t>
            </a:r>
            <a:r>
              <a:rPr lang="en-US" dirty="0"/>
              <a:t>: </a:t>
            </a:r>
            <a:r>
              <a:rPr lang="en-US" u="sng" dirty="0">
                <a:hlinkClick r:id="rId2"/>
              </a:rPr>
              <a:t>https://github.com/pubnub/pi-house</a:t>
            </a:r>
            <a:r>
              <a:rPr lang="en-US" dirty="0"/>
              <a:t>. Here is the open source used in the application before editing. The code is in the Python language.</a:t>
            </a:r>
          </a:p>
          <a:p>
            <a:pPr marL="1371600" lvl="3" indent="0" algn="l">
              <a:buNone/>
            </a:pPr>
            <a:r>
              <a:rPr lang="en-US" u="sng" dirty="0"/>
              <a:t>Adafruit Python DHT Sensor Library</a:t>
            </a:r>
            <a:r>
              <a:rPr lang="en-US" dirty="0"/>
              <a:t>: </a:t>
            </a:r>
            <a:r>
              <a:rPr lang="en-US" u="sng" dirty="0">
                <a:hlinkClick r:id="rId3"/>
              </a:rPr>
              <a:t>https://github.com/adafruit/Adafruit_Python_DHT</a:t>
            </a:r>
            <a:r>
              <a:rPr lang="en-US" dirty="0"/>
              <a:t>.  Here is the library we used to synchronize between the sensor and the software and receiving data.</a:t>
            </a:r>
            <a:endParaRPr lang="en-US" b="1" dirty="0"/>
          </a:p>
          <a:p>
            <a:pPr marL="1371600" lvl="3" indent="0" algn="l">
              <a:buNone/>
            </a:pPr>
            <a:r>
              <a:rPr lang="en-US" u="sng" dirty="0"/>
              <a:t>MySQL</a:t>
            </a:r>
            <a:r>
              <a:rPr lang="en-US" dirty="0"/>
              <a:t>: </a:t>
            </a:r>
            <a:r>
              <a:rPr lang="en-US" u="sng" dirty="0">
                <a:hlinkClick r:id="rId4"/>
              </a:rPr>
              <a:t>https://github.com/PyMySQL/PyMySQL</a:t>
            </a:r>
            <a:r>
              <a:rPr lang="en-US" dirty="0"/>
              <a:t>. We took ideas form here in order to set up a database. The functions are update, delete and add entries.</a:t>
            </a:r>
            <a:endParaRPr lang="en-US" b="1" dirty="0"/>
          </a:p>
          <a:p>
            <a:pPr marL="1371600" lvl="3" indent="0" algn="l">
              <a:buNone/>
            </a:pPr>
            <a:r>
              <a:rPr lang="he-IL" dirty="0"/>
              <a:t> </a:t>
            </a:r>
            <a:endParaRPr lang="en-US" dirty="0"/>
          </a:p>
          <a:p>
            <a:pPr marL="1371600" lvl="3" indent="0" algn="l">
              <a:buNone/>
            </a:pPr>
            <a:r>
              <a:rPr lang="en-US" dirty="0"/>
              <a:t> </a:t>
            </a:r>
          </a:p>
          <a:p>
            <a:pPr marL="1371600" lvl="3" indent="0" algn="l">
              <a:buNone/>
            </a:pPr>
            <a:r>
              <a:rPr lang="en-US" b="1" u="sng" dirty="0"/>
              <a:t>Similar projects:</a:t>
            </a:r>
            <a:endParaRPr lang="en-US" dirty="0"/>
          </a:p>
          <a:p>
            <a:pPr marL="1371600" lvl="3" indent="0" algn="l">
              <a:buNone/>
            </a:pPr>
            <a:r>
              <a:rPr lang="en-US" u="sng" dirty="0">
                <a:hlinkClick r:id="rId5"/>
              </a:rPr>
              <a:t>http://www.upfile.co.il/file/611049344.html</a:t>
            </a:r>
            <a:r>
              <a:rPr lang="en-US" dirty="0"/>
              <a:t>.  In this project, we used to learn about wireless sensor network, correct assembly its efficient implementation. </a:t>
            </a:r>
          </a:p>
          <a:p>
            <a:pPr lvl="3" algn="l"/>
            <a:r>
              <a:rPr lang="en-US" dirty="0"/>
              <a:t>[“</a:t>
            </a:r>
            <a:r>
              <a:rPr lang="en-US" u="sng" dirty="0"/>
              <a:t>Angel Care</a:t>
            </a:r>
            <a:r>
              <a:rPr lang="en-US" dirty="0"/>
              <a:t>”: https://www.angelcarebaby.com</a:t>
            </a:r>
          </a:p>
          <a:p>
            <a:pPr marL="1371600" lvl="3" indent="0" algn="l">
              <a:buNone/>
            </a:pPr>
            <a:r>
              <a:rPr lang="en-US" dirty="0"/>
              <a:t>Angelcare wants parents to understand they're not alone in this new adventure of parenthood. We're always here using innovative, research-based design and advanced technology to help keep babies safe, supported and squeaky clean. Angelcare products have received countless awards for their ease of use, seamless user experience and overall quality. Our goal is to reduce the inevitable stresses of infant care with 24/7 peace of mind. With Angelcare by your side, you'll be able to savor every joyful moment of your new life.</a:t>
            </a:r>
          </a:p>
          <a:p>
            <a:pPr lvl="3" algn="l"/>
            <a:endParaRPr lang="he-IL" dirty="0"/>
          </a:p>
        </p:txBody>
      </p:sp>
    </p:spTree>
    <p:extLst>
      <p:ext uri="{BB962C8B-B14F-4D97-AF65-F5344CB8AC3E}">
        <p14:creationId xmlns:p14="http://schemas.microsoft.com/office/powerpoint/2010/main" val="291496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רקע- המשך</a:t>
            </a:r>
          </a:p>
        </p:txBody>
      </p:sp>
      <p:sp>
        <p:nvSpPr>
          <p:cNvPr id="3" name="מציין מיקום תוכן 2"/>
          <p:cNvSpPr>
            <a:spLocks noGrp="1"/>
          </p:cNvSpPr>
          <p:nvPr>
            <p:ph idx="1"/>
          </p:nvPr>
        </p:nvSpPr>
        <p:spPr/>
        <p:txBody>
          <a:bodyPr>
            <a:normAutofit lnSpcReduction="10000"/>
          </a:bodyPr>
          <a:lstStyle/>
          <a:p>
            <a:r>
              <a:rPr lang="he-IL" dirty="0"/>
              <a:t>המימוש יתבצע בשפת </a:t>
            </a:r>
            <a:r>
              <a:rPr lang="en-US" dirty="0"/>
              <a:t>Python</a:t>
            </a:r>
            <a:r>
              <a:rPr lang="he-IL" dirty="0"/>
              <a:t> לסנכרון המודולים השונים.</a:t>
            </a:r>
            <a:endParaRPr lang="en-US" dirty="0"/>
          </a:p>
          <a:p>
            <a:r>
              <a:rPr lang="he-IL" dirty="0"/>
              <a:t>אנחנו מקווים להפיק תועלת משנית מהפרויקט על ידי ניצול </a:t>
            </a:r>
            <a:r>
              <a:rPr lang="he-IL" dirty="0" err="1"/>
              <a:t>תוכנית</a:t>
            </a:r>
            <a:r>
              <a:rPr lang="he-IL" dirty="0"/>
              <a:t> הלימודים. במיוחד מהקורסים הבאים: מסדי נתונים, מבנה תוכנה, מבנה נתונים ואלגוריתמים.</a:t>
            </a:r>
            <a:endParaRPr lang="en-US" dirty="0"/>
          </a:p>
          <a:p>
            <a:r>
              <a:rPr lang="he-IL" dirty="0"/>
              <a:t>במידה ונרצה בעתיד למסחר את המערכת, יהיה צורך להעביר את המוצר בתהליך הכשרה ומתן תו תקן והיתר שימוש.</a:t>
            </a:r>
            <a:endParaRPr lang="en-US" dirty="0"/>
          </a:p>
          <a:p>
            <a:endParaRPr lang="he-IL" dirty="0"/>
          </a:p>
        </p:txBody>
      </p:sp>
    </p:spTree>
    <p:extLst>
      <p:ext uri="{BB962C8B-B14F-4D97-AF65-F5344CB8AC3E}">
        <p14:creationId xmlns:p14="http://schemas.microsoft.com/office/powerpoint/2010/main" val="68021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מוטיבציה</a:t>
            </a:r>
          </a:p>
        </p:txBody>
      </p:sp>
      <p:sp>
        <p:nvSpPr>
          <p:cNvPr id="3" name="מציין מיקום תוכן 2"/>
          <p:cNvSpPr>
            <a:spLocks noGrp="1"/>
          </p:cNvSpPr>
          <p:nvPr>
            <p:ph idx="1"/>
          </p:nvPr>
        </p:nvSpPr>
        <p:spPr/>
        <p:txBody>
          <a:bodyPr>
            <a:normAutofit fontScale="77500" lnSpcReduction="20000"/>
          </a:bodyPr>
          <a:lstStyle/>
          <a:p>
            <a:r>
              <a:rPr lang="he-IL" dirty="0"/>
              <a:t>מטרת </a:t>
            </a:r>
            <a:r>
              <a:rPr lang="he-IL" dirty="0" err="1"/>
              <a:t>הפרוייקט</a:t>
            </a:r>
            <a:r>
              <a:rPr lang="he-IL" dirty="0"/>
              <a:t> היא בטחונו של הילוד, נתינת שקט נפשי להורים, חסכון </a:t>
            </a:r>
            <a:r>
              <a:rPr lang="he-IL" dirty="0" err="1"/>
              <a:t>בכח</a:t>
            </a:r>
            <a:r>
              <a:rPr lang="he-IL" dirty="0"/>
              <a:t> אדם של אחיות. נרצה לייעל את השירותים שמוצעים כיום על מנת לתת שירות טוב יותר. כמו כן, נאפשר הצגה ושמירה של היסטוריית הנתונים על מנת להצביע על אירועים חריגים וכן בכדי שנוכל לעקוב על ההתקדמויות.</a:t>
            </a:r>
          </a:p>
          <a:p>
            <a:pPr marL="0" indent="0">
              <a:buNone/>
            </a:pPr>
            <a:endParaRPr lang="he-IL" dirty="0"/>
          </a:p>
          <a:p>
            <a:pPr marL="0" indent="0">
              <a:buNone/>
            </a:pPr>
            <a:r>
              <a:rPr lang="he-IL" dirty="0"/>
              <a:t>המצב כיום הוא כדלקמן:</a:t>
            </a:r>
            <a:endParaRPr lang="en-US" dirty="0"/>
          </a:p>
          <a:p>
            <a:pPr lvl="0"/>
            <a:r>
              <a:rPr lang="he-IL" dirty="0"/>
              <a:t>הצוות הרפואי לא מספיק גדול בשביל שיהיה מעקב צמוד על כל יילוד, מה שמקשה לתת תשומת לב מיידית על כל חריגה המתעוררת אצל היילוד.</a:t>
            </a:r>
            <a:endParaRPr lang="en-US" dirty="0"/>
          </a:p>
          <a:p>
            <a:pPr lvl="0"/>
            <a:r>
              <a:rPr lang="he-IL" dirty="0"/>
              <a:t>ההורים לא יכולים להיות כל הזמן ליד התינוק ולכן הם לא יכולים לעקוב על מצבו.</a:t>
            </a:r>
          </a:p>
          <a:p>
            <a:pPr marL="0" lvl="0" indent="0">
              <a:buNone/>
            </a:pPr>
            <a:endParaRPr lang="en-US" dirty="0"/>
          </a:p>
          <a:p>
            <a:endParaRPr lang="en-US" dirty="0"/>
          </a:p>
          <a:p>
            <a:endParaRPr lang="he-IL" dirty="0"/>
          </a:p>
        </p:txBody>
      </p:sp>
    </p:spTree>
    <p:extLst>
      <p:ext uri="{BB962C8B-B14F-4D97-AF65-F5344CB8AC3E}">
        <p14:creationId xmlns:p14="http://schemas.microsoft.com/office/powerpoint/2010/main" val="17271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רעיון מרכזי</a:t>
            </a:r>
          </a:p>
        </p:txBody>
      </p:sp>
      <p:sp>
        <p:nvSpPr>
          <p:cNvPr id="3" name="מציין מיקום תוכן 2"/>
          <p:cNvSpPr>
            <a:spLocks noGrp="1"/>
          </p:cNvSpPr>
          <p:nvPr>
            <p:ph idx="1"/>
          </p:nvPr>
        </p:nvSpPr>
        <p:spPr/>
        <p:txBody>
          <a:bodyPr/>
          <a:lstStyle/>
          <a:p>
            <a:r>
              <a:rPr lang="he-IL" dirty="0"/>
              <a:t>המערכת תאפשר התרעה מיידית לאחות ולהורים, על כל מצב חריג של היילוד המתבטא בדופק, טמפרטורה או לחות חריגים. כמו כן, המערכת תכניס את האירועים למסד נתונים על מנת לאפשר גישה אליהם וניתוחן בזמן אמת. המערכת הינה מערכת חכמה, אדפטיבית - הלומדת את מצב הילוד לפי הנתונים המתקבלים ומתריעה בהתאם לצרכיו.</a:t>
            </a:r>
            <a:endParaRPr lang="en-US" dirty="0"/>
          </a:p>
          <a:p>
            <a:endParaRPr lang="he-IL" dirty="0"/>
          </a:p>
        </p:txBody>
      </p:sp>
    </p:spTree>
    <p:extLst>
      <p:ext uri="{BB962C8B-B14F-4D97-AF65-F5344CB8AC3E}">
        <p14:creationId xmlns:p14="http://schemas.microsoft.com/office/powerpoint/2010/main" val="251991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תיאור המערכת</a:t>
            </a:r>
          </a:p>
        </p:txBody>
      </p:sp>
      <p:sp>
        <p:nvSpPr>
          <p:cNvPr id="3" name="מציין מיקום תוכן 2"/>
          <p:cNvSpPr>
            <a:spLocks noGrp="1"/>
          </p:cNvSpPr>
          <p:nvPr>
            <p:ph idx="1"/>
          </p:nvPr>
        </p:nvSpPr>
        <p:spPr/>
        <p:txBody>
          <a:bodyPr>
            <a:normAutofit fontScale="92500" lnSpcReduction="10000"/>
          </a:bodyPr>
          <a:lstStyle/>
          <a:p>
            <a:pPr lvl="0"/>
            <a:r>
              <a:rPr lang="he-IL" b="1" i="1" dirty="0"/>
              <a:t>ממשק גרפי</a:t>
            </a:r>
            <a:r>
              <a:rPr lang="he-IL" dirty="0"/>
              <a:t> - הצגת הנתונים </a:t>
            </a:r>
            <a:r>
              <a:rPr lang="he-IL" dirty="0" err="1"/>
              <a:t>הרלוונטים</a:t>
            </a:r>
            <a:r>
              <a:rPr lang="he-IL" dirty="0"/>
              <a:t> שנקלטים מהסנסורים על גבי הפלטפורמה.</a:t>
            </a:r>
            <a:endParaRPr lang="en-US" dirty="0"/>
          </a:p>
          <a:p>
            <a:pPr lvl="0"/>
            <a:r>
              <a:rPr lang="he-IL" b="1" i="1" dirty="0"/>
              <a:t>מסד נתונים</a:t>
            </a:r>
            <a:r>
              <a:rPr lang="he-IL" dirty="0"/>
              <a:t> -  כניסה של כל האירועים לטבלאות מסודרות וברורות. כולל שינוי, מחיקה והוספה ידניים.</a:t>
            </a:r>
            <a:endParaRPr lang="en-US" dirty="0"/>
          </a:p>
          <a:p>
            <a:pPr lvl="0"/>
            <a:r>
              <a:rPr lang="he-IL" b="1" i="1" dirty="0"/>
              <a:t>מערכת</a:t>
            </a:r>
            <a:r>
              <a:rPr lang="he-IL" dirty="0"/>
              <a:t> </a:t>
            </a:r>
            <a:r>
              <a:rPr lang="he-IL" b="1" i="1" dirty="0"/>
              <a:t>ניהול</a:t>
            </a:r>
            <a:r>
              <a:rPr lang="he-IL" b="1" dirty="0"/>
              <a:t> </a:t>
            </a:r>
            <a:r>
              <a:rPr lang="he-IL" b="1" i="1" dirty="0"/>
              <a:t>הודעות</a:t>
            </a:r>
            <a:r>
              <a:rPr lang="he-IL" dirty="0"/>
              <a:t> – שליחת הודעת מתאימות לאחיות וההורים.</a:t>
            </a:r>
            <a:endParaRPr lang="en-US" dirty="0"/>
          </a:p>
          <a:p>
            <a:pPr lvl="0"/>
            <a:r>
              <a:rPr lang="he-IL" b="1" i="1" dirty="0"/>
              <a:t>רכיב עדכון קריטריונים</a:t>
            </a:r>
            <a:r>
              <a:rPr lang="he-IL" dirty="0"/>
              <a:t> סביבתיים בהתאם לעונה, נורמות, מצב הילוד </a:t>
            </a:r>
            <a:r>
              <a:rPr lang="he-IL" dirty="0" err="1"/>
              <a:t>וכו</a:t>
            </a:r>
            <a:r>
              <a:rPr lang="he-IL" dirty="0"/>
              <a:t>'.</a:t>
            </a:r>
            <a:endParaRPr lang="en-US" dirty="0"/>
          </a:p>
          <a:p>
            <a:pPr lvl="0"/>
            <a:r>
              <a:rPr lang="en-US" dirty="0"/>
              <a:t> </a:t>
            </a:r>
            <a:r>
              <a:rPr lang="he-IL" b="1" i="1" dirty="0"/>
              <a:t>הדפסת דוחות</a:t>
            </a:r>
            <a:r>
              <a:rPr lang="he-IL" dirty="0"/>
              <a:t> לפי הצורך. </a:t>
            </a:r>
            <a:endParaRPr lang="en-US" dirty="0"/>
          </a:p>
          <a:p>
            <a:endParaRPr lang="he-IL" dirty="0"/>
          </a:p>
        </p:txBody>
      </p:sp>
    </p:spTree>
    <p:extLst>
      <p:ext uri="{BB962C8B-B14F-4D97-AF65-F5344CB8AC3E}">
        <p14:creationId xmlns:p14="http://schemas.microsoft.com/office/powerpoint/2010/main" val="315817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מודולים מרכזיים</a:t>
            </a:r>
          </a:p>
        </p:txBody>
      </p:sp>
      <p:sp>
        <p:nvSpPr>
          <p:cNvPr id="3" name="מציין מיקום תוכן 2"/>
          <p:cNvSpPr>
            <a:spLocks noGrp="1"/>
          </p:cNvSpPr>
          <p:nvPr>
            <p:ph idx="1"/>
          </p:nvPr>
        </p:nvSpPr>
        <p:spPr/>
        <p:txBody>
          <a:bodyPr>
            <a:normAutofit fontScale="62500" lnSpcReduction="20000"/>
          </a:bodyPr>
          <a:lstStyle/>
          <a:p>
            <a:r>
              <a:rPr lang="he-IL" dirty="0"/>
              <a:t>המערכת תכיל את המודולים העיקריים הבאים:</a:t>
            </a:r>
            <a:endParaRPr lang="en-US" dirty="0"/>
          </a:p>
          <a:p>
            <a:pPr lvl="0"/>
            <a:r>
              <a:rPr lang="he-IL" u="sng" dirty="0"/>
              <a:t>תקשורת</a:t>
            </a:r>
            <a:r>
              <a:rPr lang="he-IL" dirty="0"/>
              <a:t>: אינטרנט, </a:t>
            </a:r>
            <a:r>
              <a:rPr lang="en-US" dirty="0"/>
              <a:t>Wi-Fi</a:t>
            </a:r>
            <a:r>
              <a:rPr lang="he-IL" dirty="0"/>
              <a:t>, שליחת מידע (מסרונים, </a:t>
            </a:r>
            <a:r>
              <a:rPr lang="en-US" dirty="0" err="1"/>
              <a:t>Whatsapp</a:t>
            </a:r>
            <a:r>
              <a:rPr lang="he-IL" dirty="0"/>
              <a:t>): המערכת תחובר לרכיב חומרה של אינטרנט אלחוטי מקומי שתאפשר לשלוח את ההודעות. </a:t>
            </a:r>
            <a:endParaRPr lang="en-US" dirty="0"/>
          </a:p>
          <a:p>
            <a:pPr lvl="0"/>
            <a:r>
              <a:rPr lang="he-IL" u="sng" dirty="0"/>
              <a:t>מערכת מסדי נתונים</a:t>
            </a:r>
            <a:r>
              <a:rPr lang="he-IL" dirty="0"/>
              <a:t>: היסטוריה של אירועים מלווים בנתונים סטטיסטיים בהתאם ליילוד: דופק, טמפרטורה ולחות.</a:t>
            </a:r>
            <a:endParaRPr lang="en-US" dirty="0"/>
          </a:p>
          <a:p>
            <a:pPr lvl="0"/>
            <a:r>
              <a:rPr lang="he-IL" u="sng" dirty="0"/>
              <a:t>אלגוריתמים</a:t>
            </a:r>
            <a:r>
              <a:rPr lang="he-IL" dirty="0"/>
              <a:t>: חישוב הרכב צוות אופטימאלי לאחזקת המערכת (אחיות, וטכנאים), אלגוריתמי הכנסת נתונים אידיאלית למסד נתונים וחישוב תחומי חריגות לפי הקריטריונים המתאימים. </a:t>
            </a:r>
            <a:endParaRPr lang="en-US" dirty="0"/>
          </a:p>
          <a:p>
            <a:pPr lvl="0"/>
            <a:r>
              <a:rPr lang="he-IL" u="sng" dirty="0"/>
              <a:t>מיפוי מרחב החיישנים</a:t>
            </a:r>
            <a:r>
              <a:rPr lang="he-IL" dirty="0"/>
              <a:t>: המערכת תראה את מפת פריסת החיישנים המקומית, דבר העוזר להגיע למקום הנכון. </a:t>
            </a:r>
            <a:endParaRPr lang="en-US" dirty="0"/>
          </a:p>
          <a:p>
            <a:pPr lvl="0"/>
            <a:r>
              <a:rPr lang="he-IL" u="sng" dirty="0"/>
              <a:t>בצוע סימולציה</a:t>
            </a:r>
            <a:r>
              <a:rPr lang="he-IL" dirty="0"/>
              <a:t> לצורך הרצת בדיקות שפיות, פונקציונליות, מערכת, רגרסיה לפני הוצאת הפרויקט לציבור הרחב. </a:t>
            </a:r>
            <a:endParaRPr lang="en-US" dirty="0"/>
          </a:p>
          <a:p>
            <a:pPr lvl="0"/>
            <a:r>
              <a:rPr lang="he-IL" u="sng" dirty="0"/>
              <a:t>קביעת קריטריונים</a:t>
            </a:r>
            <a:r>
              <a:rPr lang="he-IL" dirty="0"/>
              <a:t> למקרי חירום למיניהם כגון: טמפרטורה/לחות מעל סף מסוים או תחום נורמטיבי </a:t>
            </a:r>
            <a:r>
              <a:rPr lang="he-IL" dirty="0" err="1"/>
              <a:t>מסויים</a:t>
            </a:r>
            <a:r>
              <a:rPr lang="he-IL" dirty="0"/>
              <a:t> בהתאם ליום הלידה, עונה, אם הוא פג או לא, נורמות סביבתיות, נורמות שהוגדרו על סמך היסטוריית נתונים.</a:t>
            </a:r>
            <a:endParaRPr lang="en-US" dirty="0"/>
          </a:p>
          <a:p>
            <a:endParaRPr lang="he-IL" dirty="0"/>
          </a:p>
        </p:txBody>
      </p:sp>
    </p:spTree>
    <p:extLst>
      <p:ext uri="{BB962C8B-B14F-4D97-AF65-F5344CB8AC3E}">
        <p14:creationId xmlns:p14="http://schemas.microsoft.com/office/powerpoint/2010/main" val="406490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דרישות עיקריות</a:t>
            </a:r>
          </a:p>
        </p:txBody>
      </p:sp>
      <p:sp>
        <p:nvSpPr>
          <p:cNvPr id="3" name="מציין מיקום תוכן 2"/>
          <p:cNvSpPr>
            <a:spLocks noGrp="1"/>
          </p:cNvSpPr>
          <p:nvPr>
            <p:ph idx="1"/>
          </p:nvPr>
        </p:nvSpPr>
        <p:spPr/>
        <p:txBody>
          <a:bodyPr>
            <a:normAutofit fontScale="70000" lnSpcReduction="20000"/>
          </a:bodyPr>
          <a:lstStyle/>
          <a:p>
            <a:pPr lvl="0"/>
            <a:r>
              <a:rPr lang="he-IL" dirty="0"/>
              <a:t>המערכת תעבוד על גבי החומרה המתאימה, תעבוד באופן רציף וביעילות.</a:t>
            </a:r>
            <a:endParaRPr lang="en-US" dirty="0"/>
          </a:p>
          <a:p>
            <a:pPr lvl="0"/>
            <a:r>
              <a:rPr lang="he-IL" dirty="0"/>
              <a:t>המערכת תתמוך בזיהוי היילודים באופן מאובטח ונוח. </a:t>
            </a:r>
            <a:endParaRPr lang="en-US" dirty="0"/>
          </a:p>
          <a:p>
            <a:pPr lvl="0"/>
            <a:r>
              <a:rPr lang="he-IL" dirty="0"/>
              <a:t>המערכת מחייבת קישוריות לאינטרנט (</a:t>
            </a:r>
            <a:r>
              <a:rPr lang="en-US" dirty="0"/>
              <a:t>(Wi-Fi</a:t>
            </a:r>
            <a:r>
              <a:rPr lang="he-IL" dirty="0"/>
              <a:t>.</a:t>
            </a:r>
            <a:endParaRPr lang="en-US" dirty="0"/>
          </a:p>
          <a:p>
            <a:pPr lvl="0"/>
            <a:r>
              <a:rPr lang="he-IL" dirty="0"/>
              <a:t>המערכת תאפשר ניתוח תוצאות בזמן אמת והצגתם לפי פרופיל גמיש.</a:t>
            </a:r>
            <a:endParaRPr lang="en-US" dirty="0"/>
          </a:p>
          <a:p>
            <a:pPr lvl="0"/>
            <a:r>
              <a:rPr lang="he-IL" dirty="0"/>
              <a:t>כלל התוצאות תשמרנה בבסיס נתונים מאובטח ומגובה בענן</a:t>
            </a:r>
            <a:r>
              <a:rPr lang="en-US" dirty="0"/>
              <a:t>.</a:t>
            </a:r>
          </a:p>
          <a:p>
            <a:pPr lvl="0"/>
            <a:r>
              <a:rPr lang="he-IL" dirty="0"/>
              <a:t>המערכת תהיה קלה ופשוטה לפיתוח ותאפשר הגעה לגרסה ראשונית בזמן קצר ובעלות נמוכה.</a:t>
            </a:r>
            <a:endParaRPr lang="en-US" dirty="0"/>
          </a:p>
          <a:p>
            <a:pPr lvl="0"/>
            <a:r>
              <a:rPr lang="he-IL" dirty="0"/>
              <a:t>המערכת תשלח התרעה של הודעות בזמן אמת לגורמים </a:t>
            </a:r>
            <a:r>
              <a:rPr lang="he-IL" dirty="0" err="1"/>
              <a:t>הרלוונטים</a:t>
            </a:r>
            <a:r>
              <a:rPr lang="he-IL" dirty="0"/>
              <a:t>. </a:t>
            </a:r>
            <a:endParaRPr lang="en-US" dirty="0"/>
          </a:p>
          <a:p>
            <a:pPr lvl="0"/>
            <a:r>
              <a:rPr lang="he-IL" dirty="0"/>
              <a:t>המערכת תהיה פשוטה וקלה לתפעול על ידי האחיות. ניתן יהיה על ידי חפיפה קצרה להבין את תפעול המערכת. </a:t>
            </a:r>
            <a:endParaRPr lang="en-US" dirty="0"/>
          </a:p>
          <a:p>
            <a:pPr lvl="0"/>
            <a:r>
              <a:rPr lang="he-IL" dirty="0"/>
              <a:t>המערכת תלווה בתיעוד ממצה וקל להבנה.</a:t>
            </a:r>
            <a:endParaRPr lang="en-US" dirty="0"/>
          </a:p>
          <a:p>
            <a:endParaRPr lang="he-IL" dirty="0"/>
          </a:p>
        </p:txBody>
      </p:sp>
    </p:spTree>
    <p:extLst>
      <p:ext uri="{BB962C8B-B14F-4D97-AF65-F5344CB8AC3E}">
        <p14:creationId xmlns:p14="http://schemas.microsoft.com/office/powerpoint/2010/main" val="285109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צד החומרה במערכת</a:t>
            </a:r>
          </a:p>
        </p:txBody>
      </p:sp>
      <p:sp>
        <p:nvSpPr>
          <p:cNvPr id="3" name="מציין מיקום תוכן 2"/>
          <p:cNvSpPr>
            <a:spLocks noGrp="1"/>
          </p:cNvSpPr>
          <p:nvPr>
            <p:ph idx="1"/>
          </p:nvPr>
        </p:nvSpPr>
        <p:spPr/>
        <p:txBody>
          <a:bodyPr>
            <a:normAutofit fontScale="92500" lnSpcReduction="20000"/>
          </a:bodyPr>
          <a:lstStyle/>
          <a:p>
            <a:pPr marL="0" indent="0">
              <a:buNone/>
            </a:pPr>
            <a:endParaRPr lang="en-US" dirty="0"/>
          </a:p>
          <a:p>
            <a:pPr lvl="0"/>
            <a:r>
              <a:rPr lang="he-IL" b="1" dirty="0" err="1"/>
              <a:t>רספברי</a:t>
            </a:r>
            <a:r>
              <a:rPr lang="he-IL" dirty="0"/>
              <a:t> </a:t>
            </a:r>
            <a:r>
              <a:rPr lang="he-IL" b="1" dirty="0"/>
              <a:t>פאי</a:t>
            </a:r>
            <a:r>
              <a:rPr lang="he-IL" dirty="0"/>
              <a:t>: אנו נשתמש בגרסה ה- 2 שלו מודל </a:t>
            </a:r>
            <a:r>
              <a:rPr lang="en-US" dirty="0"/>
              <a:t>B+</a:t>
            </a:r>
            <a:r>
              <a:rPr lang="he-IL" dirty="0"/>
              <a:t>. המכשיר הינו מחשב לוח יחיד קטן וזול עם חיבורים מתאימים אשר דרכו יהיה אפשר לסנכרן את החומרה לתוכנת מחשב הרלוונטית. </a:t>
            </a:r>
            <a:endParaRPr lang="en-US" dirty="0"/>
          </a:p>
          <a:p>
            <a:pPr lvl="0"/>
            <a:r>
              <a:rPr lang="he-IL" dirty="0"/>
              <a:t> </a:t>
            </a:r>
            <a:r>
              <a:rPr lang="he-IL" b="1" dirty="0"/>
              <a:t>סנסור טמפרטורה</a:t>
            </a:r>
            <a:r>
              <a:rPr lang="he-IL" dirty="0"/>
              <a:t>-</a:t>
            </a:r>
            <a:r>
              <a:rPr lang="he-IL" b="1" dirty="0"/>
              <a:t>לחות: </a:t>
            </a:r>
            <a:r>
              <a:rPr lang="he-IL" dirty="0"/>
              <a:t>מותאם, </a:t>
            </a:r>
            <a:r>
              <a:rPr lang="he-IL" dirty="0" err="1"/>
              <a:t>חישן</a:t>
            </a:r>
            <a:r>
              <a:rPr lang="he-IL" dirty="0"/>
              <a:t> דופק, </a:t>
            </a:r>
            <a:r>
              <a:rPr lang="he-IL" dirty="0" err="1"/>
              <a:t>חישן</a:t>
            </a:r>
            <a:r>
              <a:rPr lang="he-IL" dirty="0"/>
              <a:t> רעש.</a:t>
            </a:r>
            <a:endParaRPr lang="en-US" dirty="0"/>
          </a:p>
          <a:p>
            <a:pPr lvl="0"/>
            <a:r>
              <a:rPr lang="he-IL" b="1" dirty="0"/>
              <a:t>מטריצת חיבורים:</a:t>
            </a:r>
            <a:r>
              <a:rPr lang="he-IL" dirty="0"/>
              <a:t> שעליה מולבשים החיישנים.</a:t>
            </a:r>
            <a:endParaRPr lang="en-US" dirty="0"/>
          </a:p>
          <a:p>
            <a:pPr lvl="0"/>
            <a:r>
              <a:rPr lang="he-IL" b="1" dirty="0"/>
              <a:t>חומרה אלקטרונית</a:t>
            </a:r>
            <a:r>
              <a:rPr lang="he-IL" dirty="0"/>
              <a:t>: כבלים של מוליכים, נגדים ונורות. </a:t>
            </a:r>
            <a:endParaRPr lang="en-US" dirty="0"/>
          </a:p>
          <a:p>
            <a:endParaRPr lang="he-IL" dirty="0"/>
          </a:p>
        </p:txBody>
      </p:sp>
    </p:spTree>
    <p:extLst>
      <p:ext uri="{BB962C8B-B14F-4D97-AF65-F5344CB8AC3E}">
        <p14:creationId xmlns:p14="http://schemas.microsoft.com/office/powerpoint/2010/main" val="262383288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1001</Words>
  <Application>Microsoft Office PowerPoint</Application>
  <PresentationFormat>‫הצגה על המסך (4:3)</PresentationFormat>
  <Paragraphs>101</Paragraphs>
  <Slides>21</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21</vt:i4>
      </vt:variant>
    </vt:vector>
  </HeadingPairs>
  <TitlesOfParts>
    <vt:vector size="22" baseType="lpstr">
      <vt:lpstr>ערכת נושא Office</vt:lpstr>
      <vt:lpstr>מערכות לזיהוי חריגות סביבתיות אצל תינוקות </vt:lpstr>
      <vt:lpstr>רקע</vt:lpstr>
      <vt:lpstr>רקע- המשך</vt:lpstr>
      <vt:lpstr>מוטיבציה</vt:lpstr>
      <vt:lpstr>רעיון מרכזי</vt:lpstr>
      <vt:lpstr>תיאור המערכת</vt:lpstr>
      <vt:lpstr>מודולים מרכזיים</vt:lpstr>
      <vt:lpstr>דרישות עיקריות</vt:lpstr>
      <vt:lpstr>צד החומרה במערכת</vt:lpstr>
      <vt:lpstr>צד התוכנה במערכת</vt:lpstr>
      <vt:lpstr>מצגת של PowerPoint</vt:lpstr>
      <vt:lpstr>דיאגרמה להבנת הקונספט של העברת הנתונים.</vt:lpstr>
      <vt:lpstr>דיאגרמת  ERDלהצגת המודולים בפרוייקט </vt:lpstr>
      <vt:lpstr>חישוב הרכב צוות רפואי אופטימאלי לאחזקת המערכת. לעשות תצפית וסימולציה לשכיחות קריאות לאחיות, להכפיל במשך ממוצע של טיפול, להתחשב בקריאות מקבילות. נשתמש בבניית דיאגראמת  (CPM) PERT, לחישוב הנתיב הקריטי </vt:lpstr>
      <vt:lpstr>תרשים זרימה של הכנסת הנתונים למסד הנתונים  </vt:lpstr>
      <vt:lpstr>תרשים זרימה להצגת הרעיון של הגורמים המשפיעים על קביעת תחום הקריטריון  </vt:lpstr>
      <vt:lpstr>מיפוי – בניית מפת מיקום הילדים בבית הילדים (מעון, בית חולים, וכו') שיאפשר גישה מהירה של הצוות בעת מצוקה. ילדים הגורמים לחריגים לעתים תכופות יותר ימקמו קרוב יותר לצוות (לקצר "ריצות").  </vt:lpstr>
      <vt:lpstr>מצגת של PowerPoint</vt:lpstr>
      <vt:lpstr>קישורים</vt:lpstr>
      <vt:lpstr>סקר ספרות</vt:lpstr>
      <vt:lpstr>סקר ספרות- המשך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מערכות לזיהוי חריגות סביבתיות אצל תינוקות </dc:title>
  <dc:creator>wim7</dc:creator>
  <cp:lastModifiedBy>wim7</cp:lastModifiedBy>
  <cp:revision>16</cp:revision>
  <dcterms:created xsi:type="dcterms:W3CDTF">2017-05-21T07:56:15Z</dcterms:created>
  <dcterms:modified xsi:type="dcterms:W3CDTF">2017-05-21T10:49:39Z</dcterms:modified>
</cp:coreProperties>
</file>