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3358" autoAdjust="0"/>
  </p:normalViewPr>
  <p:slideViewPr>
    <p:cSldViewPr snapToGrid="0" snapToObjects="1" showGuides="1">
      <p:cViewPr varScale="1">
        <p:scale>
          <a:sx n="13" d="100"/>
          <a:sy n="13" d="100"/>
        </p:scale>
        <p:origin x="1842" y="14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5/17/2017</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0042" y="6836007"/>
            <a:ext cx="10196513" cy="9104009"/>
          </a:xfrm>
        </p:spPr>
        <p:txBody>
          <a:bodyPr/>
          <a:lstStyle/>
          <a:p>
            <a:pPr algn="r"/>
            <a:r>
              <a:rPr lang="he-IL" sz="3600" dirty="0">
                <a:solidFill>
                  <a:schemeClr val="tx1"/>
                </a:solidFill>
              </a:rPr>
              <a:t>מערכות לזיהוי חריגות סביבתיות קיימות אצלנו בתעשייה. בפרויקט שלנו נרצה להתמקד במערכת שתעבוד בקרב תינוקות בפגייה. הסיבה לכך היא, כי במקום זה קיימים מספר תינוקות הגדול ממספר האחיות באופן משמעותי , דבר זה יכול להקשות על האחיות לשים לב לאירועים שונים הקורים לתינוק, ולטפל בו בהתאם. אי לכך קיים צורך למערכת, שתתריע על מקרה חרום. בזה נוכל להיעזר במערכת שלנו. נתרכז בפרמטרים הבאים: טמפרטורה, לחות והפסקת נשימה.</a:t>
            </a:r>
          </a:p>
          <a:p>
            <a:pPr algn="r"/>
            <a:r>
              <a:rPr lang="he-IL" sz="3600" dirty="0">
                <a:solidFill>
                  <a:schemeClr val="tx1"/>
                </a:solidFill>
              </a:rPr>
              <a:t>המערכת תאפשר התרעה מיידית לאחות ולהורים, על כל מצב חריג של היילוד המתבטא בדופק, טמפרטורה או לחות חריגים. כמו כן, המערכת תכניס את האירועים למסד נתונים על מנת לאפשר גישה אליהם וניתוחן בזמן אמת. המערכת הינה מערכת חכמה, אדפטיבית - הלומדת את מצב הילוד לפי הנתונים המתקבלים ומתריעה בהתאם לצרכיו.</a:t>
            </a:r>
            <a:endParaRPr lang="en-US" sz="3600" dirty="0">
              <a:solidFill>
                <a:schemeClr val="tx1"/>
              </a:solidFill>
            </a:endParaRPr>
          </a:p>
          <a:p>
            <a:pPr algn="r"/>
            <a:endParaRPr lang="he-IL" sz="3600" dirty="0">
              <a:solidFill>
                <a:schemeClr val="tx1"/>
              </a:solidFill>
            </a:endParaRPr>
          </a:p>
        </p:txBody>
      </p:sp>
      <p:sp>
        <p:nvSpPr>
          <p:cNvPr id="3" name="Text Placeholder 2"/>
          <p:cNvSpPr>
            <a:spLocks noGrp="1"/>
          </p:cNvSpPr>
          <p:nvPr>
            <p:ph type="body" sz="quarter" idx="11"/>
          </p:nvPr>
        </p:nvSpPr>
        <p:spPr/>
        <p:txBody>
          <a:bodyPr/>
          <a:lstStyle/>
          <a:p>
            <a:r>
              <a:rPr lang="he-IL" dirty="0"/>
              <a:t>תקציר</a:t>
            </a:r>
            <a:endParaRPr lang="en-US" dirty="0"/>
          </a:p>
        </p:txBody>
      </p:sp>
      <p:sp>
        <p:nvSpPr>
          <p:cNvPr id="6" name="Text Placeholder 5"/>
          <p:cNvSpPr>
            <a:spLocks noGrp="1"/>
          </p:cNvSpPr>
          <p:nvPr>
            <p:ph type="body" sz="quarter" idx="20"/>
          </p:nvPr>
        </p:nvSpPr>
        <p:spPr>
          <a:xfrm>
            <a:off x="503239" y="15717846"/>
            <a:ext cx="10210799" cy="754045"/>
          </a:xfrm>
        </p:spPr>
        <p:txBody>
          <a:bodyPr/>
          <a:lstStyle/>
          <a:p>
            <a:r>
              <a:rPr lang="he-IL" dirty="0"/>
              <a:t>מטרות הפרוייקט</a:t>
            </a:r>
            <a:endParaRPr lang="en-US" dirty="0"/>
          </a:p>
        </p:txBody>
      </p:sp>
      <p:sp>
        <p:nvSpPr>
          <p:cNvPr id="7" name="Text Placeholder 6"/>
          <p:cNvSpPr>
            <a:spLocks noGrp="1"/>
          </p:cNvSpPr>
          <p:nvPr>
            <p:ph type="body" sz="quarter" idx="21"/>
          </p:nvPr>
        </p:nvSpPr>
        <p:spPr>
          <a:xfrm>
            <a:off x="11375794" y="11388012"/>
            <a:ext cx="9187093" cy="10277118"/>
          </a:xfrm>
        </p:spPr>
        <p:txBody>
          <a:bodyPr/>
          <a:lstStyle/>
          <a:p>
            <a:pPr algn="r" rtl="1"/>
            <a:r>
              <a:rPr lang="he-IL" sz="3600" dirty="0">
                <a:solidFill>
                  <a:schemeClr val="tx1"/>
                </a:solidFill>
              </a:rPr>
              <a:t>אלגוריתמים מרכזיים:</a:t>
            </a:r>
          </a:p>
          <a:p>
            <a:pPr marL="457200" indent="-457200" algn="r" rtl="1">
              <a:buAutoNum type="arabicPeriod"/>
            </a:pPr>
            <a:r>
              <a:rPr lang="he-IL" sz="3600" dirty="0">
                <a:solidFill>
                  <a:schemeClr val="tx1"/>
                </a:solidFill>
              </a:rPr>
              <a:t>חישוב הרכב צוות רפואי אופטימאלי לאחזקת המערכת. לעשות תצפית וסימולציה לשכיחות קריאות לאחיות, להכפיל במשך ממוצע של טיפול, להתחשב בקריאות מקבילות. נשתמש בבניית דיאגראמת </a:t>
            </a:r>
            <a:r>
              <a:rPr lang="en-US" sz="3600" dirty="0">
                <a:solidFill>
                  <a:schemeClr val="tx1"/>
                </a:solidFill>
              </a:rPr>
              <a:t> (CPM) PERT</a:t>
            </a:r>
            <a:r>
              <a:rPr lang="he-IL" sz="3600" dirty="0">
                <a:solidFill>
                  <a:schemeClr val="tx1"/>
                </a:solidFill>
              </a:rPr>
              <a:t>, לחישוב הנתיב הקריטי.</a:t>
            </a:r>
          </a:p>
          <a:p>
            <a:pPr marL="457200" indent="-457200" algn="r" rtl="1">
              <a:buFont typeface="Arial" pitchFamily="34" charset="0"/>
              <a:buAutoNum type="arabicPeriod"/>
            </a:pPr>
            <a:r>
              <a:rPr lang="he-IL" sz="3600" dirty="0">
                <a:solidFill>
                  <a:schemeClr val="tx1"/>
                </a:solidFill>
              </a:rPr>
              <a:t>הכנסת נתונים אופטימאלית למסד הנתונים כלומר, למנוע כניסת נתונים מיותרים, ומצד שני למנוע התעלמות מנתונים חשובים.</a:t>
            </a:r>
            <a:endParaRPr lang="en-US" sz="3600" dirty="0">
              <a:solidFill>
                <a:schemeClr val="tx1"/>
              </a:solidFill>
            </a:endParaRPr>
          </a:p>
          <a:p>
            <a:pPr marL="457200" indent="-457200" algn="r" rtl="1">
              <a:buFont typeface="Arial" pitchFamily="34" charset="0"/>
              <a:buAutoNum type="arabicPeriod"/>
            </a:pPr>
            <a:r>
              <a:rPr lang="he-IL" sz="3600" dirty="0">
                <a:solidFill>
                  <a:schemeClr val="tx1"/>
                </a:solidFill>
              </a:rPr>
              <a:t>חישוב תחומי חריגות לפי הקריטריונים.</a:t>
            </a:r>
            <a:endParaRPr lang="en-US" sz="3600" dirty="0">
              <a:solidFill>
                <a:schemeClr val="tx1"/>
              </a:solidFill>
            </a:endParaRPr>
          </a:p>
          <a:p>
            <a:pPr marL="457200" indent="-457200" algn="r" rtl="1">
              <a:buFont typeface="Arial" pitchFamily="34" charset="0"/>
              <a:buAutoNum type="arabicPeriod"/>
            </a:pPr>
            <a:r>
              <a:rPr lang="he-IL" sz="3600" dirty="0">
                <a:solidFill>
                  <a:schemeClr val="tx1"/>
                </a:solidFill>
              </a:rPr>
              <a:t>מיפוי – בניית מפת מיקום הילדים בבית הילדים (מעון, בית חולים, וכו') שיאפשר גישה מהירה של הצוות בעת מצוקה. ילדים הגורמים לחריגים לעתים תכופות יותר ימקמו קרוב יותר לצוות (לקצר "ריצות"). </a:t>
            </a:r>
            <a:endParaRPr lang="en-US" sz="3600" dirty="0">
              <a:solidFill>
                <a:schemeClr val="tx1"/>
              </a:solidFill>
            </a:endParaRPr>
          </a:p>
          <a:p>
            <a:pPr marL="457200" indent="-457200" algn="r" rtl="1">
              <a:buAutoNum type="arabicPeriod"/>
            </a:pPr>
            <a:endParaRPr lang="en-US" sz="3600" dirty="0"/>
          </a:p>
          <a:p>
            <a:pPr algn="r" rtl="1"/>
            <a:endParaRPr lang="en-US" sz="3600" dirty="0"/>
          </a:p>
        </p:txBody>
      </p:sp>
      <p:sp>
        <p:nvSpPr>
          <p:cNvPr id="8" name="Text Placeholder 7"/>
          <p:cNvSpPr>
            <a:spLocks noGrp="1"/>
          </p:cNvSpPr>
          <p:nvPr>
            <p:ph type="body" sz="quarter" idx="22"/>
          </p:nvPr>
        </p:nvSpPr>
        <p:spPr/>
        <p:txBody>
          <a:bodyPr/>
          <a:lstStyle/>
          <a:p>
            <a:r>
              <a:rPr lang="he-IL" dirty="0"/>
              <a:t>שיטות וחומרים</a:t>
            </a:r>
            <a:endParaRPr lang="en-US" dirty="0"/>
          </a:p>
        </p:txBody>
      </p:sp>
      <p:sp>
        <p:nvSpPr>
          <p:cNvPr id="10" name="Text Placeholder 9"/>
          <p:cNvSpPr>
            <a:spLocks noGrp="1"/>
          </p:cNvSpPr>
          <p:nvPr>
            <p:ph type="body" sz="quarter" idx="24"/>
          </p:nvPr>
        </p:nvSpPr>
        <p:spPr>
          <a:xfrm>
            <a:off x="26432495" y="20702691"/>
            <a:ext cx="6213474" cy="688158"/>
          </a:xfrm>
        </p:spPr>
        <p:txBody>
          <a:bodyPr/>
          <a:lstStyle/>
          <a:p>
            <a:r>
              <a:rPr lang="en-US" dirty="0"/>
              <a:t>  </a:t>
            </a:r>
            <a:r>
              <a:rPr lang="he-IL" dirty="0"/>
              <a:t>מבנה תוכנה</a:t>
            </a:r>
            <a:r>
              <a:rPr lang="en-US" dirty="0"/>
              <a:t>-UML</a:t>
            </a:r>
            <a:r>
              <a:rPr lang="he-IL" dirty="0"/>
              <a:t> דיאגרמת </a:t>
            </a:r>
            <a:endParaRPr lang="en-US" dirty="0"/>
          </a:p>
        </p:txBody>
      </p:sp>
      <p:sp>
        <p:nvSpPr>
          <p:cNvPr id="11" name="Text Placeholder 10"/>
          <p:cNvSpPr>
            <a:spLocks noGrp="1"/>
          </p:cNvSpPr>
          <p:nvPr>
            <p:ph type="body" sz="quarter" idx="25"/>
          </p:nvPr>
        </p:nvSpPr>
        <p:spPr/>
        <p:txBody>
          <a:bodyPr/>
          <a:lstStyle/>
          <a:p>
            <a:r>
              <a:rPr lang="he-IL" dirty="0"/>
              <a:t>תוצאות ומסקנות הפרוייקט</a:t>
            </a:r>
            <a:endParaRPr lang="en-US" dirty="0"/>
          </a:p>
        </p:txBody>
      </p:sp>
      <p:sp>
        <p:nvSpPr>
          <p:cNvPr id="12" name="Text Placeholder 11"/>
          <p:cNvSpPr>
            <a:spLocks noGrp="1"/>
          </p:cNvSpPr>
          <p:nvPr>
            <p:ph type="body" sz="quarter" idx="26"/>
          </p:nvPr>
        </p:nvSpPr>
        <p:spPr>
          <a:xfrm>
            <a:off x="33472336" y="6264919"/>
            <a:ext cx="9801315" cy="5312165"/>
          </a:xfrm>
        </p:spPr>
        <p:txBody>
          <a:bodyPr/>
          <a:lstStyle/>
          <a:p>
            <a:pPr algn="r" rtl="1"/>
            <a:r>
              <a:rPr lang="he-IL" sz="3600" dirty="0">
                <a:solidFill>
                  <a:schemeClr val="tx1"/>
                </a:solidFill>
              </a:rPr>
              <a:t>מבחינת אתגר טכנולוגי הצלחנו ליצור אינטרגרציה בין הצד החומרתי לצד התוכנתי בצורה טובה:</a:t>
            </a:r>
          </a:p>
          <a:p>
            <a:pPr algn="r" rtl="1"/>
            <a:r>
              <a:rPr lang="he-IL" sz="3600" dirty="0">
                <a:solidFill>
                  <a:schemeClr val="tx1"/>
                </a:solidFill>
              </a:rPr>
              <a:t>שליטה מרחוק על המוצר שלנו תפעול של הספריות השונות בפיתון לקבלת תוצאות.</a:t>
            </a:r>
          </a:p>
          <a:p>
            <a:pPr algn="r" rtl="1"/>
            <a:r>
              <a:rPr lang="he-IL" sz="3600" dirty="0">
                <a:solidFill>
                  <a:schemeClr val="tx1"/>
                </a:solidFill>
              </a:rPr>
              <a:t>צריבת מערכת הפעלה על ה </a:t>
            </a:r>
            <a:r>
              <a:rPr lang="en-US" sz="3600" dirty="0">
                <a:solidFill>
                  <a:schemeClr val="tx1"/>
                </a:solidFill>
              </a:rPr>
              <a:t>rpi-3 </a:t>
            </a:r>
            <a:r>
              <a:rPr lang="he-IL" sz="3600" dirty="0">
                <a:solidFill>
                  <a:schemeClr val="tx1"/>
                </a:solidFill>
              </a:rPr>
              <a:t> יצירת בסיס נתונים  בצד השרת, בשלב זה הבסיס נתונים מתנהל מול כרטיס זיכרון מוגבל אבל ניתן להרחבה.</a:t>
            </a:r>
          </a:p>
          <a:p>
            <a:pPr algn="r" rtl="1"/>
            <a:endParaRPr lang="he-IL" sz="3600" dirty="0">
              <a:solidFill>
                <a:schemeClr val="tx1"/>
              </a:solidFill>
            </a:endParaRPr>
          </a:p>
          <a:p>
            <a:pPr algn="r" rtl="1"/>
            <a:endParaRPr lang="he-IL" sz="3600" dirty="0">
              <a:solidFill>
                <a:schemeClr val="tx1"/>
              </a:solidFill>
            </a:endParaRPr>
          </a:p>
        </p:txBody>
      </p:sp>
      <p:sp>
        <p:nvSpPr>
          <p:cNvPr id="13" name="Text Placeholder 12"/>
          <p:cNvSpPr>
            <a:spLocks noGrp="1"/>
          </p:cNvSpPr>
          <p:nvPr>
            <p:ph type="body" sz="quarter" idx="27"/>
          </p:nvPr>
        </p:nvSpPr>
        <p:spPr>
          <a:xfrm>
            <a:off x="33051745" y="16169560"/>
            <a:ext cx="10201275" cy="754045"/>
          </a:xfrm>
        </p:spPr>
        <p:txBody>
          <a:bodyPr/>
          <a:lstStyle/>
          <a:p>
            <a:r>
              <a:rPr lang="he-IL" dirty="0"/>
              <a:t>קישורים</a:t>
            </a:r>
            <a:endParaRPr lang="en-US" dirty="0"/>
          </a:p>
        </p:txBody>
      </p:sp>
      <p:sp>
        <p:nvSpPr>
          <p:cNvPr id="14" name="Text Placeholder 13"/>
          <p:cNvSpPr>
            <a:spLocks noGrp="1"/>
          </p:cNvSpPr>
          <p:nvPr>
            <p:ph type="body" sz="quarter" idx="28"/>
          </p:nvPr>
        </p:nvSpPr>
        <p:spPr>
          <a:xfrm>
            <a:off x="33185100" y="17184322"/>
            <a:ext cx="10201275" cy="5558423"/>
          </a:xfrm>
        </p:spPr>
        <p:txBody>
          <a:bodyPr/>
          <a:lstStyle/>
          <a:p>
            <a:pPr algn="r"/>
            <a:r>
              <a:rPr lang="en-US" sz="3600" dirty="0" err="1">
                <a:solidFill>
                  <a:schemeClr val="tx2"/>
                </a:solidFill>
              </a:rPr>
              <a:t>Github</a:t>
            </a:r>
            <a:r>
              <a:rPr lang="en-US" sz="3600" dirty="0">
                <a:solidFill>
                  <a:schemeClr val="tx2"/>
                </a:solidFill>
              </a:rPr>
              <a:t>:</a:t>
            </a:r>
          </a:p>
          <a:p>
            <a:pPr algn="r"/>
            <a:r>
              <a:rPr lang="en-US" sz="3600" dirty="0">
                <a:solidFill>
                  <a:schemeClr val="tx1"/>
                </a:solidFill>
              </a:rPr>
              <a:t>https://github.com/drorruss/Final_Project</a:t>
            </a:r>
          </a:p>
          <a:p>
            <a:pPr algn="r"/>
            <a:r>
              <a:rPr lang="en-US" sz="3600" dirty="0" err="1">
                <a:solidFill>
                  <a:schemeClr val="tx2"/>
                </a:solidFill>
              </a:rPr>
              <a:t>Youtube</a:t>
            </a:r>
            <a:r>
              <a:rPr lang="en-US" sz="3600" dirty="0">
                <a:solidFill>
                  <a:schemeClr val="tx2"/>
                </a:solidFill>
              </a:rPr>
              <a:t>:</a:t>
            </a:r>
          </a:p>
          <a:p>
            <a:pPr algn="r"/>
            <a:r>
              <a:rPr lang="en-US" sz="3600" dirty="0">
                <a:solidFill>
                  <a:schemeClr val="tx1"/>
                </a:solidFill>
              </a:rPr>
              <a:t>https://www.youtube.com/watch?v=by_GR2tYN24&amp;t=15s</a:t>
            </a:r>
            <a:endParaRPr lang="he-IL" sz="3600" dirty="0">
              <a:solidFill>
                <a:schemeClr val="tx1"/>
              </a:solidFill>
            </a:endParaRPr>
          </a:p>
          <a:p>
            <a:pPr algn="r"/>
            <a:r>
              <a:rPr lang="en-US" sz="3600" dirty="0">
                <a:solidFill>
                  <a:schemeClr val="tx2"/>
                </a:solidFill>
              </a:rPr>
              <a:t>Model</a:t>
            </a:r>
            <a:r>
              <a:rPr lang="en-US" sz="3600" dirty="0">
                <a:solidFill>
                  <a:srgbClr val="C00000"/>
                </a:solidFill>
              </a:rPr>
              <a:t> </a:t>
            </a:r>
            <a:r>
              <a:rPr lang="en-US" sz="3600" dirty="0">
                <a:solidFill>
                  <a:schemeClr val="tx2"/>
                </a:solidFill>
              </a:rPr>
              <a:t>projects:</a:t>
            </a:r>
          </a:p>
          <a:p>
            <a:pPr algn="r"/>
            <a:r>
              <a:rPr lang="en-US" sz="3600" dirty="0">
                <a:solidFill>
                  <a:schemeClr val="tx1"/>
                </a:solidFill>
              </a:rPr>
              <a:t>http://moodle.ariel.ac.il/mod/assign/view.php?id=8</a:t>
            </a:r>
          </a:p>
          <a:p>
            <a:pPr algn="r"/>
            <a:endParaRPr lang="en-US" sz="3600" dirty="0">
              <a:solidFill>
                <a:schemeClr val="tx1"/>
              </a:solidFill>
            </a:endParaRPr>
          </a:p>
        </p:txBody>
      </p:sp>
      <p:sp>
        <p:nvSpPr>
          <p:cNvPr id="15" name="Text Placeholder 14"/>
          <p:cNvSpPr>
            <a:spLocks noGrp="1"/>
          </p:cNvSpPr>
          <p:nvPr>
            <p:ph type="body" sz="quarter" idx="29"/>
          </p:nvPr>
        </p:nvSpPr>
        <p:spPr>
          <a:xfrm>
            <a:off x="33185095" y="23287900"/>
            <a:ext cx="10201275" cy="754045"/>
          </a:xfrm>
        </p:spPr>
        <p:txBody>
          <a:bodyPr/>
          <a:lstStyle/>
          <a:p>
            <a:r>
              <a:rPr lang="he-IL" dirty="0"/>
              <a:t>צור קשר</a:t>
            </a:r>
            <a:endParaRPr lang="en-US" dirty="0"/>
          </a:p>
        </p:txBody>
      </p:sp>
      <p:sp>
        <p:nvSpPr>
          <p:cNvPr id="16" name="Text Placeholder 15"/>
          <p:cNvSpPr>
            <a:spLocks noGrp="1"/>
          </p:cNvSpPr>
          <p:nvPr>
            <p:ph type="body" sz="quarter" idx="30"/>
          </p:nvPr>
        </p:nvSpPr>
        <p:spPr>
          <a:xfrm>
            <a:off x="33185100" y="24001434"/>
            <a:ext cx="10201275" cy="8328412"/>
          </a:xfrm>
        </p:spPr>
        <p:txBody>
          <a:bodyPr/>
          <a:lstStyle/>
          <a:p>
            <a:pPr algn="r"/>
            <a:r>
              <a:rPr lang="he-IL" sz="3600" b="1" dirty="0">
                <a:solidFill>
                  <a:schemeClr val="tx2"/>
                </a:solidFill>
              </a:rPr>
              <a:t>שגיא ראובן :</a:t>
            </a:r>
          </a:p>
          <a:p>
            <a:pPr algn="r"/>
            <a:r>
              <a:rPr lang="he-IL" sz="3600" dirty="0">
                <a:solidFill>
                  <a:schemeClr val="tx1"/>
                </a:solidFill>
              </a:rPr>
              <a:t>טל- 0525706612</a:t>
            </a:r>
          </a:p>
          <a:p>
            <a:pPr algn="r"/>
            <a:r>
              <a:rPr lang="en-US" sz="3600" dirty="0">
                <a:solidFill>
                  <a:schemeClr val="tx1"/>
                </a:solidFill>
              </a:rPr>
              <a:t>sagireuven007@gmail.com </a:t>
            </a:r>
            <a:r>
              <a:rPr lang="he-IL" sz="3600" dirty="0">
                <a:solidFill>
                  <a:schemeClr val="tx1"/>
                </a:solidFill>
              </a:rPr>
              <a:t>מייל-</a:t>
            </a:r>
          </a:p>
          <a:p>
            <a:pPr algn="r"/>
            <a:endParaRPr lang="he-IL" sz="3600" dirty="0">
              <a:solidFill>
                <a:schemeClr val="tx1"/>
              </a:solidFill>
            </a:endParaRPr>
          </a:p>
          <a:p>
            <a:pPr algn="r"/>
            <a:r>
              <a:rPr lang="he-IL" sz="3600" b="1" dirty="0">
                <a:solidFill>
                  <a:schemeClr val="tx2"/>
                </a:solidFill>
              </a:rPr>
              <a:t>דרור רוסין:</a:t>
            </a:r>
          </a:p>
          <a:p>
            <a:pPr algn="r"/>
            <a:r>
              <a:rPr lang="he-IL" sz="3600" dirty="0">
                <a:solidFill>
                  <a:schemeClr val="tx1"/>
                </a:solidFill>
              </a:rPr>
              <a:t>טל-0502560520</a:t>
            </a:r>
          </a:p>
          <a:p>
            <a:pPr algn="r"/>
            <a:r>
              <a:rPr lang="en-US" sz="3600" dirty="0">
                <a:solidFill>
                  <a:schemeClr val="tx1"/>
                </a:solidFill>
              </a:rPr>
              <a:t>drorrussin@gmail.com </a:t>
            </a:r>
            <a:r>
              <a:rPr lang="he-IL" sz="3600" dirty="0">
                <a:solidFill>
                  <a:schemeClr val="tx1"/>
                </a:solidFill>
              </a:rPr>
              <a:t>מייל-</a:t>
            </a:r>
          </a:p>
          <a:p>
            <a:pPr algn="r"/>
            <a:endParaRPr lang="he-IL" sz="3600" dirty="0">
              <a:solidFill>
                <a:schemeClr val="tx1"/>
              </a:solidFill>
            </a:endParaRPr>
          </a:p>
          <a:p>
            <a:pPr algn="r"/>
            <a:r>
              <a:rPr lang="he-IL" sz="3600" b="1" dirty="0">
                <a:solidFill>
                  <a:schemeClr val="tx2"/>
                </a:solidFill>
              </a:rPr>
              <a:t> יהודה יחיאל שכטר:</a:t>
            </a:r>
          </a:p>
          <a:p>
            <a:pPr algn="r"/>
            <a:r>
              <a:rPr lang="he-IL" sz="3600" dirty="0">
                <a:solidFill>
                  <a:schemeClr val="tx1"/>
                </a:solidFill>
              </a:rPr>
              <a:t>טל- 0527906248</a:t>
            </a:r>
          </a:p>
          <a:p>
            <a:pPr algn="r"/>
            <a:r>
              <a:rPr lang="en-US" sz="3600" dirty="0">
                <a:solidFill>
                  <a:schemeClr val="tx1"/>
                </a:solidFill>
              </a:rPr>
              <a:t>yysh10@gmail.com </a:t>
            </a:r>
            <a:r>
              <a:rPr lang="he-IL" sz="3600" dirty="0">
                <a:solidFill>
                  <a:schemeClr val="tx1"/>
                </a:solidFill>
              </a:rPr>
              <a:t>מייל-</a:t>
            </a:r>
          </a:p>
          <a:p>
            <a:pPr algn="r"/>
            <a:r>
              <a:rPr lang="en-US" sz="3600" dirty="0">
                <a:solidFill>
                  <a:schemeClr val="tx1"/>
                </a:solidFill>
              </a:rPr>
              <a:t> </a:t>
            </a:r>
          </a:p>
        </p:txBody>
      </p:sp>
      <p:sp>
        <p:nvSpPr>
          <p:cNvPr id="17" name="Text Placeholder 16"/>
          <p:cNvSpPr>
            <a:spLocks noGrp="1"/>
          </p:cNvSpPr>
          <p:nvPr>
            <p:ph type="body" sz="quarter" idx="96"/>
          </p:nvPr>
        </p:nvSpPr>
        <p:spPr>
          <a:xfrm>
            <a:off x="539751" y="16923605"/>
            <a:ext cx="10201275" cy="8350346"/>
          </a:xfrm>
        </p:spPr>
        <p:txBody>
          <a:bodyPr/>
          <a:lstStyle/>
          <a:p>
            <a:pPr algn="r"/>
            <a:r>
              <a:rPr lang="he-IL" sz="3600" dirty="0">
                <a:solidFill>
                  <a:schemeClr val="tx1"/>
                </a:solidFill>
              </a:rPr>
              <a:t>אבטחתו של הילוד ,עדכון על מצבו הנוכחי בכל עת להורים ולצוות הרפואי, חסכון בכוח אדם.</a:t>
            </a:r>
          </a:p>
          <a:p>
            <a:pPr algn="r"/>
            <a:r>
              <a:rPr lang="he-IL" sz="3600" dirty="0">
                <a:solidFill>
                  <a:schemeClr val="tx1"/>
                </a:solidFill>
              </a:rPr>
              <a:t>בנוסף את מוצר זה ניתן להרחיב להשמיש אותו לדברים אחרים כגון: מערכת השקיה, חממה, טמפרטורה בחוות שרתים ובכל מקום אפשרי אחר.  </a:t>
            </a:r>
            <a:endParaRPr lang="en-US" sz="3600" dirty="0">
              <a:solidFill>
                <a:schemeClr val="tx1"/>
              </a:solidFill>
            </a:endParaRPr>
          </a:p>
          <a:p>
            <a:pPr algn="r"/>
            <a:r>
              <a:rPr lang="he-IL" sz="3600" dirty="0">
                <a:solidFill>
                  <a:schemeClr val="tx1"/>
                </a:solidFill>
              </a:rPr>
              <a:t>הפקת תועלת משנית מהפרויקט על ידי ניצול תוכנית הלימודים במיוחד מהקורסים הבאים: מסדי נתונים, מבנה תוכנה, מבנה נתונים ואלגוריתמים.</a:t>
            </a:r>
          </a:p>
          <a:p>
            <a:pPr algn="r"/>
            <a:r>
              <a:rPr lang="he-IL" sz="3600" dirty="0">
                <a:solidFill>
                  <a:schemeClr val="tx1"/>
                </a:solidFill>
              </a:rPr>
              <a:t>במידה ונרצה בעתיד למסחר את המערכת, יהיה צורך להעביר את המוצר בתהליך הכשרה ומתן תו תקן והיתר שימוש.</a:t>
            </a:r>
            <a:endParaRPr lang="en-US" sz="3600" dirty="0">
              <a:solidFill>
                <a:schemeClr val="tx1"/>
              </a:solidFill>
            </a:endParaRPr>
          </a:p>
          <a:p>
            <a:pPr algn="r"/>
            <a:r>
              <a:rPr lang="he-IL" sz="3600" dirty="0">
                <a:solidFill>
                  <a:schemeClr val="tx1"/>
                </a:solidFill>
              </a:rPr>
              <a:t>למידה והרחבת אופקים ברספברי-פאי, תחום החיישנים, שפת פייטון, לינוקס, עבודה בצוות.</a:t>
            </a:r>
          </a:p>
          <a:p>
            <a:pPr algn="r"/>
            <a:r>
              <a:rPr lang="he-IL" sz="3600" dirty="0">
                <a:solidFill>
                  <a:schemeClr val="tx1"/>
                </a:solidFill>
              </a:rPr>
              <a:t>עבודה על פרויקט בסטנדרטים של תעשיה.</a:t>
            </a:r>
          </a:p>
          <a:p>
            <a:pPr algn="r"/>
            <a:endParaRPr lang="en-US" sz="3600" dirty="0">
              <a:solidFill>
                <a:schemeClr val="tx1"/>
              </a:solidFill>
            </a:endParaRPr>
          </a:p>
          <a:p>
            <a:pPr algn="r"/>
            <a:endParaRPr lang="en-US" sz="3600" dirty="0">
              <a:solidFill>
                <a:schemeClr val="tx1"/>
              </a:solidFill>
            </a:endParaRPr>
          </a:p>
          <a:p>
            <a:pPr algn="r"/>
            <a:endParaRPr lang="en-US" sz="3600" dirty="0">
              <a:solidFill>
                <a:schemeClr val="tx1"/>
              </a:solidFill>
            </a:endParaRPr>
          </a:p>
          <a:p>
            <a:pPr algn="r"/>
            <a:endParaRPr lang="en-US" sz="3600" dirty="0">
              <a:solidFill>
                <a:schemeClr val="tx1"/>
              </a:solidFill>
            </a:endParaRPr>
          </a:p>
          <a:p>
            <a:pPr algn="r"/>
            <a:endParaRPr lang="en-US" sz="3600" dirty="0">
              <a:solidFill>
                <a:schemeClr val="tx1"/>
              </a:solidFill>
            </a:endParaRPr>
          </a:p>
          <a:p>
            <a:pPr algn="r"/>
            <a:endParaRPr lang="en-US" sz="3600" dirty="0">
              <a:solidFill>
                <a:schemeClr val="tx1"/>
              </a:solidFill>
            </a:endParaRPr>
          </a:p>
          <a:p>
            <a:pPr algn="r"/>
            <a:endParaRPr lang="en-US" sz="3600" dirty="0">
              <a:solidFill>
                <a:schemeClr val="tx1"/>
              </a:solidFill>
            </a:endParaRPr>
          </a:p>
        </p:txBody>
      </p:sp>
      <p:sp>
        <p:nvSpPr>
          <p:cNvPr id="19" name="Text Placeholder 18"/>
          <p:cNvSpPr>
            <a:spLocks noGrp="1"/>
          </p:cNvSpPr>
          <p:nvPr>
            <p:ph type="body" sz="quarter" idx="150"/>
          </p:nvPr>
        </p:nvSpPr>
        <p:spPr>
          <a:xfrm>
            <a:off x="9820276" y="1515264"/>
            <a:ext cx="21421724" cy="1280160"/>
          </a:xfrm>
        </p:spPr>
        <p:txBody>
          <a:bodyPr>
            <a:noAutofit/>
          </a:bodyPr>
          <a:lstStyle/>
          <a:p>
            <a:r>
              <a:rPr lang="he-IL" sz="4800" dirty="0"/>
              <a:t>משתתפים: שגיא ראובן, יהודה יחיאל שכטר ודרור רוסין</a:t>
            </a:r>
            <a:endParaRPr lang="en-US" sz="4800" dirty="0"/>
          </a:p>
          <a:p>
            <a:r>
              <a:rPr lang="he-IL" sz="4800" dirty="0"/>
              <a:t>מנחה" ד"ר דן אופיר</a:t>
            </a:r>
            <a:endParaRPr lang="en-US" sz="4800" dirty="0"/>
          </a:p>
        </p:txBody>
      </p:sp>
      <p:sp>
        <p:nvSpPr>
          <p:cNvPr id="43" name="Text Placeholder 42"/>
          <p:cNvSpPr>
            <a:spLocks noGrp="1"/>
          </p:cNvSpPr>
          <p:nvPr>
            <p:ph type="body" sz="quarter" idx="184"/>
          </p:nvPr>
        </p:nvSpPr>
        <p:spPr>
          <a:xfrm>
            <a:off x="9411804" y="3372443"/>
            <a:ext cx="21421724" cy="1163782"/>
          </a:xfrm>
        </p:spPr>
        <p:txBody>
          <a:bodyPr>
            <a:normAutofit/>
          </a:bodyPr>
          <a:lstStyle/>
          <a:p>
            <a:r>
              <a:rPr lang="he-IL" sz="4800" dirty="0"/>
              <a:t>המחלקה למדעי המחשב - אוניברסיטת אריאל בשומרון</a:t>
            </a:r>
            <a:r>
              <a:rPr lang="en-US" sz="4800" dirty="0"/>
              <a:t> </a:t>
            </a:r>
          </a:p>
        </p:txBody>
      </p:sp>
      <p:sp>
        <p:nvSpPr>
          <p:cNvPr id="44" name="Text Placeholder 43"/>
          <p:cNvSpPr>
            <a:spLocks noGrp="1"/>
          </p:cNvSpPr>
          <p:nvPr>
            <p:ph type="body" sz="quarter" idx="185"/>
          </p:nvPr>
        </p:nvSpPr>
        <p:spPr>
          <a:xfrm>
            <a:off x="10062145" y="267421"/>
            <a:ext cx="21421724" cy="1280160"/>
          </a:xfrm>
        </p:spPr>
        <p:txBody>
          <a:bodyPr>
            <a:normAutofit/>
          </a:bodyPr>
          <a:lstStyle/>
          <a:p>
            <a:r>
              <a:rPr lang="he-IL" sz="6000" b="0" dirty="0"/>
              <a:t>מערכות לזיהוי חריגות סביבתיות אצל תינוקות</a:t>
            </a:r>
            <a:r>
              <a:rPr lang="en-US" sz="6000" b="0" dirty="0"/>
              <a:t> </a:t>
            </a:r>
            <a:endParaRPr lang="en-US" sz="6000" dirty="0"/>
          </a:p>
        </p:txBody>
      </p:sp>
      <p:pic>
        <p:nvPicPr>
          <p:cNvPr id="20" name="Picture 19" descr="C:\Users\Dror\Desktop\product_4810_19291_0x0.jpg"/>
          <p:cNvPicPr/>
          <p:nvPr/>
        </p:nvPicPr>
        <p:blipFill>
          <a:blip r:embed="rId3">
            <a:extLst>
              <a:ext uri="{28A0092B-C50C-407E-A947-70E740481C1C}">
                <a14:useLocalDpi xmlns:a14="http://schemas.microsoft.com/office/drawing/2010/main" val="0"/>
              </a:ext>
            </a:extLst>
          </a:blip>
          <a:srcRect/>
          <a:stretch>
            <a:fillRect/>
          </a:stretch>
        </p:blipFill>
        <p:spPr bwMode="auto">
          <a:xfrm>
            <a:off x="685007" y="25636492"/>
            <a:ext cx="9861548" cy="5719808"/>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41635" y="7053143"/>
            <a:ext cx="11304334" cy="4334868"/>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5794" y="7151515"/>
            <a:ext cx="9965841" cy="4236496"/>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35900" y="11274681"/>
            <a:ext cx="12110069" cy="5648923"/>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56577" y="21665129"/>
            <a:ext cx="21157060" cy="9913443"/>
          </a:xfrm>
          <a:prstGeom prst="rect">
            <a:avLst/>
          </a:prstGeom>
        </p:spPr>
      </p:pic>
      <p:pic>
        <p:nvPicPr>
          <p:cNvPr id="30" name="Picture 29" descr="C:\Users\Dror\Desktop\המחשת חיבור.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685115" y="17030243"/>
            <a:ext cx="11838626" cy="3358811"/>
          </a:xfrm>
          <a:prstGeom prst="rect">
            <a:avLst/>
          </a:prstGeom>
          <a:noFill/>
          <a:ln>
            <a:noFill/>
          </a:ln>
        </p:spPr>
      </p:pic>
      <p:pic>
        <p:nvPicPr>
          <p:cNvPr id="32" name="Picture 31"/>
          <p:cNvPicPr>
            <a:picLocks noChangeAspect="1"/>
          </p:cNvPicPr>
          <p:nvPr/>
        </p:nvPicPr>
        <p:blipFill>
          <a:blip r:embed="rId9"/>
          <a:stretch>
            <a:fillRect/>
          </a:stretch>
        </p:blipFill>
        <p:spPr>
          <a:xfrm>
            <a:off x="31062128" y="-14517"/>
            <a:ext cx="12829072" cy="4722169"/>
          </a:xfrm>
          <a:prstGeom prst="rect">
            <a:avLst/>
          </a:prstGeom>
        </p:spPr>
      </p:pic>
      <p:pic>
        <p:nvPicPr>
          <p:cNvPr id="34" name="Picture 33" descr="C:\Users\Dror\Desktop\מעבר.png"/>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9820276" cy="4707653"/>
          </a:xfrm>
          <a:prstGeom prst="rect">
            <a:avLst/>
          </a:prstGeom>
          <a:noFill/>
          <a:ln>
            <a:noFill/>
          </a:ln>
        </p:spPr>
      </p:pic>
      <p:pic>
        <p:nvPicPr>
          <p:cNvPr id="35" name="Picture 34" descr="C:\Users\Dror\Desktop\product_1347_18718_0x0.jp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329450" y="11608257"/>
            <a:ext cx="4956282" cy="4331759"/>
          </a:xfrm>
          <a:prstGeom prst="rect">
            <a:avLst/>
          </a:prstGeom>
          <a:noFill/>
          <a:ln>
            <a:noFill/>
          </a:ln>
        </p:spPr>
      </p:pic>
      <p:pic>
        <p:nvPicPr>
          <p:cNvPr id="36" name="Picture 35" descr="C:\Users\Dror\Desktop\dht22.pn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404800" y="11577084"/>
            <a:ext cx="4848220" cy="4293520"/>
          </a:xfrm>
          <a:prstGeom prst="rect">
            <a:avLst/>
          </a:prstGeom>
          <a:noFill/>
          <a:ln>
            <a:noFill/>
          </a:ln>
          <a:effectLst>
            <a:glow>
              <a:schemeClr val="accent1">
                <a:alpha val="40000"/>
              </a:schemeClr>
            </a:glow>
            <a:outerShdw blurRad="76200" dir="10800000" algn="ctr" rotWithShape="0">
              <a:srgbClr val="000000">
                <a:alpha val="40000"/>
              </a:srgbClr>
            </a:outerShdw>
            <a:reflection stA="99000" endPos="0" dist="50800" dir="5400000" sy="-100000" algn="bl" rotWithShape="0"/>
          </a:effectLst>
        </p:spPr>
      </p:pic>
      <p:sp>
        <p:nvSpPr>
          <p:cNvPr id="4" name="Rectangle 3"/>
          <p:cNvSpPr/>
          <p:nvPr/>
        </p:nvSpPr>
        <p:spPr>
          <a:xfrm>
            <a:off x="44212743" y="0"/>
            <a:ext cx="10922720" cy="329877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Rectangle 28"/>
          <p:cNvSpPr/>
          <p:nvPr/>
        </p:nvSpPr>
        <p:spPr>
          <a:xfrm>
            <a:off x="-11182276" y="-14516"/>
            <a:ext cx="10922720" cy="33304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205</TotalTime>
  <Words>538</Words>
  <Application>Microsoft Office PowerPoint</Application>
  <PresentationFormat>Custom</PresentationFormat>
  <Paragraphs>51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Sagi</cp:lastModifiedBy>
  <cp:revision>40</cp:revision>
  <dcterms:created xsi:type="dcterms:W3CDTF">2012-02-03T23:30:52Z</dcterms:created>
  <dcterms:modified xsi:type="dcterms:W3CDTF">2017-05-17T15:04:45Z</dcterms:modified>
</cp:coreProperties>
</file>