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7"/>
  </p:notesMasterIdLst>
  <p:sldIdLst>
    <p:sldId id="256" r:id="rId2"/>
    <p:sldId id="257" r:id="rId3"/>
    <p:sldId id="259" r:id="rId4"/>
    <p:sldId id="278" r:id="rId5"/>
    <p:sldId id="260" r:id="rId6"/>
    <p:sldId id="261" r:id="rId7"/>
    <p:sldId id="262" r:id="rId8"/>
    <p:sldId id="263" r:id="rId9"/>
    <p:sldId id="264" r:id="rId10"/>
    <p:sldId id="265" r:id="rId11"/>
    <p:sldId id="266" r:id="rId12"/>
    <p:sldId id="267" r:id="rId13"/>
    <p:sldId id="268" r:id="rId14"/>
    <p:sldId id="280" r:id="rId15"/>
    <p:sldId id="269" r:id="rId16"/>
    <p:sldId id="270" r:id="rId17"/>
    <p:sldId id="271" r:id="rId18"/>
    <p:sldId id="272" r:id="rId19"/>
    <p:sldId id="273" r:id="rId20"/>
    <p:sldId id="276" r:id="rId21"/>
    <p:sldId id="279" r:id="rId22"/>
    <p:sldId id="277" r:id="rId23"/>
    <p:sldId id="274" r:id="rId24"/>
    <p:sldId id="275" r:id="rId25"/>
    <p:sldId id="281" r:id="rId2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24F8371C-49D0-4BCF-8AE3-C9E5D37A3FA3}">
          <p14:sldIdLst>
            <p14:sldId id="256"/>
            <p14:sldId id="257"/>
            <p14:sldId id="259"/>
            <p14:sldId id="278"/>
            <p14:sldId id="260"/>
            <p14:sldId id="261"/>
            <p14:sldId id="262"/>
            <p14:sldId id="263"/>
            <p14:sldId id="264"/>
            <p14:sldId id="265"/>
            <p14:sldId id="266"/>
            <p14:sldId id="267"/>
            <p14:sldId id="268"/>
            <p14:sldId id="280"/>
            <p14:sldId id="269"/>
            <p14:sldId id="270"/>
            <p14:sldId id="271"/>
            <p14:sldId id="272"/>
            <p14:sldId id="273"/>
            <p14:sldId id="276"/>
            <p14:sldId id="279"/>
            <p14:sldId id="277"/>
            <p14:sldId id="274"/>
            <p14:sldId id="275"/>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66" d="100"/>
        <a:sy n="66" d="100"/>
      </p:scale>
      <p:origin x="0" y="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8FE8F-DB62-40F6-8EA2-66000C149740}"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A70CB-4372-43EF-BDDE-BF6D390BD9C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6A7F472-6AE0-4AD4-8E99-3E94AD14A297}" type="datetime8">
              <a:rPr lang="he-IL" smtClean="0"/>
              <a:t>31 אוגוסט 17</a:t>
            </a:fld>
            <a:endParaRPr lang="he-IL"/>
          </a:p>
        </p:txBody>
      </p:sp>
      <p:sp>
        <p:nvSpPr>
          <p:cNvPr id="5" name="מציין מיקום של כותרת תחתונה 4"/>
          <p:cNvSpPr>
            <a:spLocks noGrp="1"/>
          </p:cNvSpPr>
          <p:nvPr>
            <p:ph type="ftr" sz="quarter" idx="11"/>
          </p:nvPr>
        </p:nvSpPr>
        <p:spPr/>
        <p:txBody>
          <a:bodyPr/>
          <a:lstStyle/>
          <a:p>
            <a:r>
              <a:rPr lang="en-US"/>
              <a:t>Baby System Care @ Dror Sagi &amp; Yehuda 2017</a:t>
            </a:r>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240254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127983-074D-41E5-BF42-963AF9E26210}" type="datetime8">
              <a:rPr lang="he-IL" smtClean="0"/>
              <a:t>31 אוגוסט 17</a:t>
            </a:fld>
            <a:endParaRPr lang="he-IL"/>
          </a:p>
        </p:txBody>
      </p:sp>
      <p:sp>
        <p:nvSpPr>
          <p:cNvPr id="5" name="מציין מיקום של כותרת תחתונה 4"/>
          <p:cNvSpPr>
            <a:spLocks noGrp="1"/>
          </p:cNvSpPr>
          <p:nvPr>
            <p:ph type="ftr" sz="quarter" idx="11"/>
          </p:nvPr>
        </p:nvSpPr>
        <p:spPr/>
        <p:txBody>
          <a:bodyPr/>
          <a:lstStyle/>
          <a:p>
            <a:r>
              <a:rPr lang="en-US"/>
              <a:t>Baby System Care @ Dror Sagi &amp; Yehuda 2017</a:t>
            </a:r>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253524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3D36AB3A-D717-4E61-ACB5-161846ED2A63}" type="datetime8">
              <a:rPr lang="he-IL" smtClean="0"/>
              <a:t>31 אוגוסט 17</a:t>
            </a:fld>
            <a:endParaRPr lang="he-IL"/>
          </a:p>
        </p:txBody>
      </p:sp>
      <p:sp>
        <p:nvSpPr>
          <p:cNvPr id="5" name="מציין מיקום של כותרת תחתונה 4"/>
          <p:cNvSpPr>
            <a:spLocks noGrp="1"/>
          </p:cNvSpPr>
          <p:nvPr>
            <p:ph type="ftr" sz="quarter" idx="11"/>
          </p:nvPr>
        </p:nvSpPr>
        <p:spPr/>
        <p:txBody>
          <a:bodyPr/>
          <a:lstStyle/>
          <a:p>
            <a:r>
              <a:rPr lang="en-US"/>
              <a:t>Baby System Care @ Dror Sagi &amp; Yehuda 2017</a:t>
            </a:r>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349287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9D32C5D-0042-4400-A0F2-DD881C4AA82F}" type="datetime8">
              <a:rPr lang="he-IL" smtClean="0"/>
              <a:t>31 אוגוסט 17</a:t>
            </a:fld>
            <a:endParaRPr lang="he-IL"/>
          </a:p>
        </p:txBody>
      </p:sp>
      <p:sp>
        <p:nvSpPr>
          <p:cNvPr id="5" name="מציין מיקום של כותרת תחתונה 4"/>
          <p:cNvSpPr>
            <a:spLocks noGrp="1"/>
          </p:cNvSpPr>
          <p:nvPr>
            <p:ph type="ftr" sz="quarter" idx="11"/>
          </p:nvPr>
        </p:nvSpPr>
        <p:spPr/>
        <p:txBody>
          <a:bodyPr/>
          <a:lstStyle/>
          <a:p>
            <a:r>
              <a:rPr lang="en-US"/>
              <a:t>Baby System Care @ Dror Sagi &amp; Yehuda 2017</a:t>
            </a:r>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20336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1F4C3E3-721D-440F-B00D-F0C3D625F6C0}" type="datetime8">
              <a:rPr lang="he-IL" smtClean="0"/>
              <a:t>31 אוגוסט 17</a:t>
            </a:fld>
            <a:endParaRPr lang="he-IL"/>
          </a:p>
        </p:txBody>
      </p:sp>
      <p:sp>
        <p:nvSpPr>
          <p:cNvPr id="5" name="מציין מיקום של כותרת תחתונה 4"/>
          <p:cNvSpPr>
            <a:spLocks noGrp="1"/>
          </p:cNvSpPr>
          <p:nvPr>
            <p:ph type="ftr" sz="quarter" idx="11"/>
          </p:nvPr>
        </p:nvSpPr>
        <p:spPr/>
        <p:txBody>
          <a:bodyPr/>
          <a:lstStyle/>
          <a:p>
            <a:r>
              <a:rPr lang="en-US"/>
              <a:t>Baby System Care @ Dror Sagi &amp; Yehuda 2017</a:t>
            </a:r>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230840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6EDBBFF-093B-4B48-8ACC-34EDC08A81C3}" type="datetime8">
              <a:rPr lang="he-IL" smtClean="0"/>
              <a:t>31 אוגוסט 17</a:t>
            </a:fld>
            <a:endParaRPr lang="he-IL"/>
          </a:p>
        </p:txBody>
      </p:sp>
      <p:sp>
        <p:nvSpPr>
          <p:cNvPr id="6" name="מציין מיקום של כותרת תחתונה 5"/>
          <p:cNvSpPr>
            <a:spLocks noGrp="1"/>
          </p:cNvSpPr>
          <p:nvPr>
            <p:ph type="ftr" sz="quarter" idx="11"/>
          </p:nvPr>
        </p:nvSpPr>
        <p:spPr/>
        <p:txBody>
          <a:bodyPr/>
          <a:lstStyle/>
          <a:p>
            <a:r>
              <a:rPr lang="en-US"/>
              <a:t>Baby System Care @ Dror Sagi &amp; Yehuda 2017</a:t>
            </a:r>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105458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23F7CB0-F011-4644-953B-C3234040D8D2}" type="datetime8">
              <a:rPr lang="he-IL" smtClean="0"/>
              <a:t>31 אוגוסט 17</a:t>
            </a:fld>
            <a:endParaRPr lang="he-IL"/>
          </a:p>
        </p:txBody>
      </p:sp>
      <p:sp>
        <p:nvSpPr>
          <p:cNvPr id="8" name="מציין מיקום של כותרת תחתונה 7"/>
          <p:cNvSpPr>
            <a:spLocks noGrp="1"/>
          </p:cNvSpPr>
          <p:nvPr>
            <p:ph type="ftr" sz="quarter" idx="11"/>
          </p:nvPr>
        </p:nvSpPr>
        <p:spPr/>
        <p:txBody>
          <a:bodyPr/>
          <a:lstStyle/>
          <a:p>
            <a:r>
              <a:rPr lang="en-US"/>
              <a:t>Baby System Care @ Dror Sagi &amp; Yehuda 2017</a:t>
            </a:r>
            <a:endParaRPr lang="he-IL"/>
          </a:p>
        </p:txBody>
      </p:sp>
      <p:sp>
        <p:nvSpPr>
          <p:cNvPr id="9" name="מציין מיקום של מספר שקופית 8"/>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93654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3D509A0B-60CD-4CDF-B2FF-3A4929DCC734}" type="datetime8">
              <a:rPr lang="he-IL" smtClean="0"/>
              <a:t>31 אוגוסט 17</a:t>
            </a:fld>
            <a:endParaRPr lang="he-IL"/>
          </a:p>
        </p:txBody>
      </p:sp>
      <p:sp>
        <p:nvSpPr>
          <p:cNvPr id="4" name="מציין מיקום של כותרת תחתונה 3"/>
          <p:cNvSpPr>
            <a:spLocks noGrp="1"/>
          </p:cNvSpPr>
          <p:nvPr>
            <p:ph type="ftr" sz="quarter" idx="11"/>
          </p:nvPr>
        </p:nvSpPr>
        <p:spPr/>
        <p:txBody>
          <a:bodyPr/>
          <a:lstStyle/>
          <a:p>
            <a:r>
              <a:rPr lang="en-US"/>
              <a:t>Baby System Care @ Dror Sagi &amp; Yehuda 2017</a:t>
            </a:r>
            <a:endParaRPr lang="he-IL"/>
          </a:p>
        </p:txBody>
      </p:sp>
      <p:sp>
        <p:nvSpPr>
          <p:cNvPr id="5" name="מציין מיקום של מספר שקופית 4"/>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17244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5A31842-5DCE-4C69-B1F7-6AEA579560D8}" type="datetime8">
              <a:rPr lang="he-IL" smtClean="0"/>
              <a:t>31 אוגוסט 17</a:t>
            </a:fld>
            <a:endParaRPr lang="he-IL"/>
          </a:p>
        </p:txBody>
      </p:sp>
      <p:sp>
        <p:nvSpPr>
          <p:cNvPr id="3" name="מציין מיקום של כותרת תחתונה 2"/>
          <p:cNvSpPr>
            <a:spLocks noGrp="1"/>
          </p:cNvSpPr>
          <p:nvPr>
            <p:ph type="ftr" sz="quarter" idx="11"/>
          </p:nvPr>
        </p:nvSpPr>
        <p:spPr/>
        <p:txBody>
          <a:bodyPr/>
          <a:lstStyle/>
          <a:p>
            <a:r>
              <a:rPr lang="en-US"/>
              <a:t>Baby System Care @ Dror Sagi &amp; Yehuda 2017</a:t>
            </a:r>
            <a:endParaRPr lang="he-IL"/>
          </a:p>
        </p:txBody>
      </p:sp>
      <p:sp>
        <p:nvSpPr>
          <p:cNvPr id="4" name="מציין מיקום של מספר שקופית 3"/>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408163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F78EB53-DF12-47DA-BFF8-C3EF4BEA7587}" type="datetime8">
              <a:rPr lang="he-IL" smtClean="0"/>
              <a:t>31 אוגוסט 17</a:t>
            </a:fld>
            <a:endParaRPr lang="he-IL"/>
          </a:p>
        </p:txBody>
      </p:sp>
      <p:sp>
        <p:nvSpPr>
          <p:cNvPr id="6" name="מציין מיקום של כותרת תחתונה 5"/>
          <p:cNvSpPr>
            <a:spLocks noGrp="1"/>
          </p:cNvSpPr>
          <p:nvPr>
            <p:ph type="ftr" sz="quarter" idx="11"/>
          </p:nvPr>
        </p:nvSpPr>
        <p:spPr/>
        <p:txBody>
          <a:bodyPr/>
          <a:lstStyle/>
          <a:p>
            <a:r>
              <a:rPr lang="en-US"/>
              <a:t>Baby System Care @ Dror Sagi &amp; Yehuda 2017</a:t>
            </a:r>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29789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92B4AAF-0A52-4F1A-9DE7-33323D42BD44}" type="datetime8">
              <a:rPr lang="he-IL" smtClean="0"/>
              <a:t>31 אוגוסט 17</a:t>
            </a:fld>
            <a:endParaRPr lang="he-IL"/>
          </a:p>
        </p:txBody>
      </p:sp>
      <p:sp>
        <p:nvSpPr>
          <p:cNvPr id="6" name="מציין מיקום של כותרת תחתונה 5"/>
          <p:cNvSpPr>
            <a:spLocks noGrp="1"/>
          </p:cNvSpPr>
          <p:nvPr>
            <p:ph type="ftr" sz="quarter" idx="11"/>
          </p:nvPr>
        </p:nvSpPr>
        <p:spPr/>
        <p:txBody>
          <a:bodyPr/>
          <a:lstStyle/>
          <a:p>
            <a:r>
              <a:rPr lang="en-US"/>
              <a:t>Baby System Care @ Dror Sagi &amp; Yehuda 2017</a:t>
            </a:r>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pPr/>
              <a:t>‹#›</a:t>
            </a:fld>
            <a:endParaRPr lang="he-IL"/>
          </a:p>
        </p:txBody>
      </p:sp>
    </p:spTree>
    <p:extLst>
      <p:ext uri="{BB962C8B-B14F-4D97-AF65-F5344CB8AC3E}">
        <p14:creationId xmlns:p14="http://schemas.microsoft.com/office/powerpoint/2010/main" val="1913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3000"/>
            <a:lum/>
          </a:blip>
          <a:srcRect/>
          <a:stretch>
            <a:fillRect l="-6000" r="-6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B6F8EB9-24F4-44D4-A940-6BF4E8C4937F}" type="datetime8">
              <a:rPr lang="he-IL" smtClean="0"/>
              <a:t>31 אוגוסט 17</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Baby System Care @ Dror Sagi &amp; Yehuda 2017</a:t>
            </a:r>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307C2FB-30B0-46F8-A16B-4ABB28650E5D}" type="slidenum">
              <a:rPr lang="he-IL" smtClean="0"/>
              <a:pPr/>
              <a:t>‹#›</a:t>
            </a:fld>
            <a:endParaRPr lang="he-IL"/>
          </a:p>
        </p:txBody>
      </p:sp>
    </p:spTree>
    <p:extLst>
      <p:ext uri="{BB962C8B-B14F-4D97-AF65-F5344CB8AC3E}">
        <p14:creationId xmlns:p14="http://schemas.microsoft.com/office/powerpoint/2010/main" val="331595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by_GR2tYN24&amp;t=15s" TargetMode="External"/><Relationship Id="rId2" Type="http://schemas.openxmlformats.org/officeDocument/2006/relationships/hyperlink" Target="https://github.com/drorruss/Final_Proj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mbook.ce.cmu.edu/" TargetMode="External"/><Relationship Id="rId2" Type="http://schemas.openxmlformats.org/officeDocument/2006/relationships/hyperlink" Target="http://pmbook.ce.cmu.edu/11_Advanced_Scheduling_Techniques.html" TargetMode="External"/><Relationship Id="rId1" Type="http://schemas.openxmlformats.org/officeDocument/2006/relationships/slideLayout" Target="../slideLayouts/slideLayout2.xml"/><Relationship Id="rId6" Type="http://schemas.openxmlformats.org/officeDocument/2006/relationships/hyperlink" Target="http://www.school.kotar.co.il/kotarapp/index/Book.aspx?nBookID=94920013" TargetMode="External"/><Relationship Id="rId5" Type="http://schemas.openxmlformats.org/officeDocument/2006/relationships/hyperlink" Target="https://en.wikipedia.org/wiki/Special:BookSources/0-13-731266-0" TargetMode="External"/><Relationship Id="rId4" Type="http://schemas.openxmlformats.org/officeDocument/2006/relationships/hyperlink" Target="https://en.wikipedia.org/wiki/International_Standard_Book_Numbe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dafruit/Adafruit_Python_DHT" TargetMode="External"/><Relationship Id="rId2" Type="http://schemas.openxmlformats.org/officeDocument/2006/relationships/hyperlink" Target="https://github.com/pubnub/pi-house" TargetMode="External"/><Relationship Id="rId1" Type="http://schemas.openxmlformats.org/officeDocument/2006/relationships/slideLayout" Target="../slideLayouts/slideLayout2.xml"/><Relationship Id="rId5" Type="http://schemas.openxmlformats.org/officeDocument/2006/relationships/hyperlink" Target="http://www.upfile.co.il/file/611049344.html" TargetMode="External"/><Relationship Id="rId4" Type="http://schemas.openxmlformats.org/officeDocument/2006/relationships/hyperlink" Target="https://github.com/PyMySQL/PyMySQ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s027fBoh96k" TargetMode="External"/><Relationship Id="rId2" Type="http://schemas.openxmlformats.org/officeDocument/2006/relationships/hyperlink" Target="https://www.youtube.com/watch?v=IHTnU1T8ETk&amp;t=181s" TargetMode="External"/><Relationship Id="rId1" Type="http://schemas.openxmlformats.org/officeDocument/2006/relationships/slideLayout" Target="../slideLayouts/slideLayout2.xml"/><Relationship Id="rId4" Type="http://schemas.openxmlformats.org/officeDocument/2006/relationships/hyperlink" Target="https://www.youtube.com/watch?v=27uJu_xae7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780693" y="2636912"/>
            <a:ext cx="7232848" cy="3888432"/>
          </a:xfrm>
        </p:spPr>
        <p:txBody>
          <a:bodyPr>
            <a:normAutofit/>
          </a:bodyPr>
          <a:lstStyle/>
          <a:p>
            <a:pPr>
              <a:lnSpc>
                <a:spcPct val="110000"/>
              </a:lnSpc>
            </a:pPr>
            <a:r>
              <a:rPr lang="he-IL" dirty="0">
                <a:solidFill>
                  <a:schemeClr val="tx1"/>
                </a:solidFill>
              </a:rPr>
              <a:t>משתתפים: שגיא ראובן, יהודה יחיאל שכטר ודרור רוסין</a:t>
            </a:r>
            <a:endParaRPr lang="en-US" dirty="0">
              <a:solidFill>
                <a:schemeClr val="tx1"/>
              </a:solidFill>
            </a:endParaRPr>
          </a:p>
          <a:p>
            <a:pPr>
              <a:lnSpc>
                <a:spcPct val="110000"/>
              </a:lnSpc>
            </a:pPr>
            <a:r>
              <a:rPr lang="he-IL" dirty="0">
                <a:solidFill>
                  <a:schemeClr val="tx1"/>
                </a:solidFill>
              </a:rPr>
              <a:t>מרצה: ד"ר דן אופיר</a:t>
            </a:r>
            <a:endParaRPr lang="en-US" dirty="0">
              <a:solidFill>
                <a:schemeClr val="tx1"/>
              </a:solidFill>
            </a:endParaRPr>
          </a:p>
          <a:p>
            <a:pPr>
              <a:lnSpc>
                <a:spcPct val="110000"/>
              </a:lnSpc>
            </a:pPr>
            <a:endParaRPr lang="he-IL" dirty="0">
              <a:solidFill>
                <a:schemeClr val="tx1"/>
              </a:solidFill>
            </a:endParaRPr>
          </a:p>
          <a:p>
            <a:pPr>
              <a:lnSpc>
                <a:spcPct val="110000"/>
              </a:lnSpc>
            </a:pPr>
            <a:r>
              <a:rPr lang="he-IL" dirty="0">
                <a:solidFill>
                  <a:schemeClr val="tx1"/>
                </a:solidFill>
              </a:rPr>
              <a:t>המחלקה למדעי המחשב - אוניברסיטת אריאל בשומרון</a:t>
            </a:r>
            <a:r>
              <a:rPr lang="en-US" dirty="0">
                <a:solidFill>
                  <a:schemeClr val="tx1"/>
                </a:solidFill>
              </a:rPr>
              <a:t> </a:t>
            </a:r>
          </a:p>
          <a:p>
            <a:endParaRPr lang="he-IL" dirty="0">
              <a:solidFill>
                <a:schemeClr val="tx1"/>
              </a:solidFill>
            </a:endParaRPr>
          </a:p>
        </p:txBody>
      </p:sp>
      <p:sp>
        <p:nvSpPr>
          <p:cNvPr id="4" name="Rectangle 3">
            <a:extLst>
              <a:ext uri="{FF2B5EF4-FFF2-40B4-BE49-F238E27FC236}">
                <a16:creationId xmlns:a16="http://schemas.microsoft.com/office/drawing/2014/main" id="{2D5FF7E8-FE37-4DF0-9242-62C2AEE15EC5}"/>
              </a:ext>
            </a:extLst>
          </p:cNvPr>
          <p:cNvSpPr/>
          <p:nvPr/>
        </p:nvSpPr>
        <p:spPr>
          <a:xfrm>
            <a:off x="1021833" y="404664"/>
            <a:ext cx="6991707" cy="1754326"/>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מערכת לזיהוי חריגות</a:t>
            </a:r>
          </a:p>
          <a:p>
            <a:pPr algn="ctr"/>
            <a:r>
              <a:rPr lang="he-IL" sz="5400" b="1" dirty="0">
                <a:ln w="22225">
                  <a:solidFill>
                    <a:schemeClr val="accent2"/>
                  </a:solidFill>
                  <a:prstDash val="solid"/>
                </a:ln>
                <a:solidFill>
                  <a:schemeClr val="accent2">
                    <a:lumMod val="40000"/>
                    <a:lumOff val="60000"/>
                  </a:schemeClr>
                </a:solidFill>
              </a:rPr>
              <a:t> סביבתיות אצל תינוקות</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8" name="Picture 7">
            <a:extLst>
              <a:ext uri="{FF2B5EF4-FFF2-40B4-BE49-F238E27FC236}">
                <a16:creationId xmlns:a16="http://schemas.microsoft.com/office/drawing/2014/main" id="{FCD7DEAC-E1D2-4808-8119-C9551A8A15CD}"/>
              </a:ext>
            </a:extLst>
          </p:cNvPr>
          <p:cNvPicPr>
            <a:picLocks noChangeAspect="1"/>
          </p:cNvPicPr>
          <p:nvPr/>
        </p:nvPicPr>
        <p:blipFill>
          <a:blip r:embed="rId2" cstate="print"/>
          <a:stretch>
            <a:fillRect/>
          </a:stretch>
        </p:blipFill>
        <p:spPr>
          <a:xfrm>
            <a:off x="0" y="5998519"/>
            <a:ext cx="2335016" cy="859481"/>
          </a:xfrm>
          <a:prstGeom prst="rect">
            <a:avLst/>
          </a:prstGeom>
        </p:spPr>
      </p:pic>
      <p:sp>
        <p:nvSpPr>
          <p:cNvPr id="5" name="Date Placeholder 4"/>
          <p:cNvSpPr>
            <a:spLocks noGrp="1"/>
          </p:cNvSpPr>
          <p:nvPr>
            <p:ph type="dt" sz="half" idx="10"/>
          </p:nvPr>
        </p:nvSpPr>
        <p:spPr/>
        <p:txBody>
          <a:bodyPr/>
          <a:lstStyle/>
          <a:p>
            <a:fld id="{C540A9FA-B4A1-454B-8F26-4563DFE6F96F}" type="datetime8">
              <a:rPr lang="he-IL" smtClean="0"/>
              <a:t>31 אוגוסט 17</a:t>
            </a:fld>
            <a:endParaRPr lang="he-IL"/>
          </a:p>
        </p:txBody>
      </p:sp>
      <p:sp>
        <p:nvSpPr>
          <p:cNvPr id="6" name="Slide Number Placeholder 5"/>
          <p:cNvSpPr>
            <a:spLocks noGrp="1"/>
          </p:cNvSpPr>
          <p:nvPr>
            <p:ph type="sldNum" sz="quarter" idx="12"/>
          </p:nvPr>
        </p:nvSpPr>
        <p:spPr/>
        <p:txBody>
          <a:bodyPr/>
          <a:lstStyle/>
          <a:p>
            <a:fld id="{3307C2FB-30B0-46F8-A16B-4ABB28650E5D}" type="slidenum">
              <a:rPr lang="he-IL" smtClean="0"/>
              <a:pPr/>
              <a:t>1</a:t>
            </a:fld>
            <a:endParaRPr lang="he-IL"/>
          </a:p>
        </p:txBody>
      </p:sp>
      <p:sp>
        <p:nvSpPr>
          <p:cNvPr id="7" name="Footer Placeholder 6"/>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22597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צד החומרה במערכת</a:t>
            </a:r>
          </a:p>
        </p:txBody>
      </p:sp>
      <p:sp>
        <p:nvSpPr>
          <p:cNvPr id="3" name="מציין מיקום תוכן 2"/>
          <p:cNvSpPr>
            <a:spLocks noGrp="1"/>
          </p:cNvSpPr>
          <p:nvPr>
            <p:ph idx="1"/>
          </p:nvPr>
        </p:nvSpPr>
        <p:spPr>
          <a:xfrm>
            <a:off x="457200" y="1412916"/>
            <a:ext cx="8229600" cy="4525963"/>
          </a:xfrm>
        </p:spPr>
        <p:txBody>
          <a:bodyPr>
            <a:normAutofit fontScale="92500" lnSpcReduction="20000"/>
          </a:bodyPr>
          <a:lstStyle/>
          <a:p>
            <a:pPr marL="0" indent="0">
              <a:buNone/>
            </a:pPr>
            <a:endParaRPr lang="en-US" dirty="0"/>
          </a:p>
          <a:p>
            <a:pPr lvl="0"/>
            <a:r>
              <a:rPr lang="he-IL" b="1" dirty="0"/>
              <a:t>רספברי</a:t>
            </a:r>
            <a:r>
              <a:rPr lang="he-IL" dirty="0"/>
              <a:t> </a:t>
            </a:r>
            <a:r>
              <a:rPr lang="he-IL" b="1" dirty="0"/>
              <a:t>פאי</a:t>
            </a:r>
            <a:r>
              <a:rPr lang="he-IL" dirty="0"/>
              <a:t>: אנו נשתמש בגרסה ה- 2 שלו מודל </a:t>
            </a:r>
            <a:r>
              <a:rPr lang="en-US" dirty="0"/>
              <a:t>B+</a:t>
            </a:r>
            <a:r>
              <a:rPr lang="he-IL" dirty="0"/>
              <a:t>. המכשיר הינו מחשב לוח יחיד קטן וזול עם חיבורים מתאימים אשר דרכו יהיה אפשר לסנכרן את החומרה לתוכנת מחשב הרלוונטית. </a:t>
            </a:r>
            <a:endParaRPr lang="en-US" dirty="0"/>
          </a:p>
          <a:p>
            <a:pPr lvl="0"/>
            <a:r>
              <a:rPr lang="he-IL" dirty="0"/>
              <a:t> </a:t>
            </a:r>
            <a:r>
              <a:rPr lang="he-IL" b="1" dirty="0"/>
              <a:t>סנסורים מותאמים: </a:t>
            </a:r>
            <a:r>
              <a:rPr lang="he-IL" dirty="0"/>
              <a:t>טמפרטורה-לחות, חיישן דופק, חיישן רעש.</a:t>
            </a:r>
            <a:endParaRPr lang="en-US" dirty="0"/>
          </a:p>
          <a:p>
            <a:pPr lvl="0"/>
            <a:r>
              <a:rPr lang="he-IL" b="1" dirty="0"/>
              <a:t>מטריצת חיבורים:</a:t>
            </a:r>
            <a:r>
              <a:rPr lang="he-IL" dirty="0"/>
              <a:t> שעליה מולבשים החיישנים.</a:t>
            </a:r>
            <a:endParaRPr lang="en-US" dirty="0"/>
          </a:p>
          <a:p>
            <a:pPr lvl="0"/>
            <a:r>
              <a:rPr lang="he-IL" b="1" dirty="0"/>
              <a:t>חומרה אלקטרונית</a:t>
            </a:r>
            <a:r>
              <a:rPr lang="he-IL" dirty="0"/>
              <a:t>: כבלים של מוליכים, נגדים ונורות. </a:t>
            </a:r>
            <a:endParaRPr lang="en-US" dirty="0"/>
          </a:p>
          <a:p>
            <a:endParaRPr lang="he-IL" dirty="0"/>
          </a:p>
        </p:txBody>
      </p:sp>
      <p:sp>
        <p:nvSpPr>
          <p:cNvPr id="7" name="Date Placeholder 6"/>
          <p:cNvSpPr>
            <a:spLocks noGrp="1"/>
          </p:cNvSpPr>
          <p:nvPr>
            <p:ph type="dt" sz="half" idx="10"/>
          </p:nvPr>
        </p:nvSpPr>
        <p:spPr/>
        <p:txBody>
          <a:bodyPr/>
          <a:lstStyle/>
          <a:p>
            <a:fld id="{53C71782-8F93-48DD-9743-63C153015147}"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10</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62383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צד התוכנה במערכת</a:t>
            </a:r>
          </a:p>
        </p:txBody>
      </p:sp>
      <p:sp>
        <p:nvSpPr>
          <p:cNvPr id="3" name="מציין מיקום תוכן 2"/>
          <p:cNvSpPr>
            <a:spLocks noGrp="1"/>
          </p:cNvSpPr>
          <p:nvPr>
            <p:ph idx="1"/>
          </p:nvPr>
        </p:nvSpPr>
        <p:spPr>
          <a:xfrm>
            <a:off x="429310" y="1417638"/>
            <a:ext cx="8257489" cy="5107706"/>
          </a:xfrm>
        </p:spPr>
        <p:txBody>
          <a:bodyPr>
            <a:normAutofit/>
          </a:bodyPr>
          <a:lstStyle/>
          <a:p>
            <a:r>
              <a:rPr lang="he-IL" sz="2400" dirty="0"/>
              <a:t>פלטפורמת הפיתוח היא סביבת העבודה </a:t>
            </a:r>
            <a:r>
              <a:rPr lang="en-US" sz="2400" dirty="0"/>
              <a:t>PyCharm</a:t>
            </a:r>
            <a:r>
              <a:rPr lang="he-IL" sz="2400" dirty="0"/>
              <a:t> בשפת </a:t>
            </a:r>
            <a:r>
              <a:rPr lang="en-US" sz="2400" dirty="0"/>
              <a:t>Python</a:t>
            </a:r>
            <a:r>
              <a:rPr lang="he-IL" sz="2400" dirty="0"/>
              <a:t> על גבי מערכת ההפעלה של </a:t>
            </a:r>
            <a:r>
              <a:rPr lang="en-US" sz="2400" dirty="0"/>
              <a:t>Raspbian </a:t>
            </a:r>
            <a:r>
              <a:rPr lang="he-IL" sz="2400" dirty="0"/>
              <a:t> המדמה לינוקס, שנצרבה על הלוח של </a:t>
            </a:r>
            <a:r>
              <a:rPr lang="en-US" sz="2400" dirty="0"/>
              <a:t>RP2</a:t>
            </a:r>
            <a:r>
              <a:rPr lang="he-IL" sz="2400" dirty="0"/>
              <a:t>(רספברי פאי) בהתאם לפרויקט.</a:t>
            </a:r>
          </a:p>
          <a:p>
            <a:r>
              <a:rPr lang="he-IL" sz="2400" dirty="0"/>
              <a:t> האתגר הטכנולוגי יהיה כאשר התוכנה תשלב ותסנכרן בין המודולים לעיל לבין החומרה עצמה. בקורס מבנה תוכנה רכשנו מעט ניסיון בשפה הסקריפטית </a:t>
            </a:r>
            <a:r>
              <a:rPr lang="en-US" sz="2400" dirty="0"/>
              <a:t>Python</a:t>
            </a:r>
            <a:r>
              <a:rPr lang="he-IL" sz="2400" dirty="0"/>
              <a:t> על הסביבה </a:t>
            </a:r>
            <a:r>
              <a:rPr lang="en-US" sz="2400" dirty="0"/>
              <a:t>PyCharm</a:t>
            </a:r>
            <a:r>
              <a:rPr lang="he-IL" sz="2400" dirty="0"/>
              <a:t> ועכשיו נרצה יותר להתמקצע בשפה ולממש פונקציות מורכבות הרלוונטיות לנו. הספרייה המרכזית נקראת: </a:t>
            </a:r>
            <a:r>
              <a:rPr lang="en-US" sz="2400" dirty="0"/>
              <a:t>Adafruit Python DHT Sensor Library</a:t>
            </a:r>
            <a:r>
              <a:rPr lang="he-IL" sz="2400" dirty="0"/>
              <a:t> שמאפשרת לנו את קבלת הנתונים מהחיישן לתוכנה.</a:t>
            </a:r>
            <a:endParaRPr lang="en-US" sz="2400" dirty="0"/>
          </a:p>
        </p:txBody>
      </p:sp>
      <p:sp>
        <p:nvSpPr>
          <p:cNvPr id="7" name="Date Placeholder 6"/>
          <p:cNvSpPr>
            <a:spLocks noGrp="1"/>
          </p:cNvSpPr>
          <p:nvPr>
            <p:ph type="dt" sz="half" idx="10"/>
          </p:nvPr>
        </p:nvSpPr>
        <p:spPr/>
        <p:txBody>
          <a:bodyPr/>
          <a:lstStyle/>
          <a:p>
            <a:fld id="{9E83A02C-FBCA-4557-B31D-2A2356F0FDDB}"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11</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74156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ror\Desktop\המחשת חיבור.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717032"/>
            <a:ext cx="4320480" cy="3024336"/>
          </a:xfrm>
          <a:prstGeom prst="rect">
            <a:avLst/>
          </a:prstGeom>
          <a:noFill/>
          <a:ln>
            <a:noFill/>
          </a:ln>
        </p:spPr>
      </p:pic>
      <p:pic>
        <p:nvPicPr>
          <p:cNvPr id="5" name="Picture 6" descr="C:\Users\Dror\Desktop\product_4810_19291_0x0.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4437112"/>
            <a:ext cx="3385185" cy="2276475"/>
          </a:xfrm>
          <a:prstGeom prst="rect">
            <a:avLst/>
          </a:prstGeom>
          <a:noFill/>
          <a:ln>
            <a:noFill/>
          </a:ln>
        </p:spPr>
      </p:pic>
      <p:pic>
        <p:nvPicPr>
          <p:cNvPr id="6" name="Picture 5" descr="C:\Users\Dror\Desktop\product_1347_18718_0x0.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138826"/>
            <a:ext cx="3365177" cy="2808244"/>
          </a:xfrm>
          <a:prstGeom prst="rect">
            <a:avLst/>
          </a:prstGeom>
          <a:noFill/>
          <a:ln>
            <a:noFill/>
          </a:ln>
        </p:spPr>
      </p:pic>
      <p:pic>
        <p:nvPicPr>
          <p:cNvPr id="7" name="Picture 4" descr="C:\Users\Dror\Desktop\dht2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20" y="1102618"/>
            <a:ext cx="2667000" cy="2038350"/>
          </a:xfrm>
          <a:prstGeom prst="rect">
            <a:avLst/>
          </a:prstGeom>
          <a:noFill/>
          <a:ln>
            <a:noFill/>
          </a:ln>
        </p:spPr>
      </p:pic>
      <p:sp>
        <p:nvSpPr>
          <p:cNvPr id="8" name="TextBox 7"/>
          <p:cNvSpPr txBox="1"/>
          <p:nvPr/>
        </p:nvSpPr>
        <p:spPr>
          <a:xfrm>
            <a:off x="936948" y="3140968"/>
            <a:ext cx="2448272" cy="646331"/>
          </a:xfrm>
          <a:prstGeom prst="rect">
            <a:avLst/>
          </a:prstGeom>
          <a:noFill/>
        </p:spPr>
        <p:txBody>
          <a:bodyPr wrap="square" rtlCol="1">
            <a:spAutoFit/>
          </a:bodyPr>
          <a:lstStyle/>
          <a:p>
            <a:r>
              <a:rPr lang="he-IL" dirty="0"/>
              <a:t>המחשת חיבור הרכיבים לראספברי פאי</a:t>
            </a:r>
          </a:p>
        </p:txBody>
      </p:sp>
      <p:sp>
        <p:nvSpPr>
          <p:cNvPr id="9" name="TextBox 8"/>
          <p:cNvSpPr txBox="1"/>
          <p:nvPr/>
        </p:nvSpPr>
        <p:spPr>
          <a:xfrm>
            <a:off x="6588224" y="4067780"/>
            <a:ext cx="1656184" cy="369332"/>
          </a:xfrm>
          <a:prstGeom prst="rect">
            <a:avLst/>
          </a:prstGeom>
          <a:noFill/>
        </p:spPr>
        <p:txBody>
          <a:bodyPr wrap="square" rtlCol="1">
            <a:spAutoFit/>
          </a:bodyPr>
          <a:lstStyle/>
          <a:p>
            <a:r>
              <a:rPr lang="he-IL" dirty="0" err="1"/>
              <a:t>ראספברי</a:t>
            </a:r>
            <a:r>
              <a:rPr lang="he-IL" dirty="0"/>
              <a:t> פאי</a:t>
            </a:r>
          </a:p>
        </p:txBody>
      </p:sp>
      <p:sp>
        <p:nvSpPr>
          <p:cNvPr id="10" name="TextBox 9"/>
          <p:cNvSpPr txBox="1"/>
          <p:nvPr/>
        </p:nvSpPr>
        <p:spPr>
          <a:xfrm>
            <a:off x="107504" y="555939"/>
            <a:ext cx="4392488" cy="738664"/>
          </a:xfrm>
          <a:prstGeom prst="rect">
            <a:avLst/>
          </a:prstGeom>
          <a:noFill/>
        </p:spPr>
        <p:txBody>
          <a:bodyPr wrap="square" rtlCol="1">
            <a:spAutoFit/>
          </a:bodyPr>
          <a:lstStyle/>
          <a:p>
            <a:r>
              <a:rPr lang="he-IL" sz="2400" b="1" dirty="0"/>
              <a:t>חיישן טמפרטורה-לחות  </a:t>
            </a:r>
            <a:r>
              <a:rPr lang="en-US" sz="2400" b="1" dirty="0"/>
              <a:t>DHT22</a:t>
            </a:r>
          </a:p>
          <a:p>
            <a:endParaRPr lang="he-IL" dirty="0"/>
          </a:p>
        </p:txBody>
      </p:sp>
      <p:sp>
        <p:nvSpPr>
          <p:cNvPr id="11" name="TextBox 10"/>
          <p:cNvSpPr txBox="1"/>
          <p:nvPr/>
        </p:nvSpPr>
        <p:spPr>
          <a:xfrm>
            <a:off x="5292080" y="3140968"/>
            <a:ext cx="2952328" cy="646331"/>
          </a:xfrm>
          <a:prstGeom prst="rect">
            <a:avLst/>
          </a:prstGeom>
          <a:noFill/>
        </p:spPr>
        <p:txBody>
          <a:bodyPr wrap="square" rtlCol="1">
            <a:spAutoFit/>
          </a:bodyPr>
          <a:lstStyle/>
          <a:p>
            <a:r>
              <a:rPr lang="he-IL" dirty="0"/>
              <a:t>מטריצת חיבורים</a:t>
            </a:r>
            <a:endParaRPr lang="en-US" dirty="0"/>
          </a:p>
          <a:p>
            <a:endParaRPr lang="he-IL" dirty="0"/>
          </a:p>
        </p:txBody>
      </p:sp>
      <p:sp>
        <p:nvSpPr>
          <p:cNvPr id="15" name="Date Placeholder 14"/>
          <p:cNvSpPr>
            <a:spLocks noGrp="1"/>
          </p:cNvSpPr>
          <p:nvPr>
            <p:ph type="dt" sz="half" idx="10"/>
          </p:nvPr>
        </p:nvSpPr>
        <p:spPr/>
        <p:txBody>
          <a:bodyPr/>
          <a:lstStyle/>
          <a:p>
            <a:fld id="{6AB4C48D-8F94-48EA-B467-2B3DDE1954E7}" type="datetime8">
              <a:rPr lang="he-IL" smtClean="0"/>
              <a:t>31 אוגוסט 17</a:t>
            </a:fld>
            <a:endParaRPr lang="he-IL"/>
          </a:p>
        </p:txBody>
      </p:sp>
      <p:sp>
        <p:nvSpPr>
          <p:cNvPr id="16" name="Slide Number Placeholder 15"/>
          <p:cNvSpPr>
            <a:spLocks noGrp="1"/>
          </p:cNvSpPr>
          <p:nvPr>
            <p:ph type="sldNum" sz="quarter" idx="12"/>
          </p:nvPr>
        </p:nvSpPr>
        <p:spPr/>
        <p:txBody>
          <a:bodyPr/>
          <a:lstStyle/>
          <a:p>
            <a:fld id="{3307C2FB-30B0-46F8-A16B-4ABB28650E5D}" type="slidenum">
              <a:rPr lang="he-IL" smtClean="0"/>
              <a:pPr/>
              <a:t>12</a:t>
            </a:fld>
            <a:endParaRPr lang="he-IL"/>
          </a:p>
        </p:txBody>
      </p:sp>
      <p:sp>
        <p:nvSpPr>
          <p:cNvPr id="17" name="Footer Placeholder 16"/>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83269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t>דיאגרמה להבנת הקונספט של העברת הנתונים.</a:t>
            </a:r>
          </a:p>
        </p:txBody>
      </p:sp>
      <p:pic>
        <p:nvPicPr>
          <p:cNvPr id="4" name="Content Placeholder 3" descr="C:\Users\Dror\Desktop\מעבר.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96780"/>
            <a:ext cx="8229600" cy="4332802"/>
          </a:xfrm>
          <a:prstGeom prst="rect">
            <a:avLst/>
          </a:prstGeom>
          <a:noFill/>
          <a:ln>
            <a:noFill/>
          </a:ln>
        </p:spPr>
      </p:pic>
      <p:sp>
        <p:nvSpPr>
          <p:cNvPr id="8" name="Date Placeholder 7"/>
          <p:cNvSpPr>
            <a:spLocks noGrp="1"/>
          </p:cNvSpPr>
          <p:nvPr>
            <p:ph type="dt" sz="half" idx="10"/>
          </p:nvPr>
        </p:nvSpPr>
        <p:spPr/>
        <p:txBody>
          <a:bodyPr/>
          <a:lstStyle/>
          <a:p>
            <a:fld id="{F50796F2-992B-4805-9A59-187C728CCCE1}" type="datetime8">
              <a:rPr lang="he-IL" smtClean="0"/>
              <a:t>31 אוגוסט 17</a:t>
            </a:fld>
            <a:endParaRPr lang="he-IL"/>
          </a:p>
        </p:txBody>
      </p:sp>
      <p:sp>
        <p:nvSpPr>
          <p:cNvPr id="9" name="Slide Number Placeholder 8"/>
          <p:cNvSpPr>
            <a:spLocks noGrp="1"/>
          </p:cNvSpPr>
          <p:nvPr>
            <p:ph type="sldNum" sz="quarter" idx="12"/>
          </p:nvPr>
        </p:nvSpPr>
        <p:spPr/>
        <p:txBody>
          <a:bodyPr/>
          <a:lstStyle/>
          <a:p>
            <a:fld id="{3307C2FB-30B0-46F8-A16B-4ABB28650E5D}" type="slidenum">
              <a:rPr lang="he-IL" smtClean="0"/>
              <a:pPr/>
              <a:t>13</a:t>
            </a:fld>
            <a:endParaRPr lang="he-IL"/>
          </a:p>
        </p:txBody>
      </p:sp>
      <p:sp>
        <p:nvSpPr>
          <p:cNvPr id="10" name="Footer Placeholder 9"/>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68364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7082-E738-4D77-9174-57C44A40B900}"/>
              </a:ext>
            </a:extLst>
          </p:cNvPr>
          <p:cNvSpPr>
            <a:spLocks noGrp="1"/>
          </p:cNvSpPr>
          <p:nvPr>
            <p:ph type="title"/>
          </p:nvPr>
        </p:nvSpPr>
        <p:spPr>
          <a:xfrm>
            <a:off x="6019800" y="274638"/>
            <a:ext cx="2667000" cy="803076"/>
          </a:xfrm>
        </p:spPr>
        <p:txBody>
          <a:bodyPr>
            <a:normAutofit fontScale="90000"/>
          </a:bodyPr>
          <a:lstStyle/>
          <a:p>
            <a:r>
              <a:rPr lang="he-IL" sz="2400" dirty="0"/>
              <a:t>המחשת חיבור חיישן דופק לב ל </a:t>
            </a:r>
            <a:r>
              <a:rPr lang="en-US" sz="2400" dirty="0"/>
              <a:t>RPI </a:t>
            </a:r>
            <a:br>
              <a:rPr lang="x-none" sz="2400" dirty="0"/>
            </a:br>
            <a:endParaRPr lang="en-IL" sz="2400" dirty="0"/>
          </a:p>
        </p:txBody>
      </p:sp>
      <p:sp>
        <p:nvSpPr>
          <p:cNvPr id="4" name="Date Placeholder 3">
            <a:extLst>
              <a:ext uri="{FF2B5EF4-FFF2-40B4-BE49-F238E27FC236}">
                <a16:creationId xmlns:a16="http://schemas.microsoft.com/office/drawing/2014/main" id="{4E5E4727-12C9-4CD5-9CD9-489E04699327}"/>
              </a:ext>
            </a:extLst>
          </p:cNvPr>
          <p:cNvSpPr>
            <a:spLocks noGrp="1"/>
          </p:cNvSpPr>
          <p:nvPr>
            <p:ph type="dt" sz="half" idx="10"/>
          </p:nvPr>
        </p:nvSpPr>
        <p:spPr/>
        <p:txBody>
          <a:bodyPr/>
          <a:lstStyle/>
          <a:p>
            <a:fld id="{89D32C5D-0042-4400-A0F2-DD881C4AA82F}" type="datetime8">
              <a:rPr lang="he-IL" smtClean="0"/>
              <a:t>31 אוגוסט 17</a:t>
            </a:fld>
            <a:endParaRPr lang="he-IL"/>
          </a:p>
        </p:txBody>
      </p:sp>
      <p:sp>
        <p:nvSpPr>
          <p:cNvPr id="5" name="Footer Placeholder 4">
            <a:extLst>
              <a:ext uri="{FF2B5EF4-FFF2-40B4-BE49-F238E27FC236}">
                <a16:creationId xmlns:a16="http://schemas.microsoft.com/office/drawing/2014/main" id="{5864C0DD-1664-45DA-AF18-E4157EBB2B04}"/>
              </a:ext>
            </a:extLst>
          </p:cNvPr>
          <p:cNvSpPr>
            <a:spLocks noGrp="1"/>
          </p:cNvSpPr>
          <p:nvPr>
            <p:ph type="ftr" sz="quarter" idx="11"/>
          </p:nvPr>
        </p:nvSpPr>
        <p:spPr/>
        <p:txBody>
          <a:bodyPr/>
          <a:lstStyle/>
          <a:p>
            <a:r>
              <a:rPr lang="en-US"/>
              <a:t>Baby System Care @ Dror Sagi &amp; Yehuda 2017</a:t>
            </a:r>
            <a:endParaRPr lang="he-IL"/>
          </a:p>
        </p:txBody>
      </p:sp>
      <p:sp>
        <p:nvSpPr>
          <p:cNvPr id="6" name="Slide Number Placeholder 5">
            <a:extLst>
              <a:ext uri="{FF2B5EF4-FFF2-40B4-BE49-F238E27FC236}">
                <a16:creationId xmlns:a16="http://schemas.microsoft.com/office/drawing/2014/main" id="{41733F63-F2CC-424F-B7D9-62B5052EC9CF}"/>
              </a:ext>
            </a:extLst>
          </p:cNvPr>
          <p:cNvSpPr>
            <a:spLocks noGrp="1"/>
          </p:cNvSpPr>
          <p:nvPr>
            <p:ph type="sldNum" sz="quarter" idx="12"/>
          </p:nvPr>
        </p:nvSpPr>
        <p:spPr/>
        <p:txBody>
          <a:bodyPr/>
          <a:lstStyle/>
          <a:p>
            <a:fld id="{3307C2FB-30B0-46F8-A16B-4ABB28650E5D}" type="slidenum">
              <a:rPr lang="he-IL" smtClean="0"/>
              <a:pPr/>
              <a:t>14</a:t>
            </a:fld>
            <a:endParaRPr lang="he-IL"/>
          </a:p>
        </p:txBody>
      </p:sp>
      <p:sp>
        <p:nvSpPr>
          <p:cNvPr id="7" name="Title 1">
            <a:extLst>
              <a:ext uri="{FF2B5EF4-FFF2-40B4-BE49-F238E27FC236}">
                <a16:creationId xmlns:a16="http://schemas.microsoft.com/office/drawing/2014/main" id="{9A6828ED-0475-40AB-B966-9DE37EF6DC47}"/>
              </a:ext>
            </a:extLst>
          </p:cNvPr>
          <p:cNvSpPr txBox="1">
            <a:spLocks/>
          </p:cNvSpPr>
          <p:nvPr/>
        </p:nvSpPr>
        <p:spPr>
          <a:xfrm>
            <a:off x="755576" y="274638"/>
            <a:ext cx="2667000" cy="562074"/>
          </a:xfrm>
          <a:prstGeom prst="rect">
            <a:avLst/>
          </a:prstGeom>
        </p:spPr>
        <p:txBody>
          <a:bodyPr vert="horz" lIns="91440" tIns="45720" rIns="91440" bIns="45720" rtlCol="1" anchor="ctr">
            <a:normAutofit fontScale="82500" lnSpcReduction="100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he-IL" sz="2200" dirty="0"/>
              <a:t>המחשת חיבור נורה והפעלתה</a:t>
            </a:r>
            <a:endParaRPr lang="x-none" sz="2200" dirty="0"/>
          </a:p>
        </p:txBody>
      </p:sp>
      <p:pic>
        <p:nvPicPr>
          <p:cNvPr id="8" name="Picture 7">
            <a:extLst>
              <a:ext uri="{FF2B5EF4-FFF2-40B4-BE49-F238E27FC236}">
                <a16:creationId xmlns:a16="http://schemas.microsoft.com/office/drawing/2014/main" id="{1EEB822F-61F6-4B86-A5A7-5C8C8A7E5696}"/>
              </a:ext>
            </a:extLst>
          </p:cNvPr>
          <p:cNvPicPr/>
          <p:nvPr/>
        </p:nvPicPr>
        <p:blipFill>
          <a:blip r:embed="rId2" cstate="print"/>
          <a:stretch>
            <a:fillRect/>
          </a:stretch>
        </p:blipFill>
        <p:spPr>
          <a:xfrm>
            <a:off x="4644008" y="1268760"/>
            <a:ext cx="4418434" cy="4896544"/>
          </a:xfrm>
          <a:prstGeom prst="rect">
            <a:avLst/>
          </a:prstGeom>
        </p:spPr>
      </p:pic>
      <p:pic>
        <p:nvPicPr>
          <p:cNvPr id="9" name="Picture 8">
            <a:extLst>
              <a:ext uri="{FF2B5EF4-FFF2-40B4-BE49-F238E27FC236}">
                <a16:creationId xmlns:a16="http://schemas.microsoft.com/office/drawing/2014/main" id="{D791E796-61E9-4216-9746-136631BCC116}"/>
              </a:ext>
            </a:extLst>
          </p:cNvPr>
          <p:cNvPicPr/>
          <p:nvPr/>
        </p:nvPicPr>
        <p:blipFill>
          <a:blip r:embed="rId3" cstate="print"/>
          <a:stretch>
            <a:fillRect/>
          </a:stretch>
        </p:blipFill>
        <p:spPr>
          <a:xfrm>
            <a:off x="251520" y="1098746"/>
            <a:ext cx="3944838" cy="5066557"/>
          </a:xfrm>
          <a:prstGeom prst="rect">
            <a:avLst/>
          </a:prstGeom>
        </p:spPr>
      </p:pic>
    </p:spTree>
    <p:extLst>
      <p:ext uri="{BB962C8B-B14F-4D97-AF65-F5344CB8AC3E}">
        <p14:creationId xmlns:p14="http://schemas.microsoft.com/office/powerpoint/2010/main" val="384663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84"/>
            <a:ext cx="8229600" cy="1143000"/>
          </a:xfrm>
        </p:spPr>
        <p:txBody>
          <a:bodyPr>
            <a:normAutofit fontScale="90000"/>
          </a:bodyPr>
          <a:lstStyle/>
          <a:p>
            <a:r>
              <a:rPr lang="he-IL" b="1" u="sng" dirty="0">
                <a:solidFill>
                  <a:srgbClr val="00B050"/>
                </a:solidFill>
              </a:rPr>
              <a:t>דיאגרמת </a:t>
            </a:r>
            <a:r>
              <a:rPr lang="en-US" b="1" u="sng" dirty="0">
                <a:solidFill>
                  <a:srgbClr val="00B050"/>
                </a:solidFill>
              </a:rPr>
              <a:t> ERD</a:t>
            </a:r>
            <a:r>
              <a:rPr lang="he-IL" b="1" u="sng" dirty="0">
                <a:solidFill>
                  <a:srgbClr val="00B050"/>
                </a:solidFill>
              </a:rPr>
              <a:t>להצגת המודולים בפרויקט </a:t>
            </a:r>
          </a:p>
        </p:txBody>
      </p:sp>
      <p:pic>
        <p:nvPicPr>
          <p:cNvPr id="5" name="Picture 9" descr="C:\Users\Dror\Desktop\15731600_1518363398178208_1573065170_n.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3" y="1196752"/>
            <a:ext cx="8208912" cy="5256584"/>
          </a:xfrm>
          <a:prstGeom prst="rect">
            <a:avLst/>
          </a:prstGeom>
          <a:noFill/>
          <a:ln>
            <a:noFill/>
          </a:ln>
        </p:spPr>
      </p:pic>
      <p:sp>
        <p:nvSpPr>
          <p:cNvPr id="8" name="Date Placeholder 7"/>
          <p:cNvSpPr>
            <a:spLocks noGrp="1"/>
          </p:cNvSpPr>
          <p:nvPr>
            <p:ph type="dt" sz="half" idx="10"/>
          </p:nvPr>
        </p:nvSpPr>
        <p:spPr/>
        <p:txBody>
          <a:bodyPr/>
          <a:lstStyle/>
          <a:p>
            <a:fld id="{6E78005F-D72B-4055-8EA2-B8EBA8627955}" type="datetime8">
              <a:rPr lang="he-IL" smtClean="0"/>
              <a:t>31 אוגוסט 17</a:t>
            </a:fld>
            <a:endParaRPr lang="he-IL"/>
          </a:p>
        </p:txBody>
      </p:sp>
      <p:sp>
        <p:nvSpPr>
          <p:cNvPr id="9" name="Slide Number Placeholder 8"/>
          <p:cNvSpPr>
            <a:spLocks noGrp="1"/>
          </p:cNvSpPr>
          <p:nvPr>
            <p:ph type="sldNum" sz="quarter" idx="12"/>
          </p:nvPr>
        </p:nvSpPr>
        <p:spPr/>
        <p:txBody>
          <a:bodyPr/>
          <a:lstStyle/>
          <a:p>
            <a:fld id="{3307C2FB-30B0-46F8-A16B-4ABB28650E5D}" type="slidenum">
              <a:rPr lang="he-IL" smtClean="0"/>
              <a:pPr/>
              <a:t>15</a:t>
            </a:fld>
            <a:endParaRPr lang="he-IL"/>
          </a:p>
        </p:txBody>
      </p:sp>
      <p:sp>
        <p:nvSpPr>
          <p:cNvPr id="10" name="Footer Placeholder 9"/>
          <p:cNvSpPr>
            <a:spLocks noGrp="1"/>
          </p:cNvSpPr>
          <p:nvPr>
            <p:ph type="ftr" sz="quarter" idx="11"/>
          </p:nvPr>
        </p:nvSpPr>
        <p:spPr/>
        <p:txBody>
          <a:bodyPr/>
          <a:lstStyle/>
          <a:p>
            <a:r>
              <a:rPr lang="en-US"/>
              <a:t>Baby System Care @ Dror Sagi &amp; Yehuda 2017</a:t>
            </a:r>
            <a:endParaRPr lang="he-IL"/>
          </a:p>
        </p:txBody>
      </p:sp>
      <p:sp>
        <p:nvSpPr>
          <p:cNvPr id="4" name="Text Box 3">
            <a:extLst>
              <a:ext uri="{FF2B5EF4-FFF2-40B4-BE49-F238E27FC236}">
                <a16:creationId xmlns:a16="http://schemas.microsoft.com/office/drawing/2014/main" id="{79A8537F-10B2-4D59-93D6-3A10195B153B}"/>
              </a:ext>
            </a:extLst>
          </p:cNvPr>
          <p:cNvSpPr txBox="1">
            <a:spLocks noChangeArrowheads="1"/>
          </p:cNvSpPr>
          <p:nvPr/>
        </p:nvSpPr>
        <p:spPr bwMode="auto">
          <a:xfrm>
            <a:off x="3707904" y="5877272"/>
            <a:ext cx="523875" cy="333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he-IL" altLang="en-IL" sz="8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שליחת הודעות</a:t>
            </a:r>
            <a:endParaRPr kumimoji="0" lang="en-IL" altLang="en-IL" sz="1800" b="0" i="0" u="none" strike="noStrike" cap="none" normalizeH="0" baseline="0">
              <a:ln>
                <a:noFill/>
              </a:ln>
              <a:solidFill>
                <a:schemeClr val="tx1"/>
              </a:solidFill>
              <a:effectLst/>
              <a:latin typeface="Arial" panose="020B0604020202020204" pitchFamily="34" charset="0"/>
            </a:endParaRPr>
          </a:p>
        </p:txBody>
      </p:sp>
      <p:sp>
        <p:nvSpPr>
          <p:cNvPr id="6" name="Text Box 4">
            <a:extLst>
              <a:ext uri="{FF2B5EF4-FFF2-40B4-BE49-F238E27FC236}">
                <a16:creationId xmlns:a16="http://schemas.microsoft.com/office/drawing/2014/main" id="{DE93D559-B1BF-4C92-A1D5-615E0C1DDA3B}"/>
              </a:ext>
            </a:extLst>
          </p:cNvPr>
          <p:cNvSpPr txBox="1">
            <a:spLocks noChangeArrowheads="1"/>
          </p:cNvSpPr>
          <p:nvPr/>
        </p:nvSpPr>
        <p:spPr bwMode="auto">
          <a:xfrm>
            <a:off x="2195736" y="2636912"/>
            <a:ext cx="523875" cy="3238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he-IL" altLang="en-IL" sz="8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העברת מידע</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414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858218"/>
          </a:xfrm>
        </p:spPr>
        <p:txBody>
          <a:bodyPr>
            <a:noAutofit/>
          </a:bodyPr>
          <a:lstStyle/>
          <a:p>
            <a:r>
              <a:rPr lang="he-IL" sz="2400" dirty="0"/>
              <a:t>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a:t>
            </a:r>
            <a:r>
              <a:rPr lang="en-US" sz="2400" dirty="0"/>
              <a:t> (CPM) PERT</a:t>
            </a:r>
            <a:r>
              <a:rPr lang="he-IL" sz="2400" dirty="0"/>
              <a:t>, לחישוב הנתיב הקריטי </a:t>
            </a:r>
          </a:p>
        </p:txBody>
      </p:sp>
      <p:pic>
        <p:nvPicPr>
          <p:cNvPr id="4" name="Picture 15" descr="C:\Users\Dror\Desktop\CPM.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3432" y="2132856"/>
            <a:ext cx="7703368" cy="4003779"/>
          </a:xfrm>
          <a:prstGeom prst="rect">
            <a:avLst/>
          </a:prstGeom>
          <a:noFill/>
          <a:ln>
            <a:noFill/>
          </a:ln>
        </p:spPr>
      </p:pic>
      <p:sp>
        <p:nvSpPr>
          <p:cNvPr id="8" name="Date Placeholder 7"/>
          <p:cNvSpPr>
            <a:spLocks noGrp="1"/>
          </p:cNvSpPr>
          <p:nvPr>
            <p:ph type="dt" sz="half" idx="10"/>
          </p:nvPr>
        </p:nvSpPr>
        <p:spPr/>
        <p:txBody>
          <a:bodyPr/>
          <a:lstStyle/>
          <a:p>
            <a:fld id="{0ED184BC-4090-4936-AC24-C9CBA4E35D74}" type="datetime8">
              <a:rPr lang="he-IL" smtClean="0"/>
              <a:t>31 אוגוסט 17</a:t>
            </a:fld>
            <a:endParaRPr lang="he-IL"/>
          </a:p>
        </p:txBody>
      </p:sp>
      <p:sp>
        <p:nvSpPr>
          <p:cNvPr id="9" name="Slide Number Placeholder 8"/>
          <p:cNvSpPr>
            <a:spLocks noGrp="1"/>
          </p:cNvSpPr>
          <p:nvPr>
            <p:ph type="sldNum" sz="quarter" idx="12"/>
          </p:nvPr>
        </p:nvSpPr>
        <p:spPr/>
        <p:txBody>
          <a:bodyPr/>
          <a:lstStyle/>
          <a:p>
            <a:fld id="{3307C2FB-30B0-46F8-A16B-4ABB28650E5D}" type="slidenum">
              <a:rPr lang="he-IL" smtClean="0"/>
              <a:pPr/>
              <a:t>16</a:t>
            </a:fld>
            <a:endParaRPr lang="he-IL"/>
          </a:p>
        </p:txBody>
      </p:sp>
      <p:sp>
        <p:nvSpPr>
          <p:cNvPr id="10" name="Footer Placeholder 9"/>
          <p:cNvSpPr>
            <a:spLocks noGrp="1"/>
          </p:cNvSpPr>
          <p:nvPr>
            <p:ph type="ftr" sz="quarter" idx="11"/>
          </p:nvPr>
        </p:nvSpPr>
        <p:spPr/>
        <p:txBody>
          <a:bodyPr/>
          <a:lstStyle/>
          <a:p>
            <a:r>
              <a:rPr lang="en-US"/>
              <a:t>Baby System Care @ Dror Sagi &amp; Yehuda 2017</a:t>
            </a:r>
            <a:endParaRPr lang="he-IL"/>
          </a:p>
        </p:txBody>
      </p:sp>
      <p:sp>
        <p:nvSpPr>
          <p:cNvPr id="7" name="Text Box 2">
            <a:extLst>
              <a:ext uri="{FF2B5EF4-FFF2-40B4-BE49-F238E27FC236}">
                <a16:creationId xmlns:a16="http://schemas.microsoft.com/office/drawing/2014/main" id="{39C37BA1-1704-4D80-9DFE-846431F4C9EF}"/>
              </a:ext>
            </a:extLst>
          </p:cNvPr>
          <p:cNvSpPr txBox="1">
            <a:spLocks noChangeArrowheads="1"/>
          </p:cNvSpPr>
          <p:nvPr/>
        </p:nvSpPr>
        <p:spPr bwMode="auto">
          <a:xfrm>
            <a:off x="6805612" y="2352571"/>
            <a:ext cx="1628775" cy="107632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r" defTabSz="914400" rtl="1" eaLnBrk="0" fontAlgn="base" latinLnBrk="0" hangingPunct="0">
              <a:lnSpc>
                <a:spcPct val="100000"/>
              </a:lnSpc>
              <a:spcBef>
                <a:spcPct val="0"/>
              </a:spcBef>
              <a:spcAft>
                <a:spcPts val="800"/>
              </a:spcAft>
              <a:buClrTx/>
              <a:buSzTx/>
              <a:buFontTx/>
              <a:buNone/>
              <a:tabLst/>
            </a:pPr>
            <a:r>
              <a:rPr kumimoji="0" lang="he-IL" altLang="en-IL" sz="16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דיאגרמת </a:t>
            </a:r>
            <a:r>
              <a:rPr kumimoji="0" lang="en-US" altLang="en-IL" sz="16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CPM</a:t>
            </a:r>
            <a:r>
              <a:rPr kumimoji="0" lang="he-IL" altLang="en-IL" sz="16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 </a:t>
            </a:r>
            <a:r>
              <a:rPr kumimoji="0" lang="en-IL" altLang="en-IL" sz="16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a:t>
            </a:r>
            <a:r>
              <a:rPr kumimoji="0" lang="en-IL" altLang="en-IL" sz="16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a:t>
            </a:r>
            <a:r>
              <a:rPr kumimoji="0" lang="en-IL" altLang="en-IL" sz="16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a:t>
            </a:r>
            <a:r>
              <a:rPr kumimoji="0" lang="he-IL" altLang="en-IL" sz="16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לחישוב הנתיב הקריטי כולל זמנים משוערים</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14" name="Text Box 9">
            <a:extLst>
              <a:ext uri="{FF2B5EF4-FFF2-40B4-BE49-F238E27FC236}">
                <a16:creationId xmlns:a16="http://schemas.microsoft.com/office/drawing/2014/main" id="{E4200BFE-E9CF-4DA9-AC0E-59C5559B8DF1}"/>
              </a:ext>
            </a:extLst>
          </p:cNvPr>
          <p:cNvSpPr txBox="1">
            <a:spLocks noChangeArrowheads="1"/>
          </p:cNvSpPr>
          <p:nvPr/>
        </p:nvSpPr>
        <p:spPr bwMode="auto">
          <a:xfrm>
            <a:off x="2195736" y="5013176"/>
            <a:ext cx="1057275" cy="391964"/>
          </a:xfrm>
          <a:prstGeom prst="rect">
            <a:avLst/>
          </a:prstGeom>
          <a:noFill/>
          <a:ln w="9525">
            <a:solidFill>
              <a:srgbClr val="8C0C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T = </a:t>
            </a:r>
            <a:r>
              <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3</a:t>
            </a: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min</a:t>
            </a:r>
            <a:endPar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endParaRPr>
          </a:p>
        </p:txBody>
      </p:sp>
      <p:sp>
        <p:nvSpPr>
          <p:cNvPr id="15" name="Text Box 9">
            <a:extLst>
              <a:ext uri="{FF2B5EF4-FFF2-40B4-BE49-F238E27FC236}">
                <a16:creationId xmlns:a16="http://schemas.microsoft.com/office/drawing/2014/main" id="{C2CF3D74-5514-4EF8-8827-4D2372A38F7C}"/>
              </a:ext>
            </a:extLst>
          </p:cNvPr>
          <p:cNvSpPr txBox="1">
            <a:spLocks noChangeArrowheads="1"/>
          </p:cNvSpPr>
          <p:nvPr/>
        </p:nvSpPr>
        <p:spPr bwMode="auto">
          <a:xfrm>
            <a:off x="1667098" y="3232914"/>
            <a:ext cx="1057275" cy="391964"/>
          </a:xfrm>
          <a:prstGeom prst="rect">
            <a:avLst/>
          </a:prstGeom>
          <a:noFill/>
          <a:ln w="9525">
            <a:solidFill>
              <a:srgbClr val="8C0C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T = </a:t>
            </a:r>
            <a:r>
              <a:rPr kumimoji="0" lang="he-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1</a:t>
            </a: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min</a:t>
            </a:r>
            <a:endPar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endParaRPr>
          </a:p>
        </p:txBody>
      </p:sp>
      <p:sp>
        <p:nvSpPr>
          <p:cNvPr id="16" name="Text Box 9">
            <a:extLst>
              <a:ext uri="{FF2B5EF4-FFF2-40B4-BE49-F238E27FC236}">
                <a16:creationId xmlns:a16="http://schemas.microsoft.com/office/drawing/2014/main" id="{1F63EFA6-EAAA-4467-BD07-629094457CEB}"/>
              </a:ext>
            </a:extLst>
          </p:cNvPr>
          <p:cNvSpPr txBox="1">
            <a:spLocks noChangeArrowheads="1"/>
          </p:cNvSpPr>
          <p:nvPr/>
        </p:nvSpPr>
        <p:spPr bwMode="auto">
          <a:xfrm>
            <a:off x="6553200" y="3795092"/>
            <a:ext cx="1057275" cy="391964"/>
          </a:xfrm>
          <a:prstGeom prst="rect">
            <a:avLst/>
          </a:prstGeom>
          <a:noFill/>
          <a:ln w="9525">
            <a:solidFill>
              <a:srgbClr val="8C0C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T = </a:t>
            </a:r>
            <a:r>
              <a:rPr kumimoji="0" lang="en-US"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0.5</a:t>
            </a: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min</a:t>
            </a:r>
            <a:endPar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endParaRPr>
          </a:p>
        </p:txBody>
      </p:sp>
      <p:sp>
        <p:nvSpPr>
          <p:cNvPr id="17" name="Text Box 9">
            <a:extLst>
              <a:ext uri="{FF2B5EF4-FFF2-40B4-BE49-F238E27FC236}">
                <a16:creationId xmlns:a16="http://schemas.microsoft.com/office/drawing/2014/main" id="{DB0429EA-4F33-4EAB-9A04-4B34E2F5FDC2}"/>
              </a:ext>
            </a:extLst>
          </p:cNvPr>
          <p:cNvSpPr txBox="1">
            <a:spLocks noChangeArrowheads="1"/>
          </p:cNvSpPr>
          <p:nvPr/>
        </p:nvSpPr>
        <p:spPr bwMode="auto">
          <a:xfrm>
            <a:off x="4895409" y="5317976"/>
            <a:ext cx="1057275" cy="391964"/>
          </a:xfrm>
          <a:prstGeom prst="rect">
            <a:avLst/>
          </a:prstGeom>
          <a:noFill/>
          <a:ln w="9525">
            <a:solidFill>
              <a:srgbClr val="8C0C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T = </a:t>
            </a:r>
            <a:r>
              <a:rPr kumimoji="0" lang="en-US"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rPr>
              <a:t>1</a:t>
            </a: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min</a:t>
            </a:r>
            <a:endPar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endParaRPr>
          </a:p>
        </p:txBody>
      </p:sp>
      <p:sp>
        <p:nvSpPr>
          <p:cNvPr id="18" name="Text Box 9">
            <a:extLst>
              <a:ext uri="{FF2B5EF4-FFF2-40B4-BE49-F238E27FC236}">
                <a16:creationId xmlns:a16="http://schemas.microsoft.com/office/drawing/2014/main" id="{18552A47-7D22-40C0-AD38-81B35406BB01}"/>
              </a:ext>
            </a:extLst>
          </p:cNvPr>
          <p:cNvSpPr txBox="1">
            <a:spLocks noChangeArrowheads="1"/>
          </p:cNvSpPr>
          <p:nvPr/>
        </p:nvSpPr>
        <p:spPr bwMode="auto">
          <a:xfrm>
            <a:off x="4265663" y="2458190"/>
            <a:ext cx="1098425" cy="391964"/>
          </a:xfrm>
          <a:prstGeom prst="rect">
            <a:avLst/>
          </a:prstGeom>
          <a:noFill/>
          <a:ln w="9525">
            <a:solidFill>
              <a:srgbClr val="8C0C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T = </a:t>
            </a:r>
            <a:r>
              <a:rPr kumimoji="0" lang="he-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0.5</a:t>
            </a:r>
            <a:r>
              <a:rPr kumimoji="0" lang="en-US"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 </a:t>
            </a:r>
            <a:r>
              <a:rPr kumimoji="0" lang="en-IL" altLang="en-IL"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David" panose="020E0502060401010101" pitchFamily="34" charset="-79"/>
              </a:rPr>
              <a:t>min</a:t>
            </a:r>
            <a:endParaRPr kumimoji="0" lang="en-IL" altLang="en-IL" sz="1400" b="0" i="0" u="none" strike="noStrike" cap="none" normalizeH="0" baseline="0" dirty="0">
              <a:ln>
                <a:noFill/>
              </a:ln>
              <a:solidFill>
                <a:schemeClr val="tx1"/>
              </a:solidFill>
              <a:effectLst/>
              <a:latin typeface="David" panose="020E0502060401010101" pitchFamily="34" charset="-79"/>
              <a:ea typeface="Arial" panose="020B0604020202020204" pitchFamily="34" charset="0"/>
              <a:cs typeface="David" panose="020E0502060401010101" pitchFamily="34" charset="-79"/>
            </a:endParaRPr>
          </a:p>
        </p:txBody>
      </p:sp>
    </p:spTree>
    <p:extLst>
      <p:ext uri="{BB962C8B-B14F-4D97-AF65-F5344CB8AC3E}">
        <p14:creationId xmlns:p14="http://schemas.microsoft.com/office/powerpoint/2010/main" val="56818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404664"/>
            <a:ext cx="8229600" cy="634082"/>
          </a:xfrm>
        </p:spPr>
        <p:txBody>
          <a:bodyPr>
            <a:normAutofit fontScale="90000"/>
          </a:bodyPr>
          <a:lstStyle/>
          <a:p>
            <a:r>
              <a:rPr lang="he-IL" sz="2400" dirty="0"/>
              <a:t>תרשים זרימה של הכנסת הנתונים למסד הנתונים </a:t>
            </a:r>
            <a:br>
              <a:rPr lang="en-US" sz="2400" dirty="0"/>
            </a:br>
            <a:endParaRPr lang="he-IL" sz="2400" dirty="0"/>
          </a:p>
        </p:txBody>
      </p:sp>
      <p:pic>
        <p:nvPicPr>
          <p:cNvPr id="4" name="Picture 17" descr="C:\Users\Dror\Desktop\db.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6837" y="1412777"/>
            <a:ext cx="6915563" cy="4398540"/>
          </a:xfrm>
          <a:prstGeom prst="rect">
            <a:avLst/>
          </a:prstGeom>
          <a:noFill/>
          <a:ln>
            <a:noFill/>
          </a:ln>
        </p:spPr>
      </p:pic>
      <p:sp>
        <p:nvSpPr>
          <p:cNvPr id="8" name="Date Placeholder 7"/>
          <p:cNvSpPr>
            <a:spLocks noGrp="1"/>
          </p:cNvSpPr>
          <p:nvPr>
            <p:ph type="dt" sz="half" idx="10"/>
          </p:nvPr>
        </p:nvSpPr>
        <p:spPr/>
        <p:txBody>
          <a:bodyPr/>
          <a:lstStyle/>
          <a:p>
            <a:fld id="{0AA8DEB0-4469-489F-A6DF-843B3C032369}" type="datetime8">
              <a:rPr lang="he-IL" smtClean="0"/>
              <a:t>31 אוגוסט 17</a:t>
            </a:fld>
            <a:endParaRPr lang="he-IL"/>
          </a:p>
        </p:txBody>
      </p:sp>
      <p:sp>
        <p:nvSpPr>
          <p:cNvPr id="9" name="Slide Number Placeholder 8"/>
          <p:cNvSpPr>
            <a:spLocks noGrp="1"/>
          </p:cNvSpPr>
          <p:nvPr>
            <p:ph type="sldNum" sz="quarter" idx="12"/>
          </p:nvPr>
        </p:nvSpPr>
        <p:spPr/>
        <p:txBody>
          <a:bodyPr/>
          <a:lstStyle/>
          <a:p>
            <a:fld id="{3307C2FB-30B0-46F8-A16B-4ABB28650E5D}" type="slidenum">
              <a:rPr lang="he-IL" smtClean="0"/>
              <a:pPr/>
              <a:t>17</a:t>
            </a:fld>
            <a:endParaRPr lang="he-IL"/>
          </a:p>
        </p:txBody>
      </p:sp>
      <p:sp>
        <p:nvSpPr>
          <p:cNvPr id="10" name="Footer Placeholder 9"/>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35384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57808"/>
            <a:ext cx="8229600" cy="926976"/>
          </a:xfrm>
        </p:spPr>
        <p:txBody>
          <a:bodyPr>
            <a:normAutofit/>
          </a:bodyPr>
          <a:lstStyle/>
          <a:p>
            <a:r>
              <a:rPr lang="he-IL" sz="2200" dirty="0"/>
              <a:t>תרשים זרימה להצגת הרעיון של הגורמים המשפיעים על קביעת תחום הקריטריון </a:t>
            </a:r>
            <a:br>
              <a:rPr lang="en-US" sz="2200" dirty="0"/>
            </a:br>
            <a:endParaRPr lang="he-IL" sz="2200" dirty="0"/>
          </a:p>
        </p:txBody>
      </p:sp>
      <p:pic>
        <p:nvPicPr>
          <p:cNvPr id="4" name="Picture 18" descr="C:\Users\Dror\Desktop\קריטריון.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9258" y="1628801"/>
            <a:ext cx="6619126" cy="4192042"/>
          </a:xfrm>
          <a:prstGeom prst="rect">
            <a:avLst/>
          </a:prstGeom>
          <a:noFill/>
          <a:ln>
            <a:noFill/>
          </a:ln>
        </p:spPr>
      </p:pic>
      <p:sp>
        <p:nvSpPr>
          <p:cNvPr id="8" name="Date Placeholder 7"/>
          <p:cNvSpPr>
            <a:spLocks noGrp="1"/>
          </p:cNvSpPr>
          <p:nvPr>
            <p:ph type="dt" sz="half" idx="10"/>
          </p:nvPr>
        </p:nvSpPr>
        <p:spPr/>
        <p:txBody>
          <a:bodyPr/>
          <a:lstStyle/>
          <a:p>
            <a:fld id="{4B02246E-B355-462C-B16F-66491AEF7A53}" type="datetime8">
              <a:rPr lang="he-IL" smtClean="0"/>
              <a:t>31 אוגוסט 17</a:t>
            </a:fld>
            <a:endParaRPr lang="he-IL"/>
          </a:p>
        </p:txBody>
      </p:sp>
      <p:sp>
        <p:nvSpPr>
          <p:cNvPr id="9" name="Slide Number Placeholder 8"/>
          <p:cNvSpPr>
            <a:spLocks noGrp="1"/>
          </p:cNvSpPr>
          <p:nvPr>
            <p:ph type="sldNum" sz="quarter" idx="12"/>
          </p:nvPr>
        </p:nvSpPr>
        <p:spPr/>
        <p:txBody>
          <a:bodyPr/>
          <a:lstStyle/>
          <a:p>
            <a:fld id="{3307C2FB-30B0-46F8-A16B-4ABB28650E5D}" type="slidenum">
              <a:rPr lang="he-IL" smtClean="0"/>
              <a:pPr/>
              <a:t>18</a:t>
            </a:fld>
            <a:endParaRPr lang="he-IL"/>
          </a:p>
        </p:txBody>
      </p:sp>
      <p:sp>
        <p:nvSpPr>
          <p:cNvPr id="10" name="Footer Placeholder 9"/>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313320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418654"/>
            <a:ext cx="8229600" cy="1426170"/>
          </a:xfrm>
        </p:spPr>
        <p:txBody>
          <a:bodyPr>
            <a:noAutofit/>
          </a:bodyPr>
          <a:lstStyle/>
          <a:p>
            <a:pPr lvl="0"/>
            <a:r>
              <a:rPr lang="he-IL" sz="2200" dirty="0"/>
              <a:t>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a:t>
            </a:r>
            <a:br>
              <a:rPr lang="en-US" sz="2200" dirty="0"/>
            </a:br>
            <a:endParaRPr lang="he-IL" sz="2200" dirty="0"/>
          </a:p>
        </p:txBody>
      </p:sp>
      <p:pic>
        <p:nvPicPr>
          <p:cNvPr id="4" name="Picture 16" descr="C:\Users\Dror\Desktop\מיפוי.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916832"/>
            <a:ext cx="7297168" cy="4172532"/>
          </a:xfrm>
          <a:prstGeom prst="rect">
            <a:avLst/>
          </a:prstGeom>
          <a:noFill/>
          <a:ln>
            <a:noFill/>
          </a:ln>
        </p:spPr>
      </p:pic>
      <p:sp>
        <p:nvSpPr>
          <p:cNvPr id="5" name="TextBox 4"/>
          <p:cNvSpPr txBox="1"/>
          <p:nvPr/>
        </p:nvSpPr>
        <p:spPr>
          <a:xfrm>
            <a:off x="6025549" y="4653136"/>
            <a:ext cx="1872208" cy="1477328"/>
          </a:xfrm>
          <a:prstGeom prst="rect">
            <a:avLst/>
          </a:prstGeom>
          <a:noFill/>
        </p:spPr>
        <p:txBody>
          <a:bodyPr wrap="square" rtlCol="1">
            <a:spAutoFit/>
          </a:bodyPr>
          <a:lstStyle/>
          <a:p>
            <a:r>
              <a:rPr lang="he-IL" dirty="0"/>
              <a:t>דוגמא להמחשה של מרחב חיישנים והתראות בזמן אמת. </a:t>
            </a:r>
            <a:endParaRPr lang="en-US" dirty="0"/>
          </a:p>
          <a:p>
            <a:endParaRPr lang="he-IL" dirty="0"/>
          </a:p>
        </p:txBody>
      </p:sp>
      <p:sp>
        <p:nvSpPr>
          <p:cNvPr id="9" name="Date Placeholder 8"/>
          <p:cNvSpPr>
            <a:spLocks noGrp="1"/>
          </p:cNvSpPr>
          <p:nvPr>
            <p:ph type="dt" sz="half" idx="10"/>
          </p:nvPr>
        </p:nvSpPr>
        <p:spPr/>
        <p:txBody>
          <a:bodyPr/>
          <a:lstStyle/>
          <a:p>
            <a:fld id="{4C0F9ED1-0F94-4E63-98B3-A762B6D1C4E6}" type="datetime8">
              <a:rPr lang="he-IL" smtClean="0"/>
              <a:t>31 אוגוסט 17</a:t>
            </a:fld>
            <a:endParaRPr lang="he-IL"/>
          </a:p>
        </p:txBody>
      </p:sp>
      <p:sp>
        <p:nvSpPr>
          <p:cNvPr id="10" name="Slide Number Placeholder 9"/>
          <p:cNvSpPr>
            <a:spLocks noGrp="1"/>
          </p:cNvSpPr>
          <p:nvPr>
            <p:ph type="sldNum" sz="quarter" idx="12"/>
          </p:nvPr>
        </p:nvSpPr>
        <p:spPr/>
        <p:txBody>
          <a:bodyPr/>
          <a:lstStyle/>
          <a:p>
            <a:fld id="{3307C2FB-30B0-46F8-A16B-4ABB28650E5D}" type="slidenum">
              <a:rPr lang="he-IL" smtClean="0"/>
              <a:pPr/>
              <a:t>19</a:t>
            </a:fld>
            <a:endParaRPr lang="he-IL"/>
          </a:p>
        </p:txBody>
      </p:sp>
      <p:sp>
        <p:nvSpPr>
          <p:cNvPr id="11" name="Footer Placeholder 10"/>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413967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6632"/>
            <a:ext cx="8229600" cy="1008112"/>
          </a:xfrm>
        </p:spPr>
        <p:txBody>
          <a:bodyPr/>
          <a:lstStyle/>
          <a:p>
            <a:r>
              <a:rPr lang="he-IL" b="1" u="sng" dirty="0">
                <a:solidFill>
                  <a:srgbClr val="00B050"/>
                </a:solidFill>
              </a:rPr>
              <a:t>רקע</a:t>
            </a:r>
          </a:p>
        </p:txBody>
      </p:sp>
      <p:sp>
        <p:nvSpPr>
          <p:cNvPr id="3" name="מציין מיקום תוכן 2"/>
          <p:cNvSpPr>
            <a:spLocks noGrp="1"/>
          </p:cNvSpPr>
          <p:nvPr>
            <p:ph idx="1"/>
          </p:nvPr>
        </p:nvSpPr>
        <p:spPr>
          <a:xfrm>
            <a:off x="457200" y="1124744"/>
            <a:ext cx="8229600" cy="5001419"/>
          </a:xfrm>
        </p:spPr>
        <p:txBody>
          <a:bodyPr>
            <a:normAutofit fontScale="85000" lnSpcReduction="20000"/>
          </a:bodyPr>
          <a:lstStyle/>
          <a:p>
            <a:r>
              <a:rPr lang="he-IL" dirty="0"/>
              <a:t>מערכות לזיהוי חריגות סביבתיות קיימות כבר בתעשייה, אך בפרויקט שלנו התמקדנו במערכת שתעבוד בקרב תינוקות בפגייה</a:t>
            </a:r>
            <a:r>
              <a:rPr lang="en-US" dirty="0"/>
              <a:t> </a:t>
            </a:r>
            <a:r>
              <a:rPr lang="he-IL" dirty="0"/>
              <a:t>במיוחד, הסיבה לכך היא, כי במקום זה ריכוז תינוקות הגדול ביותר יחסית לגודל צוות הטיפול באופן משמעותי</a:t>
            </a:r>
            <a:r>
              <a:rPr lang="en-US" dirty="0"/>
              <a:t>,</a:t>
            </a:r>
            <a:r>
              <a:rPr lang="he-IL" dirty="0"/>
              <a:t> דבר זה יכול להקשות על האחיות לשים לב לכל האירועים החריגים הקורים לתינוק, ולטפל בהתאם. אי לכך קיים צורך במערכת, שתתריע על מקרה חרום. לשם כך נעזר במערכת שלנו.</a:t>
            </a:r>
          </a:p>
          <a:p>
            <a:r>
              <a:rPr lang="he-IL" dirty="0"/>
              <a:t>במערכת שלנו התרכזנו בפרמטרים הבאים:</a:t>
            </a:r>
            <a:endParaRPr lang="en-US" dirty="0"/>
          </a:p>
          <a:p>
            <a:r>
              <a:rPr lang="he-IL" dirty="0"/>
              <a:t>1. </a:t>
            </a:r>
            <a:r>
              <a:rPr lang="he-IL" b="1" dirty="0"/>
              <a:t>טמפרטורה</a:t>
            </a:r>
            <a:endParaRPr lang="en-US" dirty="0"/>
          </a:p>
          <a:p>
            <a:r>
              <a:rPr lang="he-IL" dirty="0"/>
              <a:t>2.</a:t>
            </a:r>
            <a:r>
              <a:rPr lang="he-IL" b="1" dirty="0"/>
              <a:t> לחות</a:t>
            </a:r>
            <a:r>
              <a:rPr lang="he-IL" dirty="0"/>
              <a:t> </a:t>
            </a:r>
            <a:endParaRPr lang="en-US" dirty="0"/>
          </a:p>
          <a:p>
            <a:r>
              <a:rPr lang="he-IL" dirty="0"/>
              <a:t>3. </a:t>
            </a:r>
            <a:r>
              <a:rPr lang="he-IL" b="1" dirty="0"/>
              <a:t>דום</a:t>
            </a:r>
            <a:r>
              <a:rPr lang="he-IL" dirty="0"/>
              <a:t> </a:t>
            </a:r>
            <a:r>
              <a:rPr lang="he-IL" b="1" dirty="0"/>
              <a:t>לב, הפסקת נשימה</a:t>
            </a:r>
          </a:p>
          <a:p>
            <a:r>
              <a:rPr lang="he-IL" dirty="0"/>
              <a:t>4. </a:t>
            </a:r>
            <a:r>
              <a:rPr lang="he-IL" b="1" dirty="0"/>
              <a:t>גלי קול </a:t>
            </a:r>
            <a:endParaRPr lang="en-US" dirty="0"/>
          </a:p>
          <a:p>
            <a:endParaRPr lang="he-IL" dirty="0"/>
          </a:p>
        </p:txBody>
      </p:sp>
      <p:sp>
        <p:nvSpPr>
          <p:cNvPr id="7" name="Date Placeholder 6"/>
          <p:cNvSpPr>
            <a:spLocks noGrp="1"/>
          </p:cNvSpPr>
          <p:nvPr>
            <p:ph type="dt" sz="half" idx="10"/>
          </p:nvPr>
        </p:nvSpPr>
        <p:spPr/>
        <p:txBody>
          <a:bodyPr/>
          <a:lstStyle/>
          <a:p>
            <a:fld id="{C46F7E83-586C-4F08-A415-F457CAEAEE07}"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42295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אילוצים ונקודות תורפה</a:t>
            </a:r>
          </a:p>
        </p:txBody>
      </p:sp>
      <p:sp>
        <p:nvSpPr>
          <p:cNvPr id="3" name="מציין מיקום תוכן 2"/>
          <p:cNvSpPr>
            <a:spLocks noGrp="1"/>
          </p:cNvSpPr>
          <p:nvPr>
            <p:ph idx="1"/>
          </p:nvPr>
        </p:nvSpPr>
        <p:spPr/>
        <p:txBody>
          <a:bodyPr>
            <a:normAutofit fontScale="92500" lnSpcReduction="10000"/>
          </a:bodyPr>
          <a:lstStyle/>
          <a:p>
            <a:pPr marL="0" indent="0">
              <a:buNone/>
            </a:pPr>
            <a:endParaRPr lang="he-IL" dirty="0">
              <a:solidFill>
                <a:schemeClr val="tx1"/>
              </a:solidFill>
            </a:endParaRPr>
          </a:p>
          <a:p>
            <a:r>
              <a:rPr lang="he-IL" dirty="0">
                <a:solidFill>
                  <a:schemeClr val="tx1"/>
                </a:solidFill>
              </a:rPr>
              <a:t>בסיס הנתונים מתנהל מול כרטיס זיכרון מוגבל אך ניתן להרחבה</a:t>
            </a:r>
            <a:r>
              <a:rPr lang="he-IL" dirty="0"/>
              <a:t>. כמובן שבבתי חולים יוחזק storage הרבה יותר גדול.</a:t>
            </a:r>
            <a:endParaRPr lang="he-IL" dirty="0">
              <a:solidFill>
                <a:schemeClr val="tx1"/>
              </a:solidFill>
            </a:endParaRPr>
          </a:p>
          <a:p>
            <a:r>
              <a:rPr lang="he-IL" dirty="0"/>
              <a:t>המערכת מתבססת על טכנולוגיית קוד פתוח. נצרכנו לבצע שינויים והתאמות כדי להרכיב את המערכת שלנו. דבר זה הביא איתו כל מיני בעיות, אשר התגברנו עליהן. את המיקרופון וחיישן התנועה לא הוספנו להדגמה אלא רק לצורך שימוש וירטואלי עם הספריות המתאימות שמצאנו להן. </a:t>
            </a:r>
            <a:endParaRPr lang="x-none" dirty="0"/>
          </a:p>
          <a:p>
            <a:endParaRPr lang="he-IL" dirty="0">
              <a:solidFill>
                <a:schemeClr val="tx1"/>
              </a:solidFill>
            </a:endParaRPr>
          </a:p>
          <a:p>
            <a:endParaRPr lang="he-IL" dirty="0"/>
          </a:p>
        </p:txBody>
      </p:sp>
      <p:sp>
        <p:nvSpPr>
          <p:cNvPr id="7" name="Date Placeholder 6"/>
          <p:cNvSpPr>
            <a:spLocks noGrp="1"/>
          </p:cNvSpPr>
          <p:nvPr>
            <p:ph type="dt" sz="half" idx="10"/>
          </p:nvPr>
        </p:nvSpPr>
        <p:spPr/>
        <p:txBody>
          <a:bodyPr/>
          <a:lstStyle/>
          <a:p>
            <a:fld id="{39B5946E-FCA1-417D-BD4E-60BD71DCC427}"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20</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384689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3AE3-53EC-452B-B5EA-958F0EC7A605}"/>
              </a:ext>
            </a:extLst>
          </p:cNvPr>
          <p:cNvSpPr>
            <a:spLocks noGrp="1"/>
          </p:cNvSpPr>
          <p:nvPr>
            <p:ph type="title"/>
          </p:nvPr>
        </p:nvSpPr>
        <p:spPr/>
        <p:txBody>
          <a:bodyPr/>
          <a:lstStyle/>
          <a:p>
            <a:r>
              <a:rPr lang="he-IL" b="1" u="sng" dirty="0">
                <a:solidFill>
                  <a:srgbClr val="00B050"/>
                </a:solidFill>
              </a:rPr>
              <a:t>תוצאות ומסקנות</a:t>
            </a:r>
            <a:endParaRPr lang="x-none" b="1" u="sng" dirty="0">
              <a:solidFill>
                <a:srgbClr val="00B050"/>
              </a:solidFill>
            </a:endParaRPr>
          </a:p>
        </p:txBody>
      </p:sp>
      <p:sp>
        <p:nvSpPr>
          <p:cNvPr id="3" name="Content Placeholder 2">
            <a:extLst>
              <a:ext uri="{FF2B5EF4-FFF2-40B4-BE49-F238E27FC236}">
                <a16:creationId xmlns:a16="http://schemas.microsoft.com/office/drawing/2014/main" id="{B75FDA47-0B3B-4D70-BE6E-27BB8960798C}"/>
              </a:ext>
            </a:extLst>
          </p:cNvPr>
          <p:cNvSpPr>
            <a:spLocks noGrp="1"/>
          </p:cNvSpPr>
          <p:nvPr>
            <p:ph idx="1"/>
          </p:nvPr>
        </p:nvSpPr>
        <p:spPr/>
        <p:txBody>
          <a:bodyPr>
            <a:normAutofit/>
          </a:bodyPr>
          <a:lstStyle/>
          <a:p>
            <a:r>
              <a:rPr lang="he-IL" dirty="0"/>
              <a:t>מבחינת האתגר הטכנולוגי הצלחנו ליצור אינטגרציה בין צד החומרה לצד התוכנה בצורה טובה. שליטה מרחוק על המערכת שבנינו, תפעול של הספריות השונות בפייתון, שימוש בתהליכונים (</a:t>
            </a:r>
            <a:r>
              <a:rPr lang="en-US" dirty="0"/>
              <a:t>Threads</a:t>
            </a:r>
            <a:r>
              <a:rPr lang="he-IL" dirty="0"/>
              <a:t>) לתזמון נכון והצלחנו לקבל תוצאות כמו שציפינו. צריבה של מערכת ההפעלה על גבי הלוח, יצירת בסיס נתונים בצד השרת.</a:t>
            </a:r>
            <a:endParaRPr lang="x-none" dirty="0"/>
          </a:p>
          <a:p>
            <a:endParaRPr lang="x-none" dirty="0"/>
          </a:p>
        </p:txBody>
      </p:sp>
      <p:sp>
        <p:nvSpPr>
          <p:cNvPr id="7" name="Date Placeholder 6"/>
          <p:cNvSpPr>
            <a:spLocks noGrp="1"/>
          </p:cNvSpPr>
          <p:nvPr>
            <p:ph type="dt" sz="half" idx="10"/>
          </p:nvPr>
        </p:nvSpPr>
        <p:spPr/>
        <p:txBody>
          <a:bodyPr/>
          <a:lstStyle/>
          <a:p>
            <a:fld id="{07C52DAE-0A95-44F1-B3A0-3BDAD11D8CEB}"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21</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773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קישורים</a:t>
            </a:r>
            <a:r>
              <a:rPr lang="en-US" b="1" u="sng" dirty="0">
                <a:solidFill>
                  <a:srgbClr val="00B050"/>
                </a:solidFill>
              </a:rPr>
              <a:t> </a:t>
            </a:r>
            <a:r>
              <a:rPr lang="he-IL" b="1" u="sng" dirty="0">
                <a:solidFill>
                  <a:srgbClr val="00B050"/>
                </a:solidFill>
              </a:rPr>
              <a:t>לפרויקט</a:t>
            </a:r>
          </a:p>
        </p:txBody>
      </p:sp>
      <p:sp>
        <p:nvSpPr>
          <p:cNvPr id="3" name="מציין מיקום תוכן 2"/>
          <p:cNvSpPr>
            <a:spLocks noGrp="1"/>
          </p:cNvSpPr>
          <p:nvPr>
            <p:ph idx="1"/>
          </p:nvPr>
        </p:nvSpPr>
        <p:spPr>
          <a:xfrm>
            <a:off x="228600" y="1417638"/>
            <a:ext cx="8686800" cy="4675658"/>
          </a:xfrm>
        </p:spPr>
        <p:txBody>
          <a:bodyPr>
            <a:normAutofit/>
          </a:bodyPr>
          <a:lstStyle/>
          <a:p>
            <a:pPr marL="914400" lvl="2" indent="0" algn="l">
              <a:buNone/>
            </a:pPr>
            <a:r>
              <a:rPr lang="en-US" sz="2600" b="1" u="sng" dirty="0">
                <a:solidFill>
                  <a:srgbClr val="FF0000"/>
                </a:solidFill>
              </a:rPr>
              <a:t>Github:</a:t>
            </a:r>
          </a:p>
          <a:p>
            <a:pPr marL="0" indent="0" algn="l">
              <a:buNone/>
            </a:pPr>
            <a:r>
              <a:rPr lang="en-US" sz="2600" dirty="0">
                <a:solidFill>
                  <a:schemeClr val="tx1"/>
                </a:solidFill>
                <a:hlinkClick r:id="rId2"/>
              </a:rPr>
              <a:t>https://github.com/drorruss/Final_Project</a:t>
            </a:r>
            <a:r>
              <a:rPr lang="he-IL" sz="2600" dirty="0">
                <a:solidFill>
                  <a:schemeClr val="tx1"/>
                </a:solidFill>
              </a:rPr>
              <a:t> -אתר פרויקט</a:t>
            </a:r>
            <a:endParaRPr lang="en-US" sz="2600" dirty="0">
              <a:solidFill>
                <a:schemeClr val="tx1"/>
              </a:solidFill>
            </a:endParaRPr>
          </a:p>
          <a:p>
            <a:pPr marL="0" indent="0" algn="l">
              <a:buNone/>
            </a:pPr>
            <a:r>
              <a:rPr lang="en-US" sz="2600" b="1" u="sng" dirty="0">
                <a:solidFill>
                  <a:srgbClr val="FF0000"/>
                </a:solidFill>
              </a:rPr>
              <a:t>Youtube:</a:t>
            </a:r>
          </a:p>
          <a:p>
            <a:pPr marL="0" indent="0" algn="l">
              <a:buNone/>
            </a:pPr>
            <a:r>
              <a:rPr lang="en-US" sz="2600" dirty="0">
                <a:solidFill>
                  <a:schemeClr val="tx1"/>
                </a:solidFill>
                <a:hlinkClick r:id="rId3"/>
              </a:rPr>
              <a:t>https://www.youtube.com/watch?v=by_GR2tYN24&amp;t=15s</a:t>
            </a:r>
            <a:endParaRPr lang="he-IL" sz="2600" dirty="0">
              <a:solidFill>
                <a:schemeClr val="tx1"/>
              </a:solidFill>
            </a:endParaRPr>
          </a:p>
          <a:p>
            <a:pPr marL="0" indent="0" algn="l">
              <a:buNone/>
            </a:pPr>
            <a:r>
              <a:rPr lang="he-IL" sz="2600" dirty="0"/>
              <a:t>סרטון להצגת אב טיפוס</a:t>
            </a:r>
            <a:endParaRPr lang="he-IL" sz="2600" dirty="0">
              <a:solidFill>
                <a:schemeClr val="tx1"/>
              </a:solidFill>
            </a:endParaRPr>
          </a:p>
          <a:p>
            <a:pPr marL="0" indent="0" algn="l">
              <a:buNone/>
            </a:pPr>
            <a:r>
              <a:rPr lang="en-US" sz="2600" b="1" u="sng" dirty="0">
                <a:solidFill>
                  <a:srgbClr val="FF0000"/>
                </a:solidFill>
              </a:rPr>
              <a:t>Model projects:</a:t>
            </a:r>
          </a:p>
          <a:p>
            <a:pPr marL="0" indent="0" algn="l">
              <a:buNone/>
            </a:pPr>
            <a:r>
              <a:rPr lang="en-US" sz="2600" dirty="0">
                <a:solidFill>
                  <a:schemeClr val="tx1"/>
                </a:solidFill>
              </a:rPr>
              <a:t>http://moodle.ariel.ac.il/mod/assign/view.php?id=8</a:t>
            </a:r>
          </a:p>
          <a:p>
            <a:endParaRPr lang="he-IL" sz="2600" dirty="0"/>
          </a:p>
        </p:txBody>
      </p:sp>
      <p:sp>
        <p:nvSpPr>
          <p:cNvPr id="7" name="Date Placeholder 6"/>
          <p:cNvSpPr>
            <a:spLocks noGrp="1"/>
          </p:cNvSpPr>
          <p:nvPr>
            <p:ph type="dt" sz="half" idx="10"/>
          </p:nvPr>
        </p:nvSpPr>
        <p:spPr/>
        <p:txBody>
          <a:bodyPr/>
          <a:lstStyle/>
          <a:p>
            <a:fld id="{F7A33D69-9B37-4F93-97CB-0EF4258A6614}"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22</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87050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סקר ספרות</a:t>
            </a:r>
          </a:p>
        </p:txBody>
      </p:sp>
      <p:sp>
        <p:nvSpPr>
          <p:cNvPr id="3" name="מציין מיקום תוכן 2"/>
          <p:cNvSpPr>
            <a:spLocks noGrp="1"/>
          </p:cNvSpPr>
          <p:nvPr>
            <p:ph idx="1"/>
          </p:nvPr>
        </p:nvSpPr>
        <p:spPr/>
        <p:txBody>
          <a:bodyPr>
            <a:normAutofit fontScale="47500" lnSpcReduction="20000"/>
          </a:bodyPr>
          <a:lstStyle/>
          <a:p>
            <a:pPr marL="3657600" lvl="8" indent="0" algn="l">
              <a:buNone/>
            </a:pPr>
            <a:r>
              <a:rPr lang="en-US" sz="3400" b="1" u="sng" dirty="0"/>
              <a:t>Academic papers:</a:t>
            </a:r>
            <a:endParaRPr lang="en-US" sz="3400" dirty="0"/>
          </a:p>
          <a:p>
            <a:pPr marL="0" indent="0" algn="l">
              <a:buNone/>
            </a:pPr>
            <a:r>
              <a:rPr lang="en-US" dirty="0"/>
              <a:t> </a:t>
            </a:r>
          </a:p>
          <a:p>
            <a:pPr marL="0" indent="0" algn="l">
              <a:buNone/>
            </a:pPr>
            <a:r>
              <a:rPr lang="en-US" dirty="0"/>
              <a:t> Hendrickson, Chris; Tung, Au (2008). </a:t>
            </a:r>
            <a:r>
              <a:rPr lang="en-US" u="sng" dirty="0">
                <a:hlinkClick r:id="rId2"/>
              </a:rPr>
              <a:t>"11. Advanced Scheduling Techniques"</a:t>
            </a:r>
            <a:r>
              <a:rPr lang="en-US" dirty="0"/>
              <a:t>. </a:t>
            </a:r>
            <a:r>
              <a:rPr lang="en-US" u="sng" dirty="0">
                <a:hlinkClick r:id="rId3"/>
              </a:rPr>
              <a:t>Project Management for Construction</a:t>
            </a:r>
            <a:r>
              <a:rPr lang="en-US" dirty="0"/>
              <a:t>. cmu.edu (2.2 ed.). Prentice Hall. </a:t>
            </a:r>
            <a:r>
              <a:rPr lang="en-US" u="sng" dirty="0">
                <a:hlinkClick r:id="rId4" tooltip="International Standard Book Number"/>
              </a:rPr>
              <a:t>ISBN</a:t>
            </a:r>
            <a:r>
              <a:rPr lang="en-US" dirty="0"/>
              <a:t> </a:t>
            </a:r>
            <a:r>
              <a:rPr lang="en-US" u="sng" dirty="0">
                <a:hlinkClick r:id="rId5" tooltip="Special:BookSources/0-13-731266-0"/>
              </a:rPr>
              <a:t>0-13-731266-0</a:t>
            </a:r>
            <a:r>
              <a:rPr lang="en-US" dirty="0"/>
              <a:t>. Retrieved October 27, 2011.</a:t>
            </a:r>
          </a:p>
          <a:p>
            <a:pPr marL="0" indent="0" algn="l">
              <a:buNone/>
            </a:pPr>
            <a:r>
              <a:rPr lang="en-US" dirty="0"/>
              <a:t>-We used this article to gain knowledge of building a PERT or CPM (Critical Path Method) diagram and understand its meaning. It's easier to understand the algorithm according to this chart.</a:t>
            </a:r>
          </a:p>
          <a:p>
            <a:pPr algn="l"/>
            <a:endParaRPr lang="en-US" b="1" u="sng" dirty="0"/>
          </a:p>
          <a:p>
            <a:pPr marL="0" indent="0" algn="l">
              <a:buNone/>
            </a:pPr>
            <a:r>
              <a:rPr lang="en-US" b="1" u="sng" dirty="0"/>
              <a:t>Books:</a:t>
            </a:r>
            <a:endParaRPr lang="en-US" dirty="0"/>
          </a:p>
          <a:p>
            <a:pPr marL="0" indent="0" algn="l">
              <a:buNone/>
            </a:pPr>
            <a:r>
              <a:rPr lang="he-IL" dirty="0"/>
              <a:t> </a:t>
            </a:r>
            <a:endParaRPr lang="en-US" dirty="0"/>
          </a:p>
          <a:p>
            <a:pPr marL="0" indent="0" algn="l">
              <a:buNone/>
            </a:pPr>
            <a:r>
              <a:rPr lang="en-US" dirty="0"/>
              <a:t>Basic book of Electrical Engineering: </a:t>
            </a:r>
            <a:r>
              <a:rPr lang="en-US" u="sng" dirty="0">
                <a:hlinkClick r:id="rId6"/>
              </a:rPr>
              <a:t>http://www.school.kotar.co.il/kotarapp/index/Book.aspx?nBookID=94920013</a:t>
            </a:r>
            <a:r>
              <a:rPr lang="en-US" dirty="0"/>
              <a:t>. </a:t>
            </a:r>
          </a:p>
          <a:p>
            <a:pPr marL="0" indent="0" algn="l">
              <a:buNone/>
            </a:pPr>
            <a:r>
              <a:rPr lang="en-US" dirty="0"/>
              <a:t>-We used this book to acquire basic information about our hardware devices and their electrical connection.</a:t>
            </a:r>
          </a:p>
          <a:p>
            <a:pPr marL="0" indent="0" algn="l">
              <a:buNone/>
            </a:pPr>
            <a:r>
              <a:rPr lang="en-US" dirty="0"/>
              <a:t> </a:t>
            </a:r>
          </a:p>
          <a:p>
            <a:pPr marL="0" indent="0" algn="l">
              <a:buNone/>
            </a:pPr>
            <a:r>
              <a:rPr lang="en-US" dirty="0"/>
              <a:t>Python Crash Course: A Hands-On, Project-Based Introduction to Programming. </a:t>
            </a:r>
          </a:p>
          <a:p>
            <a:pPr marL="0" indent="0" algn="l">
              <a:buNone/>
            </a:pPr>
            <a:r>
              <a:rPr lang="en-US" dirty="0"/>
              <a:t>- Excellent learning book. Guide to learn Python language in a quick, efficient and convenient.</a:t>
            </a:r>
          </a:p>
          <a:p>
            <a:endParaRPr lang="he-IL" dirty="0"/>
          </a:p>
        </p:txBody>
      </p:sp>
      <p:sp>
        <p:nvSpPr>
          <p:cNvPr id="7" name="Date Placeholder 6"/>
          <p:cNvSpPr>
            <a:spLocks noGrp="1"/>
          </p:cNvSpPr>
          <p:nvPr>
            <p:ph type="dt" sz="half" idx="10"/>
          </p:nvPr>
        </p:nvSpPr>
        <p:spPr/>
        <p:txBody>
          <a:bodyPr/>
          <a:lstStyle/>
          <a:p>
            <a:fld id="{F2055038-3B85-427C-A02D-3FF4BD6B976B}"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23</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337928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סקר ספרות- המשך</a:t>
            </a:r>
          </a:p>
        </p:txBody>
      </p:sp>
      <p:sp>
        <p:nvSpPr>
          <p:cNvPr id="3" name="מציין מיקום תוכן 2"/>
          <p:cNvSpPr>
            <a:spLocks noGrp="1"/>
          </p:cNvSpPr>
          <p:nvPr>
            <p:ph idx="1"/>
          </p:nvPr>
        </p:nvSpPr>
        <p:spPr/>
        <p:txBody>
          <a:bodyPr>
            <a:normAutofit fontScale="70000" lnSpcReduction="20000"/>
          </a:bodyPr>
          <a:lstStyle/>
          <a:p>
            <a:pPr marL="1371600" lvl="3" indent="0" algn="l">
              <a:buNone/>
            </a:pPr>
            <a:r>
              <a:rPr lang="en-US" b="1" u="sng" dirty="0"/>
              <a:t>Existing Software:</a:t>
            </a:r>
            <a:endParaRPr lang="en-US" dirty="0"/>
          </a:p>
          <a:p>
            <a:pPr marL="1371600" lvl="3" indent="0" algn="l">
              <a:buNone/>
            </a:pPr>
            <a:r>
              <a:rPr lang="en-US" dirty="0"/>
              <a:t> </a:t>
            </a:r>
          </a:p>
          <a:p>
            <a:pPr marL="1371600" lvl="3" indent="0" algn="l">
              <a:buNone/>
            </a:pPr>
            <a:r>
              <a:rPr lang="en-US" u="sng" dirty="0"/>
              <a:t>PubNub</a:t>
            </a:r>
            <a:r>
              <a:rPr lang="en-US" dirty="0"/>
              <a:t>: </a:t>
            </a:r>
            <a:r>
              <a:rPr lang="en-US" u="sng" dirty="0">
                <a:hlinkClick r:id="rId2"/>
              </a:rPr>
              <a:t>https://github.com/pubnub/pi-house</a:t>
            </a:r>
            <a:r>
              <a:rPr lang="en-US" dirty="0"/>
              <a:t>. Here is the open source used in the application before editing. The code is in the Python language.</a:t>
            </a:r>
          </a:p>
          <a:p>
            <a:pPr marL="1371600" lvl="3" indent="0" algn="l">
              <a:buNone/>
            </a:pPr>
            <a:r>
              <a:rPr lang="en-US" u="sng" dirty="0"/>
              <a:t>Adafruit Python DHT Sensor Library</a:t>
            </a:r>
            <a:r>
              <a:rPr lang="en-US" dirty="0"/>
              <a:t>: </a:t>
            </a:r>
            <a:r>
              <a:rPr lang="en-US" u="sng" dirty="0">
                <a:hlinkClick r:id="rId3"/>
              </a:rPr>
              <a:t>https://github.com/adafruit/Adafruit_Python_DHT</a:t>
            </a:r>
            <a:r>
              <a:rPr lang="en-US" dirty="0"/>
              <a:t>.  Here is the library we used to synchronize between the sensor and the software and receiving data.</a:t>
            </a:r>
            <a:endParaRPr lang="en-US" b="1" dirty="0"/>
          </a:p>
          <a:p>
            <a:pPr marL="1371600" lvl="3" indent="0" algn="l">
              <a:buNone/>
            </a:pPr>
            <a:r>
              <a:rPr lang="en-US" u="sng" dirty="0"/>
              <a:t>MySQL</a:t>
            </a:r>
            <a:r>
              <a:rPr lang="en-US" dirty="0"/>
              <a:t>: </a:t>
            </a:r>
            <a:r>
              <a:rPr lang="en-US" u="sng" dirty="0">
                <a:hlinkClick r:id="rId4"/>
              </a:rPr>
              <a:t>https://github.com/PyMySQL/PyMySQL</a:t>
            </a:r>
            <a:r>
              <a:rPr lang="en-US" dirty="0"/>
              <a:t>. We took ideas form here in order to set up a database. The functions are update, delete and add entries.</a:t>
            </a:r>
            <a:endParaRPr lang="en-US" b="1" dirty="0"/>
          </a:p>
          <a:p>
            <a:pPr marL="1371600" lvl="3" indent="0" algn="l">
              <a:buNone/>
            </a:pPr>
            <a:r>
              <a:rPr lang="he-IL" dirty="0"/>
              <a:t> </a:t>
            </a:r>
            <a:endParaRPr lang="en-US" dirty="0"/>
          </a:p>
          <a:p>
            <a:pPr marL="1371600" lvl="3" indent="0" algn="l">
              <a:buNone/>
            </a:pPr>
            <a:r>
              <a:rPr lang="en-US" dirty="0"/>
              <a:t> </a:t>
            </a:r>
          </a:p>
          <a:p>
            <a:pPr marL="1371600" lvl="3" indent="0" algn="l">
              <a:buNone/>
            </a:pPr>
            <a:r>
              <a:rPr lang="en-US" b="1" u="sng" dirty="0"/>
              <a:t>Similar projects:</a:t>
            </a:r>
            <a:endParaRPr lang="en-US" dirty="0"/>
          </a:p>
          <a:p>
            <a:pPr marL="1371600" lvl="3" indent="0" algn="l">
              <a:buNone/>
            </a:pPr>
            <a:r>
              <a:rPr lang="en-US" u="sng" dirty="0">
                <a:hlinkClick r:id="rId5"/>
              </a:rPr>
              <a:t>http://www.upfile.co.il/file/611049344.html</a:t>
            </a:r>
            <a:r>
              <a:rPr lang="en-US" dirty="0"/>
              <a:t>.  In this project, we used to learn about wireless sensor network, correct assembly its efficient implementation. </a:t>
            </a:r>
          </a:p>
          <a:p>
            <a:pPr lvl="3" algn="l"/>
            <a:r>
              <a:rPr lang="en-US" dirty="0"/>
              <a:t>[“</a:t>
            </a:r>
            <a:r>
              <a:rPr lang="en-US" u="sng" dirty="0"/>
              <a:t>Angel Care</a:t>
            </a:r>
            <a:r>
              <a:rPr lang="en-US" dirty="0"/>
              <a:t>”: https://www.angelcarebaby.com</a:t>
            </a:r>
          </a:p>
          <a:p>
            <a:pPr marL="1371600" lvl="3" indent="0" algn="l">
              <a:buNone/>
            </a:pPr>
            <a:r>
              <a:rPr lang="en-US" dirty="0"/>
              <a:t>Angelcare wants parents to understand they're not alone in this new adventure of parenthood. We're always here using innovative, research-based design and advanced technology to help keep babies safe, supported and squeaky clean. Angelcare products have received countless awards for their ease of use, seamless user experience and overall quality. Our goal is to reduce the inevitable stresses of infant care with 24/7 peace of mind. With Angelcare by your side, you'll be able to savor every joyful moment of your new life.</a:t>
            </a:r>
          </a:p>
          <a:p>
            <a:pPr lvl="3" algn="l"/>
            <a:endParaRPr lang="he-IL" dirty="0"/>
          </a:p>
        </p:txBody>
      </p:sp>
      <p:sp>
        <p:nvSpPr>
          <p:cNvPr id="7" name="Date Placeholder 6"/>
          <p:cNvSpPr>
            <a:spLocks noGrp="1"/>
          </p:cNvSpPr>
          <p:nvPr>
            <p:ph type="dt" sz="half" idx="10"/>
          </p:nvPr>
        </p:nvSpPr>
        <p:spPr/>
        <p:txBody>
          <a:bodyPr/>
          <a:lstStyle/>
          <a:p>
            <a:fld id="{FD9636C1-2450-43E6-A470-8E3DFB7A7E73}"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24</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91496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4B27-7A98-4602-860E-4395D590CC33}"/>
              </a:ext>
            </a:extLst>
          </p:cNvPr>
          <p:cNvSpPr>
            <a:spLocks noGrp="1"/>
          </p:cNvSpPr>
          <p:nvPr>
            <p:ph type="title"/>
          </p:nvPr>
        </p:nvSpPr>
        <p:spPr/>
        <p:txBody>
          <a:bodyPr/>
          <a:lstStyle/>
          <a:p>
            <a:r>
              <a:rPr lang="he-IL" b="1" u="sng" dirty="0">
                <a:solidFill>
                  <a:srgbClr val="00B050"/>
                </a:solidFill>
              </a:rPr>
              <a:t>סרטוני המחשה</a:t>
            </a:r>
            <a:endParaRPr lang="en-IL" dirty="0"/>
          </a:p>
        </p:txBody>
      </p:sp>
      <p:sp>
        <p:nvSpPr>
          <p:cNvPr id="3" name="Content Placeholder 2">
            <a:extLst>
              <a:ext uri="{FF2B5EF4-FFF2-40B4-BE49-F238E27FC236}">
                <a16:creationId xmlns:a16="http://schemas.microsoft.com/office/drawing/2014/main" id="{61BECA5B-82CF-4E84-8E85-9DBDA39D4D91}"/>
              </a:ext>
            </a:extLst>
          </p:cNvPr>
          <p:cNvSpPr>
            <a:spLocks noGrp="1"/>
          </p:cNvSpPr>
          <p:nvPr>
            <p:ph idx="1"/>
          </p:nvPr>
        </p:nvSpPr>
        <p:spPr>
          <a:xfrm>
            <a:off x="457200" y="1600200"/>
            <a:ext cx="8229600" cy="4525963"/>
          </a:xfrm>
        </p:spPr>
        <p:txBody>
          <a:bodyPr>
            <a:normAutofit/>
          </a:bodyPr>
          <a:lstStyle/>
          <a:p>
            <a:r>
              <a:rPr lang="he-IL" sz="2800" dirty="0"/>
              <a:t>סרטון המחשה של חיבור חיישן טמפרטורה-לחות ונורה : </a:t>
            </a:r>
            <a:r>
              <a:rPr lang="en-US" sz="2800" u="sng" dirty="0">
                <a:hlinkClick r:id="rId2"/>
              </a:rPr>
              <a:t>https://www.youtube.com/watch?v=IHTnU1T8ETk&amp;t=181s</a:t>
            </a:r>
            <a:endParaRPr lang="x-none" sz="2800" dirty="0"/>
          </a:p>
          <a:p>
            <a:r>
              <a:rPr lang="he-IL" sz="2800" dirty="0"/>
              <a:t>סרטון המחשה של חיבור חיישן דופק לב :</a:t>
            </a:r>
            <a:r>
              <a:rPr lang="en-US" sz="2800" u="sng" dirty="0">
                <a:hlinkClick r:id="rId3"/>
              </a:rPr>
              <a:t>https://youtu.be/s027fBoh96k</a:t>
            </a:r>
            <a:endParaRPr lang="x-none" sz="2800" dirty="0"/>
          </a:p>
          <a:p>
            <a:r>
              <a:rPr lang="he-IL" sz="2800" dirty="0"/>
              <a:t>סרטון המחשה של חיבור מיקרופון :</a:t>
            </a:r>
            <a:r>
              <a:rPr lang="en-US" sz="2800" u="sng" dirty="0">
                <a:hlinkClick r:id="rId4"/>
              </a:rPr>
              <a:t>https://www.youtube.com/watch?v=27uJu_xae7I</a:t>
            </a:r>
            <a:endParaRPr lang="he-IL" sz="2800" dirty="0"/>
          </a:p>
          <a:p>
            <a:pPr marL="0" indent="0">
              <a:buNone/>
            </a:pPr>
            <a:endParaRPr lang="he-IL" sz="2800" dirty="0"/>
          </a:p>
        </p:txBody>
      </p:sp>
      <p:sp>
        <p:nvSpPr>
          <p:cNvPr id="4" name="Date Placeholder 3">
            <a:extLst>
              <a:ext uri="{FF2B5EF4-FFF2-40B4-BE49-F238E27FC236}">
                <a16:creationId xmlns:a16="http://schemas.microsoft.com/office/drawing/2014/main" id="{3416E621-4E50-4C2E-94EC-AB9F5691138D}"/>
              </a:ext>
            </a:extLst>
          </p:cNvPr>
          <p:cNvSpPr>
            <a:spLocks noGrp="1"/>
          </p:cNvSpPr>
          <p:nvPr>
            <p:ph type="dt" sz="half" idx="10"/>
          </p:nvPr>
        </p:nvSpPr>
        <p:spPr/>
        <p:txBody>
          <a:bodyPr/>
          <a:lstStyle/>
          <a:p>
            <a:fld id="{89D32C5D-0042-4400-A0F2-DD881C4AA82F}" type="datetime8">
              <a:rPr lang="he-IL" smtClean="0"/>
              <a:t>31 אוגוסט 17</a:t>
            </a:fld>
            <a:endParaRPr lang="he-IL"/>
          </a:p>
        </p:txBody>
      </p:sp>
      <p:sp>
        <p:nvSpPr>
          <p:cNvPr id="5" name="Footer Placeholder 4">
            <a:extLst>
              <a:ext uri="{FF2B5EF4-FFF2-40B4-BE49-F238E27FC236}">
                <a16:creationId xmlns:a16="http://schemas.microsoft.com/office/drawing/2014/main" id="{CFBA6BC8-46A0-4953-AFDB-AEFA85AD2CDD}"/>
              </a:ext>
            </a:extLst>
          </p:cNvPr>
          <p:cNvSpPr>
            <a:spLocks noGrp="1"/>
          </p:cNvSpPr>
          <p:nvPr>
            <p:ph type="ftr" sz="quarter" idx="11"/>
          </p:nvPr>
        </p:nvSpPr>
        <p:spPr/>
        <p:txBody>
          <a:bodyPr/>
          <a:lstStyle/>
          <a:p>
            <a:r>
              <a:rPr lang="en-US"/>
              <a:t>Baby System Care @ Dror Sagi &amp; Yehuda 2017</a:t>
            </a:r>
            <a:endParaRPr lang="he-IL"/>
          </a:p>
        </p:txBody>
      </p:sp>
      <p:sp>
        <p:nvSpPr>
          <p:cNvPr id="6" name="Slide Number Placeholder 5">
            <a:extLst>
              <a:ext uri="{FF2B5EF4-FFF2-40B4-BE49-F238E27FC236}">
                <a16:creationId xmlns:a16="http://schemas.microsoft.com/office/drawing/2014/main" id="{A0CE19F0-B44D-4E50-8248-C4C5024E3821}"/>
              </a:ext>
            </a:extLst>
          </p:cNvPr>
          <p:cNvSpPr>
            <a:spLocks noGrp="1"/>
          </p:cNvSpPr>
          <p:nvPr>
            <p:ph type="sldNum" sz="quarter" idx="12"/>
          </p:nvPr>
        </p:nvSpPr>
        <p:spPr/>
        <p:txBody>
          <a:bodyPr/>
          <a:lstStyle/>
          <a:p>
            <a:fld id="{3307C2FB-30B0-46F8-A16B-4ABB28650E5D}" type="slidenum">
              <a:rPr lang="he-IL" smtClean="0"/>
              <a:pPr/>
              <a:t>25</a:t>
            </a:fld>
            <a:endParaRPr lang="he-IL"/>
          </a:p>
        </p:txBody>
      </p:sp>
    </p:spTree>
    <p:extLst>
      <p:ext uri="{BB962C8B-B14F-4D97-AF65-F5344CB8AC3E}">
        <p14:creationId xmlns:p14="http://schemas.microsoft.com/office/powerpoint/2010/main" val="254291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רקע- המשך</a:t>
            </a:r>
          </a:p>
        </p:txBody>
      </p:sp>
      <p:sp>
        <p:nvSpPr>
          <p:cNvPr id="3" name="מציין מיקום תוכן 2"/>
          <p:cNvSpPr>
            <a:spLocks noGrp="1"/>
          </p:cNvSpPr>
          <p:nvPr>
            <p:ph idx="1"/>
          </p:nvPr>
        </p:nvSpPr>
        <p:spPr/>
        <p:txBody>
          <a:bodyPr>
            <a:normAutofit/>
          </a:bodyPr>
          <a:lstStyle/>
          <a:p>
            <a:r>
              <a:rPr lang="he-IL" sz="2700" dirty="0"/>
              <a:t>המימוש התבצע בשפת </a:t>
            </a:r>
            <a:r>
              <a:rPr lang="en-US" sz="2700" dirty="0"/>
              <a:t>Python</a:t>
            </a:r>
            <a:r>
              <a:rPr lang="he-IL" sz="2700" dirty="0"/>
              <a:t> לסנכרון המודולים השונים.</a:t>
            </a:r>
            <a:endParaRPr lang="en-US" sz="2700" dirty="0"/>
          </a:p>
          <a:p>
            <a:r>
              <a:rPr lang="he-IL" sz="2700" dirty="0"/>
              <a:t>הפקנו תועלת משנית מהפרויקט על ידי ניצול תכנית הלימודים. במיוחד מהקורסים הבאים: מסדי נתונים, מבנה תוכנה, מבנה נתונים ואלגוריתמים.</a:t>
            </a:r>
            <a:endParaRPr lang="en-US" sz="2700" dirty="0"/>
          </a:p>
          <a:p>
            <a:r>
              <a:rPr lang="he-IL" sz="2700" dirty="0"/>
              <a:t>במידה ונרצה בעתיד למסחר את המערכת, יהיה צורך להעביר את המוצר בתהליך הכשרה ומתן תו תקן והיתר שימוש.</a:t>
            </a:r>
            <a:endParaRPr lang="en-US" sz="2700" dirty="0"/>
          </a:p>
          <a:p>
            <a:endParaRPr lang="he-IL" dirty="0"/>
          </a:p>
        </p:txBody>
      </p:sp>
      <p:sp>
        <p:nvSpPr>
          <p:cNvPr id="7" name="Date Placeholder 6"/>
          <p:cNvSpPr>
            <a:spLocks noGrp="1"/>
          </p:cNvSpPr>
          <p:nvPr>
            <p:ph type="dt" sz="half" idx="10"/>
          </p:nvPr>
        </p:nvSpPr>
        <p:spPr/>
        <p:txBody>
          <a:bodyPr/>
          <a:lstStyle/>
          <a:p>
            <a:fld id="{403DC9BF-1FF5-4451-8F75-A20C022A4C69}"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3</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68021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9420-6735-4117-9046-E766171C7AEC}"/>
              </a:ext>
            </a:extLst>
          </p:cNvPr>
          <p:cNvSpPr>
            <a:spLocks noGrp="1"/>
          </p:cNvSpPr>
          <p:nvPr>
            <p:ph type="title"/>
          </p:nvPr>
        </p:nvSpPr>
        <p:spPr/>
        <p:txBody>
          <a:bodyPr/>
          <a:lstStyle/>
          <a:p>
            <a:r>
              <a:rPr lang="he-IL" b="1" u="sng" dirty="0">
                <a:solidFill>
                  <a:srgbClr val="00B050"/>
                </a:solidFill>
              </a:rPr>
              <a:t>המצב כיום</a:t>
            </a:r>
            <a:endParaRPr lang="x-none" b="1" u="sng" dirty="0">
              <a:solidFill>
                <a:srgbClr val="00B050"/>
              </a:solidFill>
            </a:endParaRPr>
          </a:p>
        </p:txBody>
      </p:sp>
      <p:sp>
        <p:nvSpPr>
          <p:cNvPr id="3" name="Content Placeholder 2">
            <a:extLst>
              <a:ext uri="{FF2B5EF4-FFF2-40B4-BE49-F238E27FC236}">
                <a16:creationId xmlns:a16="http://schemas.microsoft.com/office/drawing/2014/main" id="{0887367F-4C6B-45E8-A795-EB825F8A5555}"/>
              </a:ext>
            </a:extLst>
          </p:cNvPr>
          <p:cNvSpPr>
            <a:spLocks noGrp="1"/>
          </p:cNvSpPr>
          <p:nvPr>
            <p:ph idx="1"/>
          </p:nvPr>
        </p:nvSpPr>
        <p:spPr/>
        <p:txBody>
          <a:bodyPr/>
          <a:lstStyle/>
          <a:p>
            <a:pPr marL="0" indent="0">
              <a:buNone/>
            </a:pPr>
            <a:r>
              <a:rPr lang="he-IL" dirty="0"/>
              <a:t>המצב כיום הוא כדלקמן:</a:t>
            </a:r>
            <a:endParaRPr lang="en-US" dirty="0"/>
          </a:p>
          <a:p>
            <a:pPr lvl="0"/>
            <a:r>
              <a:rPr lang="he-IL" dirty="0"/>
              <a:t>הצוות הרפואי לא מספיק גדול בשביל שיהיה מעקב צמוד על כל יילוד, דבר המקשה לתת תשומת לב מיידית לכל חריגה המתעוררת אצל היילוד.</a:t>
            </a:r>
            <a:endParaRPr lang="en-US" dirty="0"/>
          </a:p>
          <a:p>
            <a:pPr lvl="0"/>
            <a:r>
              <a:rPr lang="he-IL" dirty="0"/>
              <a:t>ההורים אינם מסוגלים להיות כל הזמן צמודים   לתינוק, ולכן הם אינם יכולים לעקוב אחר מצבו.</a:t>
            </a:r>
          </a:p>
          <a:p>
            <a:endParaRPr lang="x-none" dirty="0"/>
          </a:p>
        </p:txBody>
      </p:sp>
      <p:sp>
        <p:nvSpPr>
          <p:cNvPr id="7" name="Date Placeholder 6"/>
          <p:cNvSpPr>
            <a:spLocks noGrp="1"/>
          </p:cNvSpPr>
          <p:nvPr>
            <p:ph type="dt" sz="half" idx="10"/>
          </p:nvPr>
        </p:nvSpPr>
        <p:spPr/>
        <p:txBody>
          <a:bodyPr/>
          <a:lstStyle/>
          <a:p>
            <a:fld id="{F6F7C49E-8912-4491-A65D-62E216F0D66A}"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4</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88409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3752"/>
            <a:ext cx="8229600" cy="1143000"/>
          </a:xfrm>
        </p:spPr>
        <p:txBody>
          <a:bodyPr/>
          <a:lstStyle/>
          <a:p>
            <a:r>
              <a:rPr lang="he-IL" b="1" u="sng" dirty="0">
                <a:solidFill>
                  <a:srgbClr val="00B050"/>
                </a:solidFill>
              </a:rPr>
              <a:t>מטרת הפרויקט</a:t>
            </a:r>
          </a:p>
        </p:txBody>
      </p:sp>
      <p:sp>
        <p:nvSpPr>
          <p:cNvPr id="3" name="מציין מיקום תוכן 2"/>
          <p:cNvSpPr>
            <a:spLocks noGrp="1"/>
          </p:cNvSpPr>
          <p:nvPr>
            <p:ph idx="1"/>
          </p:nvPr>
        </p:nvSpPr>
        <p:spPr>
          <a:xfrm>
            <a:off x="457200" y="1196752"/>
            <a:ext cx="8229600" cy="4929411"/>
          </a:xfrm>
        </p:spPr>
        <p:txBody>
          <a:bodyPr>
            <a:normAutofit/>
          </a:bodyPr>
          <a:lstStyle/>
          <a:p>
            <a:r>
              <a:rPr lang="he-IL" dirty="0"/>
              <a:t>אבטחתו של הילוד ,עדכון על מצבו הנוכחי בכל עת להורים ולצוות הרפואי.</a:t>
            </a:r>
          </a:p>
          <a:p>
            <a:r>
              <a:rPr lang="he-IL" dirty="0"/>
              <a:t>חסכון בכוח אדם. </a:t>
            </a:r>
            <a:endParaRPr lang="x-none" dirty="0"/>
          </a:p>
          <a:p>
            <a:r>
              <a:rPr lang="he-IL" dirty="0"/>
              <a:t>נתינת מענה מיידי על ידי הגעה לילוד הנכון</a:t>
            </a:r>
            <a:r>
              <a:rPr lang="en-US" dirty="0"/>
              <a:t>.</a:t>
            </a:r>
            <a:r>
              <a:rPr lang="he-IL" dirty="0"/>
              <a:t> נעשה על ידי רכיב </a:t>
            </a:r>
            <a:r>
              <a:rPr lang="en-US" dirty="0"/>
              <a:t>GPS</a:t>
            </a:r>
            <a:r>
              <a:rPr lang="he-IL" dirty="0"/>
              <a:t> בלוח. </a:t>
            </a:r>
            <a:endParaRPr lang="x-none" dirty="0"/>
          </a:p>
          <a:p>
            <a:r>
              <a:rPr lang="he-IL" dirty="0"/>
              <a:t>בנוסף את אפליקציה זו ניתן</a:t>
            </a:r>
            <a:r>
              <a:rPr lang="en-US" dirty="0"/>
              <a:t> </a:t>
            </a:r>
            <a:r>
              <a:rPr lang="he-IL" dirty="0"/>
              <a:t>להשמיש ולייעד </a:t>
            </a:r>
            <a:r>
              <a:rPr lang="en-US" dirty="0"/>
              <a:t>ג</a:t>
            </a:r>
            <a:r>
              <a:rPr lang="he-IL" dirty="0"/>
              <a:t>ם למטרות נוספות כגון: מערכת השקיה, חממה, חוות שרתים ועוד. </a:t>
            </a:r>
            <a:endParaRPr lang="x-none" dirty="0"/>
          </a:p>
          <a:p>
            <a:pPr marL="0" indent="0">
              <a:buNone/>
            </a:pPr>
            <a:endParaRPr lang="he-IL" dirty="0"/>
          </a:p>
          <a:p>
            <a:pPr marL="0" lvl="0" indent="0">
              <a:buNone/>
            </a:pPr>
            <a:endParaRPr lang="en-US" dirty="0"/>
          </a:p>
          <a:p>
            <a:endParaRPr lang="en-US" dirty="0"/>
          </a:p>
          <a:p>
            <a:endParaRPr lang="he-IL" dirty="0"/>
          </a:p>
        </p:txBody>
      </p:sp>
      <p:sp>
        <p:nvSpPr>
          <p:cNvPr id="7" name="Date Placeholder 6"/>
          <p:cNvSpPr>
            <a:spLocks noGrp="1"/>
          </p:cNvSpPr>
          <p:nvPr>
            <p:ph type="dt" sz="half" idx="10"/>
          </p:nvPr>
        </p:nvSpPr>
        <p:spPr/>
        <p:txBody>
          <a:bodyPr/>
          <a:lstStyle/>
          <a:p>
            <a:fld id="{4020C4CC-883E-47FB-8A48-0762931B781D}"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5</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1727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רעיון מרכזי</a:t>
            </a:r>
          </a:p>
        </p:txBody>
      </p:sp>
      <p:sp>
        <p:nvSpPr>
          <p:cNvPr id="3" name="מציין מיקום תוכן 2"/>
          <p:cNvSpPr>
            <a:spLocks noGrp="1"/>
          </p:cNvSpPr>
          <p:nvPr>
            <p:ph idx="1"/>
          </p:nvPr>
        </p:nvSpPr>
        <p:spPr/>
        <p:txBody>
          <a:bodyPr/>
          <a:lstStyle/>
          <a:p>
            <a:r>
              <a:rPr lang="he-IL" dirty="0"/>
              <a:t>המערכת תאפשר התרעה מיידית לאחות ולהורים, על כל מצב חריג של היילוד המתבטא בדופק, טמפרטורה, לחות או גלי קול חריגים. כמו כן, המערכת תכניס את האירועים למסד נתונים על מנת לאפשר גישה אליהם וניתוחן בזמן אמת. המערכת הינה מערכת חכמה, אדפטיבית - הלומדת את מצב הילוד לפי הנתונים המתקבלים ומתריעה בהתאם לצרכיו.</a:t>
            </a:r>
            <a:endParaRPr lang="en-US" dirty="0"/>
          </a:p>
          <a:p>
            <a:endParaRPr lang="he-IL" dirty="0"/>
          </a:p>
        </p:txBody>
      </p:sp>
      <p:sp>
        <p:nvSpPr>
          <p:cNvPr id="7" name="Date Placeholder 6"/>
          <p:cNvSpPr>
            <a:spLocks noGrp="1"/>
          </p:cNvSpPr>
          <p:nvPr>
            <p:ph type="dt" sz="half" idx="10"/>
          </p:nvPr>
        </p:nvSpPr>
        <p:spPr/>
        <p:txBody>
          <a:bodyPr/>
          <a:lstStyle/>
          <a:p>
            <a:fld id="{D08FF214-C249-4FE2-A433-3B2BA329DD24}"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6</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5199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תיאור המערכת</a:t>
            </a:r>
          </a:p>
        </p:txBody>
      </p:sp>
      <p:sp>
        <p:nvSpPr>
          <p:cNvPr id="3" name="מציין מיקום תוכן 2"/>
          <p:cNvSpPr>
            <a:spLocks noGrp="1"/>
          </p:cNvSpPr>
          <p:nvPr>
            <p:ph idx="1"/>
          </p:nvPr>
        </p:nvSpPr>
        <p:spPr>
          <a:xfrm>
            <a:off x="179512" y="1600200"/>
            <a:ext cx="8507288" cy="4525963"/>
          </a:xfrm>
        </p:spPr>
        <p:txBody>
          <a:bodyPr>
            <a:normAutofit fontScale="85000" lnSpcReduction="20000"/>
          </a:bodyPr>
          <a:lstStyle/>
          <a:p>
            <a:pPr lvl="0"/>
            <a:r>
              <a:rPr lang="he-IL" b="1" i="1" dirty="0"/>
              <a:t>ממשק גרפי</a:t>
            </a:r>
            <a:r>
              <a:rPr lang="he-IL" dirty="0"/>
              <a:t> - הצגת הנתונים הרלוונטיים שנקלטים מהסנסורים על גבי הפלטפורמה.</a:t>
            </a:r>
            <a:endParaRPr lang="en-US" dirty="0"/>
          </a:p>
          <a:p>
            <a:pPr lvl="0"/>
            <a:r>
              <a:rPr lang="he-IL" b="1" i="1" dirty="0"/>
              <a:t>מסד נתונים</a:t>
            </a:r>
            <a:r>
              <a:rPr lang="he-IL" dirty="0"/>
              <a:t> -  כניסה של כל האירועים לטבלאות מסודרות וברורות. כולל שינוי, מחיקה והוספה ידניים.</a:t>
            </a:r>
            <a:endParaRPr lang="en-US" dirty="0"/>
          </a:p>
          <a:p>
            <a:pPr lvl="0"/>
            <a:r>
              <a:rPr lang="he-IL" b="1" i="1" dirty="0"/>
              <a:t>מערכת</a:t>
            </a:r>
            <a:r>
              <a:rPr lang="he-IL" dirty="0"/>
              <a:t> </a:t>
            </a:r>
            <a:r>
              <a:rPr lang="he-IL" b="1" i="1" dirty="0"/>
              <a:t>ניהול</a:t>
            </a:r>
            <a:r>
              <a:rPr lang="he-IL" b="1" dirty="0"/>
              <a:t> </a:t>
            </a:r>
            <a:r>
              <a:rPr lang="he-IL" b="1" i="1" dirty="0"/>
              <a:t>הודעות</a:t>
            </a:r>
            <a:r>
              <a:rPr lang="he-IL" dirty="0"/>
              <a:t> – שליחת הודעת מתאימות לאחיות וההורים.</a:t>
            </a:r>
            <a:endParaRPr lang="en-US" dirty="0"/>
          </a:p>
          <a:p>
            <a:pPr lvl="0"/>
            <a:r>
              <a:rPr lang="he-IL" b="1" i="1" dirty="0"/>
              <a:t>רכיב עדכון קריטריונים</a:t>
            </a:r>
            <a:r>
              <a:rPr lang="he-IL" dirty="0"/>
              <a:t> סביבתיים בהתאם לעונה, נורמות, מצב הילוד וכו'.</a:t>
            </a:r>
          </a:p>
          <a:p>
            <a:r>
              <a:rPr lang="he-IL" b="1" dirty="0"/>
              <a:t>מיפוי מרחב החיישנים </a:t>
            </a:r>
            <a:r>
              <a:rPr lang="he-IL" dirty="0"/>
              <a:t>המערכת תציג את מפת פריסת החיישנים המקומית, דבר העוזר להגיע למקום הנכון (מפות גוגל). </a:t>
            </a:r>
            <a:endParaRPr lang="en-US" dirty="0"/>
          </a:p>
          <a:p>
            <a:pPr lvl="0"/>
            <a:r>
              <a:rPr lang="en-US" dirty="0"/>
              <a:t> </a:t>
            </a:r>
            <a:r>
              <a:rPr lang="he-IL" b="1" i="1" dirty="0"/>
              <a:t>הדפסת דוחות וסטטיסטיקה</a:t>
            </a:r>
            <a:r>
              <a:rPr lang="he-IL" dirty="0"/>
              <a:t> לפי הצורך. </a:t>
            </a:r>
            <a:endParaRPr lang="en-US" dirty="0"/>
          </a:p>
          <a:p>
            <a:endParaRPr lang="he-IL" dirty="0"/>
          </a:p>
        </p:txBody>
      </p:sp>
      <p:sp>
        <p:nvSpPr>
          <p:cNvPr id="7" name="Date Placeholder 6"/>
          <p:cNvSpPr>
            <a:spLocks noGrp="1"/>
          </p:cNvSpPr>
          <p:nvPr>
            <p:ph type="dt" sz="half" idx="10"/>
          </p:nvPr>
        </p:nvSpPr>
        <p:spPr/>
        <p:txBody>
          <a:bodyPr/>
          <a:lstStyle/>
          <a:p>
            <a:fld id="{6B945746-1919-4825-B52C-E4A0349556A0}"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7</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31581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3965" y="-123613"/>
            <a:ext cx="8229600" cy="1143000"/>
          </a:xfrm>
        </p:spPr>
        <p:txBody>
          <a:bodyPr/>
          <a:lstStyle/>
          <a:p>
            <a:r>
              <a:rPr lang="he-IL" b="1" u="sng" dirty="0">
                <a:solidFill>
                  <a:srgbClr val="00B050"/>
                </a:solidFill>
              </a:rPr>
              <a:t>מודולים מרכזיים</a:t>
            </a:r>
          </a:p>
        </p:txBody>
      </p:sp>
      <p:sp>
        <p:nvSpPr>
          <p:cNvPr id="3" name="מציין מיקום תוכן 2"/>
          <p:cNvSpPr>
            <a:spLocks noGrp="1"/>
          </p:cNvSpPr>
          <p:nvPr>
            <p:ph idx="1"/>
          </p:nvPr>
        </p:nvSpPr>
        <p:spPr>
          <a:xfrm>
            <a:off x="323527" y="908720"/>
            <a:ext cx="8374247" cy="5447630"/>
          </a:xfrm>
        </p:spPr>
        <p:txBody>
          <a:bodyPr>
            <a:noAutofit/>
          </a:bodyPr>
          <a:lstStyle/>
          <a:p>
            <a:r>
              <a:rPr lang="he-IL" sz="2200" dirty="0"/>
              <a:t>המערכת תכיל את המודולים העיקריים הבאים:</a:t>
            </a:r>
            <a:endParaRPr lang="en-US" sz="2200" dirty="0"/>
          </a:p>
          <a:p>
            <a:pPr lvl="0"/>
            <a:r>
              <a:rPr lang="he-IL" sz="2200" b="1" u="sng" dirty="0">
                <a:solidFill>
                  <a:srgbClr val="0070C0"/>
                </a:solidFill>
              </a:rPr>
              <a:t>תקשורת</a:t>
            </a:r>
            <a:r>
              <a:rPr lang="he-IL" sz="2200" dirty="0"/>
              <a:t>: אינטרנט, </a:t>
            </a:r>
            <a:r>
              <a:rPr lang="en-US" sz="2200" dirty="0"/>
              <a:t>Wi-Fi</a:t>
            </a:r>
            <a:r>
              <a:rPr lang="he-IL" sz="2200" dirty="0"/>
              <a:t>, שליחת מידע (מסרונים): המערכת תחובר לרכיב חומרה של אינטרנט אלחוטי מקומי שתאפשר לשלוח את ההודעות. </a:t>
            </a:r>
            <a:endParaRPr lang="en-US" sz="2200" dirty="0"/>
          </a:p>
          <a:p>
            <a:pPr lvl="0"/>
            <a:r>
              <a:rPr lang="he-IL" sz="2200" b="1" u="sng" dirty="0">
                <a:solidFill>
                  <a:srgbClr val="0070C0"/>
                </a:solidFill>
              </a:rPr>
              <a:t>מערכת מסדי נתונים</a:t>
            </a:r>
            <a:r>
              <a:rPr lang="he-IL" sz="2200" dirty="0"/>
              <a:t>: היסטוריה של אירועים מלווים בנתונים סטטיסטיים בהתאם ליילוד: דופק, גלי קול, טמפרטורה ולחות.</a:t>
            </a:r>
            <a:endParaRPr lang="en-US" sz="2200" dirty="0"/>
          </a:p>
          <a:p>
            <a:pPr lvl="0"/>
            <a:r>
              <a:rPr lang="he-IL" sz="2200" b="1" u="sng" dirty="0">
                <a:solidFill>
                  <a:srgbClr val="0070C0"/>
                </a:solidFill>
              </a:rPr>
              <a:t>אלגוריתמים</a:t>
            </a:r>
            <a:r>
              <a:rPr lang="he-IL" sz="2200" dirty="0"/>
              <a:t>: חישוב הרכב צוות אופטימאלי לאחזקת המערכת (אחיות, וטכנאים), אלגוריתמי הכנסת נתונים אידיאלית למסד נתונים וחישוב תחומי חריגות לפי הקריטריונים המתאימים. </a:t>
            </a:r>
            <a:endParaRPr lang="en-US" sz="2200" dirty="0"/>
          </a:p>
          <a:p>
            <a:pPr lvl="0"/>
            <a:r>
              <a:rPr lang="he-IL" sz="2200" b="1" u="sng" dirty="0">
                <a:solidFill>
                  <a:srgbClr val="0070C0"/>
                </a:solidFill>
              </a:rPr>
              <a:t>מיפוי מרחב החיישנים</a:t>
            </a:r>
            <a:r>
              <a:rPr lang="he-IL" sz="2200" dirty="0"/>
              <a:t>: המערכת תראה את מפת פריסת החיישנים המקומית, דבר העוזר להגיע למקום הנכון. </a:t>
            </a:r>
            <a:endParaRPr lang="en-US" sz="2200" dirty="0"/>
          </a:p>
          <a:p>
            <a:pPr lvl="0"/>
            <a:r>
              <a:rPr lang="he-IL" sz="2200" b="1" u="sng" dirty="0">
                <a:solidFill>
                  <a:srgbClr val="0070C0"/>
                </a:solidFill>
              </a:rPr>
              <a:t>בצוע סימולציה</a:t>
            </a:r>
            <a:r>
              <a:rPr lang="he-IL" sz="2200" dirty="0"/>
              <a:t>:</a:t>
            </a:r>
            <a:r>
              <a:rPr lang="he-IL" sz="2200" b="1" dirty="0">
                <a:solidFill>
                  <a:srgbClr val="0070C0"/>
                </a:solidFill>
              </a:rPr>
              <a:t> </a:t>
            </a:r>
            <a:r>
              <a:rPr lang="he-IL" sz="2200" dirty="0"/>
              <a:t>לצורך הרצת בדיקות שפיות, פונקציונליות, מערכת, רגרסיה לפני הוצאת הפרויקט לציבור הרחב. </a:t>
            </a:r>
            <a:endParaRPr lang="en-US" sz="2200" dirty="0"/>
          </a:p>
          <a:p>
            <a:pPr lvl="0"/>
            <a:r>
              <a:rPr lang="he-IL" sz="2200" b="1" u="sng" dirty="0">
                <a:solidFill>
                  <a:srgbClr val="0070C0"/>
                </a:solidFill>
              </a:rPr>
              <a:t>קביעת קריטריונים</a:t>
            </a:r>
            <a:r>
              <a:rPr lang="he-IL" sz="2200" dirty="0"/>
              <a:t>: למקרי חירום למיניהם כגון: טמפרטורה/לחות מעל סף מסוים או תחום נורמטיבי מסוים בהתאם ליום הלידה, עונה, אם הוא פג או לא, נורמות סביבתיות, נורמות שהוגדרו על סמך היסטוריית נתונים.</a:t>
            </a:r>
            <a:endParaRPr lang="en-US" sz="2200" dirty="0"/>
          </a:p>
          <a:p>
            <a:endParaRPr lang="he-IL" sz="2200" dirty="0"/>
          </a:p>
        </p:txBody>
      </p:sp>
      <p:sp>
        <p:nvSpPr>
          <p:cNvPr id="7" name="Date Placeholder 6"/>
          <p:cNvSpPr>
            <a:spLocks noGrp="1"/>
          </p:cNvSpPr>
          <p:nvPr>
            <p:ph type="dt" sz="half" idx="10"/>
          </p:nvPr>
        </p:nvSpPr>
        <p:spPr/>
        <p:txBody>
          <a:bodyPr/>
          <a:lstStyle/>
          <a:p>
            <a:fld id="{EB10AEC9-3B60-44EE-B356-1D0A0713FE0F}"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8</a:t>
            </a:fld>
            <a:endParaRPr lang="he-IL"/>
          </a:p>
        </p:txBody>
      </p:sp>
      <p:sp>
        <p:nvSpPr>
          <p:cNvPr id="9" name="Footer Placeholder 8"/>
          <p:cNvSpPr>
            <a:spLocks noGrp="1"/>
          </p:cNvSpPr>
          <p:nvPr>
            <p:ph type="ftr" sz="quarter" idx="11"/>
          </p:nvPr>
        </p:nvSpPr>
        <p:spPr/>
        <p:txBody>
          <a:bodyPr/>
          <a:lstStyle/>
          <a:p>
            <a:r>
              <a:rPr lang="en-US" dirty="0"/>
              <a:t>Baby System Care @ Dror </a:t>
            </a:r>
            <a:r>
              <a:rPr lang="en-US" dirty="0" err="1"/>
              <a:t>Sagi</a:t>
            </a:r>
            <a:r>
              <a:rPr lang="en-US" dirty="0"/>
              <a:t> &amp; Yehuda 2017</a:t>
            </a:r>
            <a:endParaRPr lang="he-IL" dirty="0"/>
          </a:p>
        </p:txBody>
      </p:sp>
    </p:spTree>
    <p:extLst>
      <p:ext uri="{BB962C8B-B14F-4D97-AF65-F5344CB8AC3E}">
        <p14:creationId xmlns:p14="http://schemas.microsoft.com/office/powerpoint/2010/main" val="406490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43408"/>
            <a:ext cx="8229600" cy="1143000"/>
          </a:xfrm>
        </p:spPr>
        <p:txBody>
          <a:bodyPr/>
          <a:lstStyle/>
          <a:p>
            <a:r>
              <a:rPr lang="he-IL" b="1" u="sng" dirty="0">
                <a:solidFill>
                  <a:srgbClr val="00B050"/>
                </a:solidFill>
              </a:rPr>
              <a:t>דרישות עיקריות</a:t>
            </a:r>
          </a:p>
        </p:txBody>
      </p:sp>
      <p:sp>
        <p:nvSpPr>
          <p:cNvPr id="3" name="מציין מיקום תוכן 2"/>
          <p:cNvSpPr>
            <a:spLocks noGrp="1"/>
          </p:cNvSpPr>
          <p:nvPr>
            <p:ph idx="1"/>
          </p:nvPr>
        </p:nvSpPr>
        <p:spPr>
          <a:xfrm>
            <a:off x="457200" y="980728"/>
            <a:ext cx="8229600" cy="4925144"/>
          </a:xfrm>
        </p:spPr>
        <p:txBody>
          <a:bodyPr>
            <a:noAutofit/>
          </a:bodyPr>
          <a:lstStyle/>
          <a:p>
            <a:pPr marL="457200" lvl="0" indent="-457200">
              <a:buFont typeface="+mj-lt"/>
              <a:buAutoNum type="arabicPeriod"/>
            </a:pPr>
            <a:r>
              <a:rPr lang="he-IL" sz="2200" dirty="0"/>
              <a:t>המערכת תעבוד על גבי החומרה המתאימה, תעבוד באופן רציף וביעילות.</a:t>
            </a:r>
            <a:endParaRPr lang="en-US" sz="2200" dirty="0"/>
          </a:p>
          <a:p>
            <a:pPr marL="457200" lvl="0" indent="-457200">
              <a:buFont typeface="+mj-lt"/>
              <a:buAutoNum type="arabicPeriod"/>
            </a:pPr>
            <a:r>
              <a:rPr lang="he-IL" sz="2200" dirty="0"/>
              <a:t>המערכת תתמוך בזיהוי היילודים באופן מאובטח ונוח. </a:t>
            </a:r>
            <a:endParaRPr lang="en-US" sz="2200" dirty="0"/>
          </a:p>
          <a:p>
            <a:pPr marL="457200" lvl="0" indent="-457200">
              <a:buFont typeface="+mj-lt"/>
              <a:buAutoNum type="arabicPeriod"/>
            </a:pPr>
            <a:r>
              <a:rPr lang="he-IL" sz="2200" dirty="0"/>
              <a:t>המערכת מחייבת קישוריות לאינטרנט (</a:t>
            </a:r>
            <a:r>
              <a:rPr lang="en-US" sz="2200" dirty="0"/>
              <a:t>(Wi-Fi</a:t>
            </a:r>
            <a:r>
              <a:rPr lang="he-IL" sz="2200" dirty="0"/>
              <a:t>.</a:t>
            </a:r>
            <a:endParaRPr lang="en-US" sz="2200" dirty="0"/>
          </a:p>
          <a:p>
            <a:pPr marL="457200" lvl="0" indent="-457200">
              <a:buFont typeface="+mj-lt"/>
              <a:buAutoNum type="arabicPeriod"/>
            </a:pPr>
            <a:r>
              <a:rPr lang="he-IL" sz="2200" dirty="0"/>
              <a:t>המערכת תאפשר ניתוח תוצאות בזמן אמת והצגתם לפי פרופיל גמיש.</a:t>
            </a:r>
            <a:endParaRPr lang="en-US" sz="2200" dirty="0"/>
          </a:p>
          <a:p>
            <a:pPr marL="457200" lvl="0" indent="-457200">
              <a:buFont typeface="+mj-lt"/>
              <a:buAutoNum type="arabicPeriod"/>
            </a:pPr>
            <a:r>
              <a:rPr lang="he-IL" sz="2200" dirty="0"/>
              <a:t>כלל התוצאות תשמרנה בבסיס נתונים מאובטח ומגובה בענן</a:t>
            </a:r>
            <a:r>
              <a:rPr lang="en-US" sz="2200" dirty="0"/>
              <a:t>.</a:t>
            </a:r>
          </a:p>
          <a:p>
            <a:pPr marL="457200" lvl="0" indent="-457200">
              <a:buFont typeface="+mj-lt"/>
              <a:buAutoNum type="arabicPeriod"/>
            </a:pPr>
            <a:r>
              <a:rPr lang="he-IL" sz="2200" dirty="0"/>
              <a:t>המערכת תהיה קלה ופשוטה לפיתוח ותאפשר הגעה לגרסה ראשונית בזמן קצר ובעלות נמוכה.</a:t>
            </a:r>
            <a:endParaRPr lang="en-US" sz="2200" dirty="0"/>
          </a:p>
          <a:p>
            <a:pPr marL="457200" lvl="0" indent="-457200">
              <a:buFont typeface="+mj-lt"/>
              <a:buAutoNum type="arabicPeriod"/>
            </a:pPr>
            <a:r>
              <a:rPr lang="he-IL" sz="2200" dirty="0"/>
              <a:t>המערכת תשלח התרעה של הודעות בזמן אמת לגורמים הרלוונטיים. </a:t>
            </a:r>
            <a:endParaRPr lang="en-US" sz="2200" dirty="0"/>
          </a:p>
          <a:p>
            <a:pPr marL="457200" lvl="0" indent="-457200">
              <a:buFont typeface="+mj-lt"/>
              <a:buAutoNum type="arabicPeriod"/>
            </a:pPr>
            <a:r>
              <a:rPr lang="he-IL" sz="2200" dirty="0"/>
              <a:t>המערכת תהיה פשוטה וקלה לתפעול על ידי האחיות. ניתן יהיה על ידי חפיפה קצרה להבין את תפעול המערכת. </a:t>
            </a:r>
            <a:endParaRPr lang="en-US" sz="2200" dirty="0"/>
          </a:p>
          <a:p>
            <a:pPr marL="457200" lvl="0" indent="-457200">
              <a:buFont typeface="+mj-lt"/>
              <a:buAutoNum type="arabicPeriod"/>
            </a:pPr>
            <a:r>
              <a:rPr lang="he-IL" sz="2200" dirty="0"/>
              <a:t>המערכת תלווה בתיעוד ממצה וקל להבנה.</a:t>
            </a:r>
            <a:endParaRPr lang="en-US" sz="2200" dirty="0"/>
          </a:p>
          <a:p>
            <a:endParaRPr lang="he-IL" sz="1800" dirty="0"/>
          </a:p>
        </p:txBody>
      </p:sp>
      <p:sp>
        <p:nvSpPr>
          <p:cNvPr id="7" name="Date Placeholder 6"/>
          <p:cNvSpPr>
            <a:spLocks noGrp="1"/>
          </p:cNvSpPr>
          <p:nvPr>
            <p:ph type="dt" sz="half" idx="10"/>
          </p:nvPr>
        </p:nvSpPr>
        <p:spPr/>
        <p:txBody>
          <a:bodyPr/>
          <a:lstStyle/>
          <a:p>
            <a:fld id="{36207715-D319-413A-B87C-C63B6FDD4991}" type="datetime8">
              <a:rPr lang="he-IL" smtClean="0"/>
              <a:t>31 אוגוסט 17</a:t>
            </a:fld>
            <a:endParaRPr lang="he-IL"/>
          </a:p>
        </p:txBody>
      </p:sp>
      <p:sp>
        <p:nvSpPr>
          <p:cNvPr id="8" name="Slide Number Placeholder 7"/>
          <p:cNvSpPr>
            <a:spLocks noGrp="1"/>
          </p:cNvSpPr>
          <p:nvPr>
            <p:ph type="sldNum" sz="quarter" idx="12"/>
          </p:nvPr>
        </p:nvSpPr>
        <p:spPr/>
        <p:txBody>
          <a:bodyPr/>
          <a:lstStyle/>
          <a:p>
            <a:fld id="{3307C2FB-30B0-46F8-A16B-4ABB28650E5D}" type="slidenum">
              <a:rPr lang="he-IL" smtClean="0"/>
              <a:pPr/>
              <a:t>9</a:t>
            </a:fld>
            <a:endParaRPr lang="he-IL"/>
          </a:p>
        </p:txBody>
      </p:sp>
      <p:sp>
        <p:nvSpPr>
          <p:cNvPr id="9" name="Footer Placeholder 8"/>
          <p:cNvSpPr>
            <a:spLocks noGrp="1"/>
          </p:cNvSpPr>
          <p:nvPr>
            <p:ph type="ftr" sz="quarter" idx="11"/>
          </p:nvPr>
        </p:nvSpPr>
        <p:spPr/>
        <p:txBody>
          <a:bodyPr/>
          <a:lstStyle/>
          <a:p>
            <a:r>
              <a:rPr lang="en-US"/>
              <a:t>Baby System Care @ Dror Sagi &amp; Yehuda 2017</a:t>
            </a:r>
            <a:endParaRPr lang="he-IL"/>
          </a:p>
        </p:txBody>
      </p:sp>
    </p:spTree>
    <p:extLst>
      <p:ext uri="{BB962C8B-B14F-4D97-AF65-F5344CB8AC3E}">
        <p14:creationId xmlns:p14="http://schemas.microsoft.com/office/powerpoint/2010/main" val="285109763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259</TotalTime>
  <Words>1551</Words>
  <Application>Microsoft Office PowerPoint</Application>
  <PresentationFormat>On-screen Show (4:3)</PresentationFormat>
  <Paragraphs>203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David</vt:lpstr>
      <vt:lpstr>Times New Roman</vt:lpstr>
      <vt:lpstr>ערכת נושא Office</vt:lpstr>
      <vt:lpstr>PowerPoint Presentation</vt:lpstr>
      <vt:lpstr>רקע</vt:lpstr>
      <vt:lpstr>רקע- המשך</vt:lpstr>
      <vt:lpstr>המצב כיום</vt:lpstr>
      <vt:lpstr>מטרת הפרויקט</vt:lpstr>
      <vt:lpstr>רעיון מרכזי</vt:lpstr>
      <vt:lpstr>תיאור המערכת</vt:lpstr>
      <vt:lpstr>מודולים מרכזיים</vt:lpstr>
      <vt:lpstr>דרישות עיקריות</vt:lpstr>
      <vt:lpstr>צד החומרה במערכת</vt:lpstr>
      <vt:lpstr>צד התוכנה במערכת</vt:lpstr>
      <vt:lpstr>PowerPoint Presentation</vt:lpstr>
      <vt:lpstr>דיאגרמה להבנת הקונספט של העברת הנתונים.</vt:lpstr>
      <vt:lpstr>המחשת חיבור חיישן דופק לב ל RPI  </vt:lpstr>
      <vt:lpstr>דיאגרמת  ERDלהצגת המודולים בפרויקט </vt:lpstr>
      <vt:lpstr>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(CPM) PERT, לחישוב הנתיב הקריטי </vt:lpstr>
      <vt:lpstr>תרשים זרימה של הכנסת הנתונים למסד הנתונים  </vt:lpstr>
      <vt:lpstr>תרשים זרימה להצגת הרעיון של הגורמים המשפיעים על קביעת תחום הקריטריון  </vt:lpstr>
      <vt:lpstr>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vt:lpstr>
      <vt:lpstr>אילוצים ונקודות תורפה</vt:lpstr>
      <vt:lpstr>תוצאות ומסקנות</vt:lpstr>
      <vt:lpstr>קישורים לפרויקט</vt:lpstr>
      <vt:lpstr>סקר ספרות</vt:lpstr>
      <vt:lpstr>סקר ספרות- המשך</vt:lpstr>
      <vt:lpstr>סרטוני המחשה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מערכות לזיהוי חריגות סביבתיות אצל תינוקות </dc:title>
  <dc:creator>wim7</dc:creator>
  <cp:lastModifiedBy>Dror</cp:lastModifiedBy>
  <cp:revision>43</cp:revision>
  <dcterms:created xsi:type="dcterms:W3CDTF">2017-05-21T07:56:15Z</dcterms:created>
  <dcterms:modified xsi:type="dcterms:W3CDTF">2017-08-31T09:08:53Z</dcterms:modified>
</cp:coreProperties>
</file>