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4" r:id="rId1"/>
  </p:sldMasterIdLst>
  <p:sldIdLst>
    <p:sldId id="256" r:id="rId2"/>
    <p:sldId id="267" r:id="rId3"/>
    <p:sldId id="259" r:id="rId4"/>
    <p:sldId id="258" r:id="rId5"/>
    <p:sldId id="257" r:id="rId6"/>
    <p:sldId id="261" r:id="rId7"/>
    <p:sldId id="262" r:id="rId8"/>
    <p:sldId id="265" r:id="rId9"/>
    <p:sldId id="266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E5E9B"/>
    <a:srgbClr val="CC00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118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493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0813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172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76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780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397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7885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83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82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629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109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483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12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232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068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42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5F7956-93EC-46A4-BB55-4EA49273815A}" type="datetimeFigureOut">
              <a:rPr lang="he-IL" smtClean="0"/>
              <a:t>כ"א/אייר/תשע"ו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677D-0853-4787-A90A-D5D119F4EDC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7111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7.jpeg"/><Relationship Id="rId7" Type="http://schemas.openxmlformats.org/officeDocument/2006/relationships/hyperlink" Target="http://www.geog.bgu.ac.il/ilsprs/Shfaim03/PDF_File/008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youtube.com/watch?v=glImT3s-7nE" TargetMode="External"/><Relationship Id="rId5" Type="http://schemas.openxmlformats.org/officeDocument/2006/relationships/hyperlink" Target="https://www.youtube.com/watch?v=oIShzAzKUWQ" TargetMode="External"/><Relationship Id="rId4" Type="http://schemas.microsoft.com/office/2007/relationships/hdphoto" Target="../media/hdphoto1.wdp"/><Relationship Id="rId9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91673" y="433250"/>
            <a:ext cx="10959921" cy="183287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מערכת מיפוי תלת ממדית המבוססת טכנולוגיית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STEREO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4489933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he-IL" dirty="0">
                <a:solidFill>
                  <a:schemeClr val="bg1"/>
                </a:solidFill>
                <a:latin typeface="Guttman-Toledo" panose="02010401010101010101" pitchFamily="2" charset="-79"/>
                <a:cs typeface="Guttman-Toledo" panose="02010401010101010101" pitchFamily="2" charset="-79"/>
              </a:rPr>
              <a:t>מגישים:</a:t>
            </a:r>
            <a:endParaRPr lang="en-US" b="1" dirty="0">
              <a:solidFill>
                <a:schemeClr val="bg1"/>
              </a:solidFill>
              <a:cs typeface="Guttman-Toledo" panose="02010401010101010101" pitchFamily="2" charset="-79"/>
            </a:endParaRPr>
          </a:p>
          <a:p>
            <a:pPr algn="ctr"/>
            <a:r>
              <a:rPr lang="he-IL" b="1" dirty="0">
                <a:solidFill>
                  <a:schemeClr val="bg1"/>
                </a:solidFill>
                <a:latin typeface="Guttman-Toledo" panose="02010401010101010101" pitchFamily="2" charset="-79"/>
                <a:cs typeface="Guttman-Toledo" panose="02010401010101010101" pitchFamily="2" charset="-79"/>
              </a:rPr>
              <a:t>אסף כהן  ת.ז -302565452</a:t>
            </a:r>
            <a:endParaRPr lang="en-US" b="1" dirty="0">
              <a:solidFill>
                <a:schemeClr val="bg1"/>
              </a:solidFill>
              <a:cs typeface="Guttman-Toledo" panose="02010401010101010101" pitchFamily="2" charset="-79"/>
            </a:endParaRPr>
          </a:p>
          <a:p>
            <a:pPr algn="ctr"/>
            <a:r>
              <a:rPr lang="he-IL" b="1" dirty="0">
                <a:solidFill>
                  <a:schemeClr val="bg1"/>
                </a:solidFill>
                <a:latin typeface="Guttman-Toledo" panose="02010401010101010101" pitchFamily="2" charset="-79"/>
                <a:cs typeface="Guttman-Toledo" panose="02010401010101010101" pitchFamily="2" charset="-79"/>
              </a:rPr>
              <a:t>יהודה שכטר ת.ז - 312256050</a:t>
            </a:r>
            <a:endParaRPr lang="en-US" b="1" dirty="0">
              <a:solidFill>
                <a:schemeClr val="bg1"/>
              </a:solidFill>
              <a:cs typeface="Guttman-Toledo" panose="02010401010101010101" pitchFamily="2" charset="-79"/>
            </a:endParaRPr>
          </a:p>
          <a:p>
            <a:pPr algn="ctr"/>
            <a:r>
              <a:rPr lang="he-IL" b="1" dirty="0">
                <a:solidFill>
                  <a:schemeClr val="bg1"/>
                </a:solidFill>
                <a:latin typeface="Guttman-Toledo" panose="02010401010101010101" pitchFamily="2" charset="-79"/>
                <a:cs typeface="Guttman-Toledo" panose="02010401010101010101" pitchFamily="2" charset="-79"/>
              </a:rPr>
              <a:t>דרור רוסין ת.ז - 301795142</a:t>
            </a:r>
            <a:endParaRPr lang="en-US" b="1" dirty="0">
              <a:solidFill>
                <a:schemeClr val="bg1"/>
              </a:solidFill>
              <a:cs typeface="Guttman-Toledo" panose="02010401010101010101" pitchFamily="2" charset="-79"/>
            </a:endParaRPr>
          </a:p>
          <a:p>
            <a:pPr algn="ctr"/>
            <a:r>
              <a:rPr lang="he-IL" b="1" dirty="0">
                <a:solidFill>
                  <a:schemeClr val="bg1"/>
                </a:solidFill>
                <a:latin typeface="Guttman-Toledo" panose="02010401010101010101" pitchFamily="2" charset="-79"/>
                <a:cs typeface="Guttman-Toledo" panose="02010401010101010101" pitchFamily="2" charset="-79"/>
              </a:rPr>
              <a:t>שגיא ראובן ת.ז - 308446160</a:t>
            </a:r>
            <a:endParaRPr lang="en-US" b="1" dirty="0">
              <a:solidFill>
                <a:schemeClr val="bg1"/>
              </a:solidFill>
              <a:cs typeface="Guttman-Toledo" panose="02010401010101010101" pitchFamily="2" charset="-79"/>
            </a:endParaRPr>
          </a:p>
          <a:p>
            <a:pPr algn="ctr"/>
            <a:endParaRPr lang="he-IL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3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12379"/>
            <a:ext cx="12311270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07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e-IL" sz="5400" b="1" u="sng" dirty="0">
                <a:solidFill>
                  <a:schemeClr val="bg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אתר המוצר: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53038" y="1885492"/>
            <a:ext cx="9556598" cy="2622112"/>
          </a:xfrm>
          <a:solidFill>
            <a:srgbClr val="FFFFFF">
              <a:alpha val="20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אתר הפרויקט בהקמה בימים אלה, נשמח שתבקרו אותנו ותתרשמו מהיכולות הקיימות וממה שעוד צפוי בהמשך: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קישור:</a:t>
            </a:r>
            <a:endParaRPr lang="he-IL" b="1" i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zed_stereo.me.logosite.co.il</a:t>
            </a:r>
            <a:endParaRPr lang="he-IL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** נא להעתיק את הקישור לדפדפן.</a:t>
            </a:r>
            <a:br>
              <a:rPr lang="en-US" dirty="0">
                <a:solidFill>
                  <a:srgbClr val="00B0F0"/>
                </a:solidFill>
              </a:rPr>
            </a:br>
            <a:endParaRPr lang="he-IL" b="1" dirty="0">
              <a:solidFill>
                <a:srgbClr val="00B0F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9509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12379"/>
            <a:ext cx="12311270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53193" cy="103152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e-IL" sz="5400" b="1" u="sng" dirty="0">
                <a:solidFill>
                  <a:schemeClr val="bg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מידע – סקר ספרות מקוצר: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90919" y="2014281"/>
            <a:ext cx="9380152" cy="3330451"/>
          </a:xfrm>
          <a:solidFill>
            <a:srgbClr val="FFFFFF">
              <a:alpha val="21176"/>
            </a:srgbClr>
          </a:solidFill>
          <a:effectLst>
            <a:outerShdw blurRad="50800" dist="50800" dir="5400000" algn="ctr" rotWithShape="0">
              <a:srgbClr val="000000">
                <a:alpha val="67000"/>
              </a:srgbClr>
            </a:outerShdw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5"/>
              </a:rPr>
              <a:t>https://www.youtube.com/watch?v=oIShzAzKUWQ</a:t>
            </a:r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6"/>
              </a:rPr>
              <a:t>https://www.youtube.com/watch?v=glImT3s-7nE</a:t>
            </a:r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תיעוד, מיפוי ואנליזה במבנים ע''י סריקת לייזר תלת ממדית</a:t>
            </a:r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 - </a:t>
            </a:r>
            <a:r>
              <a:rPr lang="en-US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  <a:hlinkClick r:id="rId7"/>
              </a:rPr>
              <a:t>http://www.geog.bgu.ac.il/ilsprs/Shfaim03/PDF_File/008.pdf</a:t>
            </a:r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קוד פתוח שנעבוד מולו להריץ את הפרויקט</a:t>
            </a:r>
            <a:r>
              <a:rPr lang="he-IL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  </a:t>
            </a:r>
            <a:r>
              <a:rPr lang="en-US" dirty="0">
                <a:solidFill>
                  <a:srgbClr val="00B0F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https://github.com/stereolabs</a:t>
            </a:r>
            <a:endParaRPr lang="he-IL" dirty="0">
              <a:solidFill>
                <a:srgbClr val="00B0F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 typeface="Wingdings" panose="05000000000000000000" pitchFamily="2" charset="2"/>
              <a:buChar char="q"/>
            </a:pPr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82647"/>
              </p:ext>
            </p:extLst>
          </p:nvPr>
        </p:nvGraphicFramePr>
        <p:xfrm>
          <a:off x="92075" y="92075"/>
          <a:ext cx="29067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8" imgW="2907360" imgH="437760" progId="Package">
                  <p:embed/>
                </p:oleObj>
              </mc:Choice>
              <mc:Fallback>
                <p:oleObj name="Packager Shell Object" showAsIcon="1" r:id="rId8" imgW="29073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29067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24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12379"/>
            <a:ext cx="12311270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53193" cy="103152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e-IL" sz="5400" b="1" u="sng" dirty="0">
                <a:solidFill>
                  <a:schemeClr val="bg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קישור – פרויקט מוגמר: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90919" y="2014282"/>
            <a:ext cx="9380152" cy="1272258"/>
          </a:xfrm>
          <a:solidFill>
            <a:srgbClr val="FFFFFF">
              <a:alpha val="21176"/>
            </a:srgbClr>
          </a:solidFill>
          <a:effectLst>
            <a:outerShdw blurRad="50800" dist="50800" dir="5400000" algn="ctr" rotWithShape="0">
              <a:srgbClr val="000000">
                <a:alpha val="67000"/>
              </a:srgb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https://github.com/drorruss/Matala4/tree/master</a:t>
            </a:r>
            <a:endParaRPr lang="he-IL" sz="3600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3350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0"/>
            <a:ext cx="12311270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88044" y="313069"/>
            <a:ext cx="9603275" cy="524058"/>
          </a:xfr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txBody>
          <a:bodyPr>
            <a:noAutofit/>
          </a:bodyPr>
          <a:lstStyle/>
          <a:p>
            <a:pPr algn="ctr"/>
            <a:r>
              <a:rPr lang="he-IL" sz="6500" b="1" u="sng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שלבי עבודה: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71970" y="1460538"/>
            <a:ext cx="9603275" cy="4724223"/>
          </a:xfrm>
          <a:solidFill>
            <a:srgbClr val="FFFFFF">
              <a:alpha val="2117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1. </a:t>
            </a:r>
            <a:r>
              <a:rPr lang="en-US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בחירת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</a:t>
            </a:r>
            <a:r>
              <a:rPr lang="en-US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נושא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2. חלוקת עבודה וסמכויות בין חברי הפרויקט.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3. כתיבת מסמך אפיון (</a:t>
            </a:r>
            <a:r>
              <a:rPr lang="en-US" alt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Requirements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alt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 Cases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en-US" alt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Conceptual Model</a:t>
            </a:r>
            <a:r>
              <a:rPr lang="he-IL" alt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en-US" alt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Sequence Diagrams </a:t>
            </a:r>
            <a:r>
              <a:rPr lang="he-IL" alt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alt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Contracts </a:t>
            </a:r>
            <a:r>
              <a:rPr lang="he-IL" alt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alt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Diagrams</a:t>
            </a:r>
            <a:r>
              <a:rPr lang="he-IL" alt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4. חיפוש קוד פתוח תקין, התאמתו והשמשתו לטובת צרכי הפרויקט.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5. התייעצות עם גורם מכוון וקבלת הערות והארות (מרצה, מתרגל)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6.נסיון לשיפור ביצועים וזמני ריצה.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6. חיפוש אפליקציות/כלים/פלטפורמות אלטרנטיביות.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7. יצירת טסטרים  ובדיקת מקרי קצה לטובת בדיקת הפרויקט  - יצירת ענן נקודות, </a:t>
            </a:r>
            <a:r>
              <a:rPr lang="en-US" b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real-time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8. תפעול  והרצת  הפרויקט.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9. סיכום ומסקנות.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10. הגשה סופית והצגת הפרויקט.</a:t>
            </a:r>
          </a:p>
          <a:p>
            <a:pPr marL="0" indent="0">
              <a:buNone/>
            </a:pPr>
            <a:endParaRPr lang="he-IL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7460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12379"/>
            <a:ext cx="12311270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14620" y="1324049"/>
            <a:ext cx="9974820" cy="4195481"/>
          </a:xfrm>
          <a:solidFill>
            <a:srgbClr val="FFFFFF">
              <a:alpha val="20000"/>
            </a:srgbClr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1. </a:t>
            </a:r>
            <a:r>
              <a:rPr lang="he-IL" b="1" u="sng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להלן נתאר את דרישות המערכת המינימליות ממחשב לשימוש </a:t>
            </a:r>
            <a:r>
              <a:rPr lang="en-US" b="1" u="sng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SDK ZED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            על מנת להפעיל את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SDK ZED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נדרש לעמוד בדרישות הבאות:</a:t>
            </a:r>
            <a:endParaRPr lang="en-US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• ליבה כפולה 2,3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GHz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או מעבד מהיר יותר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•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RAM GB 4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או יותר</a:t>
            </a:r>
            <a:endParaRPr lang="en-US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•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GPU NVIDIA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עם יכולות מחשוב 2.0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•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CUDA 6.5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•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USB 3.0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יציאה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•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Windows 7, Windows 8, Windows 8.1 ( bit 64)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אובונטו 14.04,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L4T21.3 / 4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2. כבל נתונים לסנכרון בין המצלמה למחשב.</a:t>
            </a:r>
          </a:p>
          <a:p>
            <a:pPr marL="0" indent="0">
              <a:buNone/>
            </a:pP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3.  מצלמת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ZED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להרצה מול הפלטפורמה.</a:t>
            </a:r>
          </a:p>
        </p:txBody>
      </p:sp>
      <p:sp>
        <p:nvSpPr>
          <p:cNvPr id="4" name="מלבן 3"/>
          <p:cNvSpPr/>
          <p:nvPr/>
        </p:nvSpPr>
        <p:spPr>
          <a:xfrm>
            <a:off x="3216651" y="400719"/>
            <a:ext cx="5370758" cy="92333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u="sng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רשימת ציוד:</a:t>
            </a:r>
          </a:p>
        </p:txBody>
      </p:sp>
    </p:spTree>
    <p:extLst>
      <p:ext uri="{BB962C8B-B14F-4D97-AF65-F5344CB8AC3E}">
        <p14:creationId xmlns:p14="http://schemas.microsoft.com/office/powerpoint/2010/main" val="328445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12379"/>
            <a:ext cx="12311270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07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e-IL" sz="5400" b="1" u="sng" dirty="0">
                <a:solidFill>
                  <a:schemeClr val="bg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צורכי ניסוי: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53038" y="1885492"/>
            <a:ext cx="9556598" cy="2622112"/>
          </a:xfrm>
          <a:solidFill>
            <a:srgbClr val="FFFFFF">
              <a:alpha val="20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1. יצירת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- DB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הפקת תמונות וסרטונים במס' קונסטלציות שונות( לדוג' – תמונת וסרטון תקריב, תמונות מרחביות, סרטונים ברזולוציות שונות, צילום בתנאי אור משתנים וכו')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2.  שימוש בפלטפורמת הממשק - אפליקציה/כלי רלוונטי שבעזרתו נוכל לעבד את התמונות והסרטונים על מנת להפיק  את התלת ממד וליצור ענן נקודות ומרחקים ביניהם.</a:t>
            </a:r>
          </a:p>
          <a:p>
            <a:pPr marL="0" indent="0">
              <a:buNone/>
            </a:pP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313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12379"/>
            <a:ext cx="12311270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07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e-IL" sz="5400" b="1" u="sng" dirty="0">
                <a:solidFill>
                  <a:schemeClr val="bg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סטאטוס: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63652" y="1287887"/>
            <a:ext cx="9556598" cy="4185633"/>
          </a:xfrm>
          <a:solidFill>
            <a:srgbClr val="FFFFFF">
              <a:alpha val="20000"/>
            </a:srgb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נערכו מס' פגישות ודיונים בין חברי הקבוצה במהלכם עלו הדברים הבאים: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1.תיאור כללי של מה שנדרש מהמערכת בשלב הראשוני שלה (אבטיפוס).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2. גובש היקף השלב הראשוני של הפרויקט (בניית המערכת ההתחלתית).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3. סביבת העבודה של המערכת.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4. ממשקי המערכת הראשונית (וכאלה שייתכן ויתווספו).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5. בוצע ניתוח סיכונים בהתאם לאופי הפרויקט.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6. חשיבה בין חברי הצוות - מהי הפונקציונליות של המערכת כפי שהלקוח מצפה לה.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7. חלוקת אחריות ומרחבי אחריות.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8. נושא ה -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DB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שיידרש בפרויקט – נלקחו מעל 100 פריטים.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9. מימוש המערכת: בניית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DB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והתקשרות המערכת עם ה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DB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ומימוש המודולים הראשוניים.</a:t>
            </a:r>
          </a:p>
          <a:p>
            <a:pPr marL="0" indent="0">
              <a:buNone/>
            </a:pP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911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12379"/>
            <a:ext cx="12311270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07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e-IL" sz="5400" b="1" u="sng" dirty="0">
                <a:solidFill>
                  <a:schemeClr val="bg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פערים: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53038" y="1885492"/>
            <a:ext cx="9556598" cy="2622112"/>
          </a:xfrm>
          <a:solidFill>
            <a:srgbClr val="FFFFFF">
              <a:alpha val="20000"/>
            </a:srgbClr>
          </a:solidFill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חיפוש כלים נוספים לטובת הרצת הממשק.</a:t>
            </a:r>
          </a:p>
          <a:p>
            <a:pPr marL="457200" indent="-457200">
              <a:buAutoNum type="arabicPeriod"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סנכרון והתאמה בין מודולים של המערכת.</a:t>
            </a:r>
          </a:p>
          <a:p>
            <a:pPr marL="457200" indent="-457200">
              <a:buAutoNum type="arabicPeriod"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טיפול במקרי קצה מבחינה אלגוריתמית.</a:t>
            </a:r>
          </a:p>
          <a:p>
            <a:pPr marL="457200" indent="-457200">
              <a:buAutoNum type="arabicPeriod"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דיבוג וטסטינג לפרוייקט. </a:t>
            </a:r>
          </a:p>
          <a:p>
            <a:pPr marL="457200" indent="-457200">
              <a:buAutoNum type="arabicPeriod"/>
            </a:pP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AutoNum type="arabicPeriod" startAt="2"/>
            </a:pP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AutoNum type="arabicPeriod" startAt="2"/>
            </a:pP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AutoNum type="arabicPeriod" startAt="2"/>
            </a:pP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547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12379"/>
            <a:ext cx="12311270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07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e-IL" sz="5400" b="1" u="sng" dirty="0">
                <a:solidFill>
                  <a:schemeClr val="bg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לו"ז:  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6" t="23856" r="3130" b="48503"/>
          <a:stretch/>
        </p:blipFill>
        <p:spPr bwMode="auto">
          <a:xfrm>
            <a:off x="1506829" y="1294435"/>
            <a:ext cx="9156878" cy="245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9" t="31514" r="3194" b="17429"/>
          <a:stretch/>
        </p:blipFill>
        <p:spPr bwMode="auto">
          <a:xfrm>
            <a:off x="1468192" y="3841581"/>
            <a:ext cx="9131121" cy="289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70" y="12379"/>
            <a:ext cx="12311270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07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e-IL" sz="5400" b="1" u="sng" dirty="0">
                <a:solidFill>
                  <a:schemeClr val="bg1"/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הוכחת היתכנות:  </a:t>
            </a:r>
          </a:p>
        </p:txBody>
      </p:sp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1258066" y="1854557"/>
            <a:ext cx="9661394" cy="4185633"/>
          </a:xfrm>
          <a:solidFill>
            <a:srgbClr val="FFFFFF">
              <a:alpha val="20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הוכחת היתכנות תוצג באופן פומבי במהלך השיעור. 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כלים: 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- </a:t>
            </a:r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MeshLab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http://meshlab.sourceforge.net/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מערכת עבור עיבוד ועריכה של תלת ממד. המערכת נועדה לסייע במתן סט של כלים לעריכה, בדיקה, והמרה לתלת ממד.</a:t>
            </a: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2. </a:t>
            </a:r>
            <a:r>
              <a:rPr lang="he-IL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BoofCV</a:t>
            </a:r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http://boofcv.org/index.php?title=Main_Page</a:t>
            </a: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היא ספריית קוד פתוח (</a:t>
            </a:r>
            <a:r>
              <a:rPr lang="he-IL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Java</a:t>
            </a:r>
            <a:r>
              <a:rPr lang="he-IL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) עבור יישומים של ראייה ממוחשבת בזמן אמת.</a:t>
            </a:r>
            <a:endParaRPr lang="he-IL" b="1" dirty="0">
              <a:solidFill>
                <a:srgbClr val="00B0F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b="1" dirty="0">
              <a:solidFill>
                <a:srgbClr val="00B0F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endParaRPr lang="he-IL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3143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521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Century Gothic</vt:lpstr>
      <vt:lpstr>David</vt:lpstr>
      <vt:lpstr>Guttman-Toledo</vt:lpstr>
      <vt:lpstr>Times New Roman</vt:lpstr>
      <vt:lpstr>Wingdings</vt:lpstr>
      <vt:lpstr>Wingdings 3</vt:lpstr>
      <vt:lpstr>יונים</vt:lpstr>
      <vt:lpstr>Package</vt:lpstr>
      <vt:lpstr>מערכת מיפוי תלת ממדית המבוססת טכנולוגיית STEREO</vt:lpstr>
      <vt:lpstr>קישור – פרויקט מוגמר:</vt:lpstr>
      <vt:lpstr>שלבי עבודה:</vt:lpstr>
      <vt:lpstr>PowerPoint Presentation</vt:lpstr>
      <vt:lpstr>צורכי ניסוי:</vt:lpstr>
      <vt:lpstr>סטאטוס:</vt:lpstr>
      <vt:lpstr>פערים:</vt:lpstr>
      <vt:lpstr>לו"ז:  </vt:lpstr>
      <vt:lpstr>הוכחת היתכנות:  </vt:lpstr>
      <vt:lpstr>אתר המוצר:</vt:lpstr>
      <vt:lpstr>מידע – סקר ספרות מקוצר: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מערכת מיפוי תלת ממדית המבוססת על מצלמת STEREO</dc:title>
  <dc:creator>Dror</dc:creator>
  <cp:lastModifiedBy>Sagi</cp:lastModifiedBy>
  <cp:revision>69</cp:revision>
  <dcterms:created xsi:type="dcterms:W3CDTF">2016-03-27T19:03:28Z</dcterms:created>
  <dcterms:modified xsi:type="dcterms:W3CDTF">2016-05-29T08:32:36Z</dcterms:modified>
</cp:coreProperties>
</file>