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59" r:id="rId6"/>
    <p:sldId id="260" r:id="rId7"/>
    <p:sldId id="268" r:id="rId8"/>
    <p:sldId id="264" r:id="rId9"/>
    <p:sldId id="265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863"/>
    <a:srgbClr val="004C52"/>
    <a:srgbClr val="2AB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3BCDC-D94C-41DA-BA19-A3E7C15BD1F8}" type="datetimeFigureOut">
              <a:rPr lang="en-US" smtClean="0"/>
              <a:t>11-Oct-18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0F133-9AC9-49CD-9BC4-19B1F62E1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7867" y="1013309"/>
            <a:ext cx="12192200" cy="50264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292033" y="2655767"/>
            <a:ext cx="7608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22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32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8033" y="402100"/>
            <a:ext cx="12200067" cy="5995664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7867" y="1005267"/>
            <a:ext cx="12192200" cy="50264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1" y="1801467"/>
            <a:ext cx="12208100" cy="3852084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2420700" y="2720733"/>
            <a:ext cx="7350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2420500" y="4091533"/>
            <a:ext cx="7350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24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830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8033" y="402100"/>
            <a:ext cx="12200067" cy="5995664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1" name="Shape 21"/>
          <p:cNvSpPr/>
          <p:nvPr/>
        </p:nvSpPr>
        <p:spPr>
          <a:xfrm>
            <a:off x="0" y="2106818"/>
            <a:ext cx="12192000" cy="4455557"/>
          </a:xfrm>
          <a:custGeom>
            <a:avLst/>
            <a:gdLst/>
            <a:ahLst/>
            <a:cxnLst/>
            <a:rect l="0" t="0" r="0" b="0"/>
            <a:pathLst>
              <a:path w="365760" h="110982" extrusionOk="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7867" y="547388"/>
            <a:ext cx="12192203" cy="5937531"/>
          </a:xfrm>
          <a:custGeom>
            <a:avLst/>
            <a:gdLst/>
            <a:ahLst/>
            <a:cxnLst/>
            <a:rect l="0" t="0" r="0" b="0"/>
            <a:pathLst>
              <a:path w="365036" h="147896" extrusionOk="0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445033" y="3085600"/>
            <a:ext cx="7302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5573200" y="1389167"/>
            <a:ext cx="1045600" cy="1045600"/>
          </a:xfrm>
          <a:prstGeom prst="diamond">
            <a:avLst/>
          </a:prstGeom>
          <a:noFill/>
          <a:ln w="28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069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◆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99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Shape 37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38" name="Shape 3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2" name="Shape 4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3" name="Shape 4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20656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6238907" y="1994467"/>
            <a:ext cx="47468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◆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38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49" name="Shape 49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0" name="Shape 50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2" name="Shape 52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4" name="Shape 54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161000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476349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7791697" y="1994467"/>
            <a:ext cx="3153600" cy="4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◆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536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8033" y="0"/>
            <a:ext cx="12224167" cy="6884133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21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1" name="Shape 71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39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3140" y="0"/>
            <a:ext cx="6946095" cy="1311139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8033" y="3"/>
            <a:ext cx="5927192" cy="1447525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8500634" y="6327664"/>
            <a:ext cx="3398551" cy="534505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9788240" y="6356406"/>
            <a:ext cx="2428128" cy="527748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11120956" y="5605434"/>
            <a:ext cx="1091259" cy="1278748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2078701" y="-8033"/>
            <a:ext cx="5489033" cy="1259833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1041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82200" y="2131211"/>
            <a:ext cx="9827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182200" y="531200"/>
            <a:ext cx="982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6588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26389" y="1972745"/>
            <a:ext cx="10740918" cy="2405700"/>
          </a:xfrm>
        </p:spPr>
        <p:txBody>
          <a:bodyPr/>
          <a:lstStyle/>
          <a:p>
            <a:r>
              <a:rPr lang="es-PA" dirty="0" smtClean="0">
                <a:latin typeface="+mj-lt"/>
              </a:rPr>
              <a:t>TRAVEL NORTHERN TAIWAN - GIS</a:t>
            </a:r>
            <a:endParaRPr lang="en-US" dirty="0">
              <a:latin typeface="+mj-lt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352311" y="4185454"/>
            <a:ext cx="5489073" cy="242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6000"/>
              <a:buFont typeface="Montserrat"/>
              <a:buNone/>
              <a:defRPr sz="6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6000"/>
              <a:buFont typeface="Montserrat"/>
              <a:buNone/>
              <a:defRPr sz="6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6000"/>
              <a:buFont typeface="Montserrat"/>
              <a:buNone/>
              <a:defRPr sz="6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6000"/>
              <a:buFont typeface="Montserrat"/>
              <a:buNone/>
              <a:defRPr sz="6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6000"/>
              <a:buFont typeface="Montserrat"/>
              <a:buNone/>
              <a:defRPr sz="6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6000"/>
              <a:buFont typeface="Montserrat"/>
              <a:buNone/>
              <a:defRPr sz="6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6000"/>
              <a:buFont typeface="Montserrat"/>
              <a:buNone/>
              <a:defRPr sz="6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6000"/>
              <a:buFont typeface="Montserrat"/>
              <a:buNone/>
              <a:defRPr sz="6000" b="1" i="0" u="none" strike="noStrike" cap="none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107-CSIE-S016</a:t>
            </a: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+mj-lt"/>
              </a:rPr>
              <a:t>四資三 </a:t>
            </a:r>
            <a:r>
              <a:rPr lang="en-US" altLang="zh-TW" sz="2800" dirty="0">
                <a:solidFill>
                  <a:schemeClr val="bg1"/>
                </a:solidFill>
                <a:latin typeface="+mj-lt"/>
              </a:rPr>
              <a:t>104590021</a:t>
            </a:r>
            <a:r>
              <a:rPr lang="zh-TW" altLang="en-US" sz="2800" dirty="0">
                <a:solidFill>
                  <a:schemeClr val="bg1"/>
                </a:solidFill>
                <a:latin typeface="+mj-lt"/>
              </a:rPr>
              <a:t> 陳立宭</a:t>
            </a:r>
            <a:endParaRPr lang="en-US" altLang="zh-TW" sz="28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+mj-lt"/>
              </a:rPr>
              <a:t>四資三 </a:t>
            </a:r>
            <a:r>
              <a:rPr lang="en-US" altLang="zh-TW" sz="2800" dirty="0">
                <a:solidFill>
                  <a:schemeClr val="bg1"/>
                </a:solidFill>
                <a:latin typeface="+mj-lt"/>
              </a:rPr>
              <a:t>104590049</a:t>
            </a:r>
            <a:r>
              <a:rPr lang="zh-TW" altLang="en-US" sz="2800" dirty="0">
                <a:solidFill>
                  <a:schemeClr val="bg1"/>
                </a:solidFill>
                <a:latin typeface="+mj-lt"/>
              </a:rPr>
              <a:t> 邱嘉香</a:t>
            </a:r>
            <a:endParaRPr lang="en-US" altLang="zh-TW" sz="28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+mj-lt"/>
              </a:rPr>
              <a:t>四資三 </a:t>
            </a:r>
            <a:r>
              <a:rPr lang="en-US" altLang="zh-TW" sz="2800" dirty="0">
                <a:solidFill>
                  <a:schemeClr val="bg1"/>
                </a:solidFill>
                <a:latin typeface="+mj-lt"/>
              </a:rPr>
              <a:t>104590050</a:t>
            </a:r>
            <a:r>
              <a:rPr lang="zh-TW" altLang="en-US" sz="2800" dirty="0">
                <a:solidFill>
                  <a:schemeClr val="bg1"/>
                </a:solidFill>
                <a:latin typeface="+mj-lt"/>
              </a:rPr>
              <a:t> 林大</a:t>
            </a:r>
            <a:r>
              <a:rPr lang="zh-TW" altLang="en-US" sz="2800" dirty="0" smtClean="0">
                <a:solidFill>
                  <a:schemeClr val="bg1"/>
                </a:solidFill>
                <a:latin typeface="+mj-lt"/>
              </a:rPr>
              <a:t>衛</a:t>
            </a:r>
            <a:endParaRPr lang="en-US" altLang="zh-TW" sz="28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+mj-lt"/>
              </a:rPr>
              <a:t>指導老師：劉傳銘</a:t>
            </a:r>
          </a:p>
        </p:txBody>
      </p:sp>
    </p:spTree>
    <p:extLst>
      <p:ext uri="{BB962C8B-B14F-4D97-AF65-F5344CB8AC3E}">
        <p14:creationId xmlns:p14="http://schemas.microsoft.com/office/powerpoint/2010/main" val="23745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46" y="448073"/>
            <a:ext cx="9827600" cy="1143200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Comparison with other APPs</a:t>
            </a:r>
            <a:endParaRPr lang="en-US" sz="40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78280"/>
              </p:ext>
            </p:extLst>
          </p:nvPr>
        </p:nvGraphicFramePr>
        <p:xfrm>
          <a:off x="609600" y="2040464"/>
          <a:ext cx="10972800" cy="3525984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20075053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8439575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92805595"/>
                    </a:ext>
                  </a:extLst>
                </a:gridCol>
              </a:tblGrid>
              <a:tr h="391776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004C52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/>
                        </a:rPr>
                        <a:t>Travel</a:t>
                      </a:r>
                      <a:r>
                        <a:rPr lang="en-US" baseline="0" dirty="0" smtClean="0">
                          <a:latin typeface="Raleway"/>
                        </a:rPr>
                        <a:t> Northern Taiwan</a:t>
                      </a:r>
                      <a:endParaRPr lang="en-US" dirty="0"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aleway"/>
                        </a:rPr>
                        <a:t>Google Trips</a:t>
                      </a:r>
                      <a:endParaRPr lang="en-US" dirty="0"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600923"/>
                  </a:ext>
                </a:extLst>
              </a:tr>
              <a:tr h="391776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4C52"/>
                          </a:solidFill>
                          <a:latin typeface="Raleway"/>
                        </a:rPr>
                        <a:t>Budget management</a:t>
                      </a:r>
                      <a:endParaRPr lang="en-US" dirty="0">
                        <a:solidFill>
                          <a:srgbClr val="004C52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7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Raleway"/>
                          <a:sym typeface="Arial"/>
                        </a:rPr>
                        <a:t>✓</a:t>
                      </a:r>
                      <a:endParaRPr lang="en-US" dirty="0">
                        <a:solidFill>
                          <a:srgbClr val="00B050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Raleway"/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22027"/>
                  </a:ext>
                </a:extLst>
              </a:tr>
              <a:tr h="3917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4C52"/>
                          </a:solidFill>
                          <a:latin typeface="Raleway"/>
                        </a:rPr>
                        <a:t>Trip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7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Raleway"/>
                          <a:sym typeface="Arial"/>
                        </a:rPr>
                        <a:t>✓</a:t>
                      </a:r>
                      <a:endParaRPr lang="en-US" dirty="0">
                        <a:solidFill>
                          <a:srgbClr val="00B050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Raleway"/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11256"/>
                  </a:ext>
                </a:extLst>
              </a:tr>
              <a:tr h="3917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4C52"/>
                          </a:solidFill>
                          <a:latin typeface="Raleway"/>
                        </a:rPr>
                        <a:t>Itinerary planning</a:t>
                      </a:r>
                      <a:endParaRPr lang="en-US" dirty="0">
                        <a:solidFill>
                          <a:srgbClr val="004C52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7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Raleway"/>
                          <a:sym typeface="Arial"/>
                        </a:rPr>
                        <a:t>✓</a:t>
                      </a:r>
                      <a:endParaRPr lang="en-US" dirty="0">
                        <a:solidFill>
                          <a:srgbClr val="00B050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7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Raleway"/>
                          <a:sym typeface="Arial"/>
                        </a:rPr>
                        <a:t>✓</a:t>
                      </a:r>
                      <a:endParaRPr lang="en-US" dirty="0">
                        <a:solidFill>
                          <a:srgbClr val="00B050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94441"/>
                  </a:ext>
                </a:extLst>
              </a:tr>
              <a:tr h="3917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4C52"/>
                          </a:solidFill>
                          <a:latin typeface="Raleway"/>
                        </a:rPr>
                        <a:t>Accommodation</a:t>
                      </a:r>
                      <a:r>
                        <a:rPr lang="en-US" baseline="0" dirty="0" smtClean="0">
                          <a:solidFill>
                            <a:srgbClr val="004C52"/>
                          </a:solidFill>
                          <a:latin typeface="Raleway"/>
                        </a:rPr>
                        <a:t> information</a:t>
                      </a:r>
                      <a:endParaRPr lang="en-US" dirty="0">
                        <a:solidFill>
                          <a:srgbClr val="004C52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7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Raleway"/>
                          <a:sym typeface="Arial"/>
                        </a:rPr>
                        <a:t>✓</a:t>
                      </a:r>
                      <a:endParaRPr lang="en-US" dirty="0">
                        <a:solidFill>
                          <a:srgbClr val="00B050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Raleway"/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05865"/>
                  </a:ext>
                </a:extLst>
              </a:tr>
              <a:tr h="3917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4C52"/>
                          </a:solidFill>
                          <a:latin typeface="Raleway"/>
                        </a:rPr>
                        <a:t>Discounts</a:t>
                      </a:r>
                      <a:r>
                        <a:rPr lang="en-US" baseline="0" dirty="0" smtClean="0">
                          <a:solidFill>
                            <a:srgbClr val="004C52"/>
                          </a:solidFill>
                          <a:latin typeface="Raleway"/>
                        </a:rPr>
                        <a:t> offered to users</a:t>
                      </a:r>
                      <a:endParaRPr lang="en-US" dirty="0">
                        <a:solidFill>
                          <a:srgbClr val="004C52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Raleway"/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67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Raleway"/>
                          <a:sym typeface="Arial"/>
                        </a:rPr>
                        <a:t>✓</a:t>
                      </a:r>
                      <a:endParaRPr lang="en-US" dirty="0">
                        <a:solidFill>
                          <a:srgbClr val="00B050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33829"/>
                  </a:ext>
                </a:extLst>
              </a:tr>
              <a:tr h="3917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4C52"/>
                          </a:solidFill>
                          <a:latin typeface="Raleway"/>
                        </a:rPr>
                        <a:t>Bookings management</a:t>
                      </a:r>
                      <a:endParaRPr lang="en-US" dirty="0">
                        <a:solidFill>
                          <a:srgbClr val="004C52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Raleway"/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67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Raleway"/>
                          <a:sym typeface="Arial"/>
                        </a:rPr>
                        <a:t>✓</a:t>
                      </a:r>
                      <a:endParaRPr lang="en-US" dirty="0" smtClean="0">
                        <a:solidFill>
                          <a:srgbClr val="00B050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32521"/>
                  </a:ext>
                </a:extLst>
              </a:tr>
              <a:tr h="3917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4C52"/>
                          </a:solidFill>
                          <a:latin typeface="Raleway"/>
                        </a:rPr>
                        <a:t>Weather forecast</a:t>
                      </a:r>
                      <a:endParaRPr lang="en-US" dirty="0">
                        <a:solidFill>
                          <a:srgbClr val="004C52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67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Raleway"/>
                          <a:sym typeface="Arial"/>
                        </a:rPr>
                        <a:t>✓</a:t>
                      </a:r>
                      <a:endParaRPr lang="en-US" sz="1867" b="0" i="0" u="none" strike="noStrike" cap="none" dirty="0" smtClean="0">
                        <a:solidFill>
                          <a:srgbClr val="00B050"/>
                        </a:solidFill>
                        <a:effectLst/>
                        <a:latin typeface="Raleway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Raleway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15107"/>
                  </a:ext>
                </a:extLst>
              </a:tr>
              <a:tr h="39177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4C52"/>
                          </a:solidFill>
                          <a:latin typeface="Raleway"/>
                        </a:rPr>
                        <a:t>Download</a:t>
                      </a:r>
                      <a:r>
                        <a:rPr lang="en-US" baseline="0" dirty="0" smtClean="0">
                          <a:solidFill>
                            <a:srgbClr val="004C52"/>
                          </a:solidFill>
                          <a:latin typeface="Raleway"/>
                        </a:rPr>
                        <a:t> offline itinerary</a:t>
                      </a:r>
                      <a:endParaRPr lang="en-US" dirty="0">
                        <a:solidFill>
                          <a:srgbClr val="004C52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Raleway"/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  <a:latin typeface="Raleway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67" u="none" strike="noStrike" cap="none" dirty="0" smtClean="0">
                          <a:solidFill>
                            <a:srgbClr val="00B050"/>
                          </a:solidFill>
                          <a:effectLst/>
                          <a:latin typeface="Raleway"/>
                          <a:sym typeface="Arial"/>
                        </a:rPr>
                        <a:t>✓</a:t>
                      </a:r>
                      <a:endParaRPr lang="en-US" dirty="0" smtClean="0">
                        <a:solidFill>
                          <a:srgbClr val="00B050"/>
                        </a:solidFill>
                        <a:latin typeface="Ralewa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58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182" y="503491"/>
            <a:ext cx="9827600" cy="1143200"/>
          </a:xfrm>
        </p:spPr>
        <p:txBody>
          <a:bodyPr/>
          <a:lstStyle/>
          <a:p>
            <a:r>
              <a:rPr lang="en-US" sz="4000" dirty="0" smtClean="0">
                <a:latin typeface="+mj-lt"/>
              </a:rPr>
              <a:t>Conclusion</a:t>
            </a:r>
            <a:endParaRPr lang="en-US" sz="4000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Char char="×"/>
            </a:pPr>
            <a:r>
              <a:rPr lang="en-US" dirty="0" smtClean="0">
                <a:latin typeface="+mj-lt"/>
              </a:rPr>
              <a:t>We hope to provide most of the information and functionalities that a tourist would want to access. Hence, the user won’t be in need to download many applications when traveling, since everything needed will be provided by us.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5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20600" y="2623128"/>
            <a:ext cx="7350800" cy="1939635"/>
          </a:xfrm>
        </p:spPr>
        <p:txBody>
          <a:bodyPr anchor="ctr"/>
          <a:lstStyle/>
          <a:p>
            <a:r>
              <a:rPr lang="en-US" sz="6000" dirty="0" smtClean="0">
                <a:latin typeface="+mj-lt"/>
              </a:rPr>
              <a:t>Thanks for your attention</a:t>
            </a: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876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91" y="470121"/>
            <a:ext cx="9827600" cy="1143200"/>
          </a:xfrm>
        </p:spPr>
        <p:txBody>
          <a:bodyPr/>
          <a:lstStyle/>
          <a:p>
            <a:r>
              <a:rPr lang="en-US" sz="4000" dirty="0" smtClean="0">
                <a:latin typeface="+mj-lt"/>
                <a:cs typeface="Calibri" panose="020F0502020204030204" pitchFamily="34" charset="0"/>
              </a:rPr>
              <a:t>Table of contents</a:t>
            </a:r>
            <a:endParaRPr lang="en-US" sz="40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72600" y="1613321"/>
            <a:ext cx="9827600" cy="4930160"/>
          </a:xfrm>
        </p:spPr>
        <p:txBody>
          <a:bodyPr/>
          <a:lstStyle/>
          <a:p>
            <a:pPr>
              <a:buFontTx/>
              <a:buChar char="×"/>
            </a:pPr>
            <a:r>
              <a:rPr lang="en-US" altLang="zh-TW" dirty="0" smtClean="0">
                <a:latin typeface="+mj-lt"/>
                <a:cs typeface="Calibri" panose="020F0502020204030204" pitchFamily="34" charset="0"/>
              </a:rPr>
              <a:t>Motivation</a:t>
            </a:r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  <a:cs typeface="Calibri" panose="020F0502020204030204" pitchFamily="34" charset="0"/>
              </a:rPr>
              <a:t>System structure</a:t>
            </a: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  <a:cs typeface="Calibri" panose="020F0502020204030204" pitchFamily="34" charset="0"/>
              </a:rPr>
              <a:t>Functionalities</a:t>
            </a: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  <a:cs typeface="Calibri" panose="020F0502020204030204" pitchFamily="34" charset="0"/>
              </a:rPr>
              <a:t>Trip planning</a:t>
            </a: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  <a:cs typeface="Calibri" panose="020F0502020204030204" pitchFamily="34" charset="0"/>
              </a:rPr>
              <a:t>Display local information</a:t>
            </a: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  <a:cs typeface="Calibri" panose="020F0502020204030204" pitchFamily="34" charset="0"/>
              </a:rPr>
              <a:t>Budget planning</a:t>
            </a:r>
            <a:endParaRPr lang="en-US" altLang="zh-TW" dirty="0">
              <a:latin typeface="+mj-lt"/>
              <a:cs typeface="Calibri" panose="020F0502020204030204" pitchFamily="34" charset="0"/>
            </a:endParaRPr>
          </a:p>
          <a:p>
            <a:pPr>
              <a:buFontTx/>
              <a:buChar char="×"/>
            </a:pPr>
            <a:r>
              <a:rPr lang="en-US" altLang="zh-CN" dirty="0" smtClean="0">
                <a:latin typeface="+mj-lt"/>
                <a:cs typeface="Calibri" panose="020F0502020204030204" pitchFamily="34" charset="0"/>
              </a:rPr>
              <a:t>Display of </a:t>
            </a:r>
            <a:r>
              <a:rPr lang="en-US" altLang="zh-CN" dirty="0" smtClean="0">
                <a:latin typeface="+mj-lt"/>
                <a:cs typeface="Calibri" panose="020F0502020204030204" pitchFamily="34" charset="0"/>
              </a:rPr>
              <a:t>weather</a:t>
            </a:r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  <a:cs typeface="Calibri" panose="020F0502020204030204" pitchFamily="34" charset="0"/>
              </a:rPr>
              <a:t>Comparison </a:t>
            </a:r>
            <a:r>
              <a:rPr lang="en-US" altLang="zh-TW" dirty="0" smtClean="0">
                <a:latin typeface="+mj-lt"/>
                <a:cs typeface="Calibri" panose="020F0502020204030204" pitchFamily="34" charset="0"/>
              </a:rPr>
              <a:t>with other apps</a:t>
            </a:r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941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284" y="491871"/>
            <a:ext cx="9827600" cy="1143200"/>
          </a:xfrm>
        </p:spPr>
        <p:txBody>
          <a:bodyPr/>
          <a:lstStyle/>
          <a:p>
            <a:r>
              <a:rPr lang="en-US" altLang="zh-CN" sz="4000" dirty="0" smtClean="0">
                <a:latin typeface="+mj-lt"/>
              </a:rPr>
              <a:t>Motivation</a:t>
            </a:r>
            <a:endParaRPr lang="en-US" sz="40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82200" y="2613891"/>
            <a:ext cx="9827600" cy="3953720"/>
          </a:xfrm>
        </p:spPr>
        <p:txBody>
          <a:bodyPr/>
          <a:lstStyle/>
          <a:p>
            <a:pPr>
              <a:buFontTx/>
              <a:buChar char="×"/>
            </a:pPr>
            <a:r>
              <a:rPr lang="en-US" altLang="zh-TW" dirty="0" smtClean="0">
                <a:latin typeface="+mj-lt"/>
              </a:rPr>
              <a:t>Show up-to-date information about Northern Taiwan</a:t>
            </a:r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</a:rPr>
              <a:t>Create a convenient travel guide for first-time travelers</a:t>
            </a:r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</a:rPr>
              <a:t>Promote tourism to other regions of Northern Taiwan</a:t>
            </a:r>
          </a:p>
        </p:txBody>
      </p:sp>
    </p:spTree>
    <p:extLst>
      <p:ext uri="{BB962C8B-B14F-4D97-AF65-F5344CB8AC3E}">
        <p14:creationId xmlns:p14="http://schemas.microsoft.com/office/powerpoint/2010/main" val="20032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29" y="491871"/>
            <a:ext cx="9827600" cy="1143200"/>
          </a:xfrm>
        </p:spPr>
        <p:txBody>
          <a:bodyPr/>
          <a:lstStyle/>
          <a:p>
            <a:r>
              <a:rPr lang="en-US" altLang="zh-TW" sz="4000" dirty="0" smtClean="0">
                <a:latin typeface="+mj-lt"/>
              </a:rPr>
              <a:t>System structure</a:t>
            </a:r>
            <a:endParaRPr lang="en-US" sz="40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422787" y="2152343"/>
            <a:ext cx="6042025" cy="3629025"/>
          </a:xfrm>
        </p:spPr>
        <p:txBody>
          <a:bodyPr/>
          <a:lstStyle/>
          <a:p>
            <a:pPr>
              <a:buFontTx/>
              <a:buChar char="×"/>
            </a:pPr>
            <a:r>
              <a:rPr lang="en-US" dirty="0" smtClean="0">
                <a:latin typeface="+mj-lt"/>
              </a:rPr>
              <a:t>User information, including the custom made itineraries will be saved in </a:t>
            </a:r>
            <a:r>
              <a:rPr lang="en-US" dirty="0" smtClean="0">
                <a:latin typeface="+mj-lt"/>
              </a:rPr>
              <a:t>firebase</a:t>
            </a:r>
          </a:p>
          <a:p>
            <a:pPr>
              <a:buFontTx/>
              <a:buChar char="×"/>
            </a:pPr>
            <a:r>
              <a:rPr lang="en-US" dirty="0" smtClean="0">
                <a:latin typeface="+mj-lt"/>
              </a:rPr>
              <a:t>The user </a:t>
            </a:r>
            <a:r>
              <a:rPr lang="en-US" dirty="0" smtClean="0">
                <a:latin typeface="+mj-lt"/>
              </a:rPr>
              <a:t>will also be able to check the current weather of the places of interest</a:t>
            </a:r>
          </a:p>
          <a:p>
            <a:pPr>
              <a:buFontTx/>
              <a:buChar char="×"/>
            </a:pPr>
            <a:r>
              <a:rPr lang="en-US" dirty="0" smtClean="0">
                <a:latin typeface="+mj-lt"/>
              </a:rPr>
              <a:t>Itineraries will be made according to user’s places of interest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271" y="1772634"/>
            <a:ext cx="4871126" cy="41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3942" y="501703"/>
            <a:ext cx="9827600" cy="1143200"/>
          </a:xfrm>
        </p:spPr>
        <p:txBody>
          <a:bodyPr/>
          <a:lstStyle/>
          <a:p>
            <a:r>
              <a:rPr lang="en-US" altLang="zh-TW" sz="4000" dirty="0" smtClean="0">
                <a:solidFill>
                  <a:schemeClr val="bg1"/>
                </a:solidFill>
                <a:latin typeface="+mj-lt"/>
              </a:rPr>
              <a:t>Functionalities</a:t>
            </a:r>
            <a:endParaRPr lang="zh-TW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3942" y="1875023"/>
            <a:ext cx="7837603" cy="4858285"/>
          </a:xfrm>
        </p:spPr>
        <p:txBody>
          <a:bodyPr/>
          <a:lstStyle/>
          <a:p>
            <a:pPr>
              <a:buFontTx/>
              <a:buChar char="×"/>
            </a:pPr>
            <a:r>
              <a:rPr lang="en-US" dirty="0" smtClean="0">
                <a:latin typeface="+mj-lt"/>
              </a:rPr>
              <a:t>Let the user sign up and sign in</a:t>
            </a:r>
          </a:p>
          <a:p>
            <a:pPr>
              <a:buFontTx/>
              <a:buChar char="×"/>
            </a:pPr>
            <a:r>
              <a:rPr lang="en-US" altLang="zh-TW" dirty="0">
                <a:cs typeface="Calibri" panose="020F0502020204030204" pitchFamily="34" charset="0"/>
              </a:rPr>
              <a:t>Multiple languages </a:t>
            </a:r>
            <a:r>
              <a:rPr lang="en-US" altLang="zh-TW" dirty="0" smtClean="0">
                <a:cs typeface="Calibri" panose="020F0502020204030204" pitchFamily="34" charset="0"/>
              </a:rPr>
              <a:t>support such as English, Spanish, Simplified Chinese and Traditional Chinese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FontTx/>
              <a:buChar char="×"/>
            </a:pPr>
            <a:r>
              <a:rPr lang="en-US" dirty="0" smtClean="0">
                <a:latin typeface="+mj-lt"/>
              </a:rPr>
              <a:t>Search places according to the user’s interests</a:t>
            </a:r>
          </a:p>
          <a:p>
            <a:pPr>
              <a:buFontTx/>
              <a:buChar char="×"/>
            </a:pPr>
            <a:r>
              <a:rPr lang="en-US" dirty="0" smtClean="0">
                <a:latin typeface="+mj-lt"/>
              </a:rPr>
              <a:t>Bookmark places of interest</a:t>
            </a:r>
          </a:p>
          <a:p>
            <a:pPr>
              <a:buFontTx/>
              <a:buChar char="×"/>
            </a:pPr>
            <a:r>
              <a:rPr lang="en-US" dirty="0" smtClean="0">
                <a:latin typeface="+mj-lt"/>
              </a:rPr>
              <a:t>Customize itineraries</a:t>
            </a:r>
          </a:p>
          <a:p>
            <a:pPr>
              <a:buFontTx/>
              <a:buChar char="×"/>
            </a:pPr>
            <a:r>
              <a:rPr lang="en-US" dirty="0" smtClean="0">
                <a:latin typeface="+mj-lt"/>
              </a:rPr>
              <a:t>Display the weather of the region of interest</a:t>
            </a:r>
          </a:p>
          <a:p>
            <a:pPr>
              <a:buFontTx/>
              <a:buChar char="×"/>
            </a:pPr>
            <a:r>
              <a:rPr lang="en-US" dirty="0" smtClean="0">
                <a:latin typeface="+mj-lt"/>
              </a:rPr>
              <a:t>Record budget and expenses during </a:t>
            </a:r>
            <a:r>
              <a:rPr lang="en-US" dirty="0" smtClean="0">
                <a:latin typeface="+mj-lt"/>
              </a:rPr>
              <a:t>trip</a:t>
            </a:r>
            <a:endParaRPr lang="en-US" dirty="0" smtClean="0">
              <a:latin typeface="+mj-lt"/>
            </a:endParaRPr>
          </a:p>
        </p:txBody>
      </p:sp>
      <p:pic>
        <p:nvPicPr>
          <p:cNvPr id="2052" name="Picture 4" descr="Image result for taipei 101 clipart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000" l="4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117" y="1456817"/>
            <a:ext cx="3036216" cy="303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35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0781" y="3311304"/>
            <a:ext cx="2940672" cy="23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1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780" y="392113"/>
            <a:ext cx="9827600" cy="1143200"/>
          </a:xfrm>
        </p:spPr>
        <p:txBody>
          <a:bodyPr/>
          <a:lstStyle/>
          <a:p>
            <a:r>
              <a:rPr lang="en-US" altLang="zh-TW" sz="4000" dirty="0">
                <a:latin typeface="+mj-lt"/>
              </a:rPr>
              <a:t>Trip planning (Interface)</a:t>
            </a:r>
            <a:endParaRPr lang="zh-TW" altLang="en-US" sz="4000" dirty="0">
              <a:latin typeface="+mj-lt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382095" y="3449693"/>
            <a:ext cx="1079863" cy="557349"/>
          </a:xfrm>
          <a:prstGeom prst="rightArrow">
            <a:avLst/>
          </a:prstGeom>
          <a:solidFill>
            <a:srgbClr val="2ABBAD"/>
          </a:solidFill>
          <a:ln>
            <a:solidFill>
              <a:srgbClr val="2AB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561811" y="3449692"/>
            <a:ext cx="1079863" cy="557349"/>
          </a:xfrm>
          <a:prstGeom prst="rightArrow">
            <a:avLst/>
          </a:prstGeom>
          <a:solidFill>
            <a:srgbClr val="2ABBAD"/>
          </a:solidFill>
          <a:ln>
            <a:solidFill>
              <a:srgbClr val="2AB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851709" y="6244201"/>
            <a:ext cx="2127897" cy="408623"/>
          </a:xfrm>
          <a:prstGeom prst="roundRect">
            <a:avLst/>
          </a:prstGeom>
          <a:solidFill>
            <a:srgbClr val="BBE863">
              <a:alpha val="78824"/>
            </a:srgb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4C52"/>
                </a:solidFill>
                <a:latin typeface="+mj-lt"/>
              </a:rPr>
              <a:t>Create a new plan</a:t>
            </a:r>
            <a:endParaRPr lang="en-US" dirty="0">
              <a:solidFill>
                <a:srgbClr val="004C52"/>
              </a:solidFill>
              <a:latin typeface="+mj-lt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9089190" y="6108755"/>
            <a:ext cx="2366376" cy="715089"/>
          </a:xfrm>
          <a:prstGeom prst="roundRect">
            <a:avLst/>
          </a:prstGeom>
          <a:solidFill>
            <a:srgbClr val="BBE863">
              <a:alpha val="78824"/>
            </a:srgb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4C52"/>
                </a:solidFill>
                <a:latin typeface="+mj-lt"/>
              </a:rPr>
              <a:t>Name your plan and set the details</a:t>
            </a:r>
            <a:endParaRPr lang="en-US" dirty="0">
              <a:solidFill>
                <a:srgbClr val="004C52"/>
              </a:solidFill>
              <a:latin typeface="+mj-lt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934651" y="6090967"/>
            <a:ext cx="2377317" cy="715089"/>
          </a:xfrm>
          <a:prstGeom prst="roundRect">
            <a:avLst/>
          </a:prstGeom>
          <a:solidFill>
            <a:srgbClr val="BBE863">
              <a:alpha val="78824"/>
            </a:srgb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4C52"/>
                </a:solidFill>
                <a:latin typeface="+mj-lt"/>
              </a:rPr>
              <a:t>Choose the region you want to visit</a:t>
            </a:r>
            <a:endParaRPr lang="en-US" dirty="0">
              <a:solidFill>
                <a:srgbClr val="004C52"/>
              </a:solidFill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75" y="1242387"/>
            <a:ext cx="2347163" cy="4767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844" y="1245326"/>
            <a:ext cx="2341067" cy="47674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128" y="1242386"/>
            <a:ext cx="2389839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370436" y="139388"/>
            <a:ext cx="9826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TW" sz="4000" kern="0" dirty="0" smtClean="0">
                <a:latin typeface="+mj-lt"/>
                <a:cs typeface="Calibri" panose="020F0502020204030204" pitchFamily="34" charset="0"/>
              </a:rPr>
              <a:t>Trip planning (Interface)</a:t>
            </a:r>
            <a:endParaRPr lang="zh-TW" altLang="en-US" sz="4000" kern="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8419880" y="1807006"/>
            <a:ext cx="3034184" cy="648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4C52"/>
                </a:solidFill>
                <a:latin typeface="+mj-lt"/>
                <a:cs typeface="Calibri" panose="020F0502020204030204" pitchFamily="34" charset="0"/>
              </a:rPr>
              <a:t>Choose the type of location that you are interested in </a:t>
            </a:r>
            <a:endParaRPr lang="en-US" dirty="0">
              <a:solidFill>
                <a:srgbClr val="004C5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6797132" y="1869369"/>
            <a:ext cx="174171" cy="235131"/>
          </a:xfrm>
          <a:prstGeom prst="rightBracket">
            <a:avLst/>
          </a:prstGeom>
          <a:ln>
            <a:solidFill>
              <a:srgbClr val="2AB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V="1">
            <a:off x="6971303" y="1986934"/>
            <a:ext cx="1448576" cy="1"/>
          </a:xfrm>
          <a:prstGeom prst="straightConnector1">
            <a:avLst/>
          </a:prstGeom>
          <a:ln>
            <a:solidFill>
              <a:srgbClr val="2ABB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4"/>
          <p:cNvSpPr txBox="1"/>
          <p:nvPr/>
        </p:nvSpPr>
        <p:spPr>
          <a:xfrm>
            <a:off x="8419879" y="4651173"/>
            <a:ext cx="302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4C52"/>
                </a:solidFill>
                <a:latin typeface="+mj-lt"/>
                <a:cs typeface="Calibri" panose="020F0502020204030204" pitchFamily="34" charset="0"/>
              </a:rPr>
              <a:t>See information about the places of interest marked in the map and add them to your itinerary if you </a:t>
            </a:r>
            <a:r>
              <a:rPr lang="en-US" dirty="0" smtClean="0">
                <a:solidFill>
                  <a:srgbClr val="004C52"/>
                </a:solidFill>
                <a:latin typeface="+mj-lt"/>
                <a:cs typeface="Calibri" panose="020F0502020204030204" pitchFamily="34" charset="0"/>
              </a:rPr>
              <a:t>wish</a:t>
            </a:r>
            <a:endParaRPr lang="en-US" dirty="0">
              <a:solidFill>
                <a:srgbClr val="004C5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1" name="Right Bracket 10"/>
          <p:cNvSpPr/>
          <p:nvPr/>
        </p:nvSpPr>
        <p:spPr>
          <a:xfrm>
            <a:off x="6797132" y="4633086"/>
            <a:ext cx="156754" cy="1218416"/>
          </a:xfrm>
          <a:prstGeom prst="rightBracket">
            <a:avLst/>
          </a:prstGeom>
          <a:ln>
            <a:solidFill>
              <a:srgbClr val="2AB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1"/>
          </p:cNvCxnSpPr>
          <p:nvPr/>
        </p:nvCxnSpPr>
        <p:spPr>
          <a:xfrm>
            <a:off x="6953886" y="5242294"/>
            <a:ext cx="1465993" cy="9044"/>
          </a:xfrm>
          <a:prstGeom prst="straightConnector1">
            <a:avLst/>
          </a:prstGeom>
          <a:ln>
            <a:solidFill>
              <a:srgbClr val="2ABB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8"/>
          <p:cNvSpPr txBox="1"/>
          <p:nvPr/>
        </p:nvSpPr>
        <p:spPr>
          <a:xfrm>
            <a:off x="8426543" y="2879799"/>
            <a:ext cx="302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4C52"/>
                </a:solidFill>
                <a:latin typeface="+mj-lt"/>
                <a:cs typeface="Calibri" panose="020F0502020204030204" pitchFamily="34" charset="0"/>
              </a:rPr>
              <a:t>See the location of every place of the type selected </a:t>
            </a:r>
            <a:endParaRPr lang="en-US" dirty="0">
              <a:solidFill>
                <a:srgbClr val="004C52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4" name="Right Bracket 13"/>
          <p:cNvSpPr/>
          <p:nvPr/>
        </p:nvSpPr>
        <p:spPr>
          <a:xfrm>
            <a:off x="6801619" y="2228810"/>
            <a:ext cx="169684" cy="1671313"/>
          </a:xfrm>
          <a:prstGeom prst="rightBracket">
            <a:avLst/>
          </a:prstGeom>
          <a:ln>
            <a:solidFill>
              <a:srgbClr val="2AB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/>
          <p:cNvCxnSpPr>
            <a:stCxn id="14" idx="2"/>
          </p:cNvCxnSpPr>
          <p:nvPr/>
        </p:nvCxnSpPr>
        <p:spPr>
          <a:xfrm>
            <a:off x="6971303" y="3064467"/>
            <a:ext cx="1448576" cy="1530"/>
          </a:xfrm>
          <a:prstGeom prst="straightConnector1">
            <a:avLst/>
          </a:prstGeom>
          <a:ln>
            <a:solidFill>
              <a:srgbClr val="2ABB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05" y="1085810"/>
            <a:ext cx="2795392" cy="5478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32" y="1592031"/>
            <a:ext cx="2539338" cy="4466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2" y="1085810"/>
            <a:ext cx="2795392" cy="5478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3" y="1592032"/>
            <a:ext cx="2510263" cy="44661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98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7982" y="392655"/>
            <a:ext cx="9827600" cy="1143200"/>
          </a:xfrm>
        </p:spPr>
        <p:txBody>
          <a:bodyPr/>
          <a:lstStyle/>
          <a:p>
            <a:r>
              <a:rPr lang="en-US" altLang="zh-TW" sz="4000" dirty="0" smtClean="0">
                <a:latin typeface="+mj-lt"/>
              </a:rPr>
              <a:t>Budget planning</a:t>
            </a:r>
            <a:endParaRPr lang="zh-TW" altLang="en-US" sz="40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310495" y="2677900"/>
            <a:ext cx="5571569" cy="2461992"/>
          </a:xfrm>
        </p:spPr>
        <p:txBody>
          <a:bodyPr/>
          <a:lstStyle/>
          <a:p>
            <a:pPr>
              <a:buFontTx/>
              <a:buChar char="×"/>
            </a:pPr>
            <a:r>
              <a:rPr lang="en-US" altLang="zh-TW" dirty="0">
                <a:latin typeface="+mj-lt"/>
              </a:rPr>
              <a:t>API</a:t>
            </a:r>
            <a:r>
              <a:rPr lang="zh-TW" altLang="en-US" dirty="0" smtClean="0">
                <a:latin typeface="+mj-lt"/>
              </a:rPr>
              <a:t>：</a:t>
            </a:r>
            <a:r>
              <a:rPr lang="en-US" dirty="0" err="1" smtClean="0"/>
              <a:t>MPAndroidChart</a:t>
            </a:r>
            <a:endParaRPr lang="en-US" dirty="0"/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</a:rPr>
              <a:t>Set </a:t>
            </a:r>
            <a:r>
              <a:rPr lang="en-US" altLang="zh-TW" dirty="0" smtClean="0">
                <a:latin typeface="+mj-lt"/>
              </a:rPr>
              <a:t>travel budget</a:t>
            </a:r>
            <a:endParaRPr lang="en-US" altLang="zh-TW" dirty="0">
              <a:latin typeface="+mj-lt"/>
            </a:endParaRPr>
          </a:p>
          <a:p>
            <a:pPr>
              <a:buFontTx/>
              <a:buChar char="×"/>
            </a:pPr>
            <a:r>
              <a:rPr lang="en-US" altLang="zh-TW" dirty="0" smtClean="0">
                <a:latin typeface="+mj-lt"/>
              </a:rPr>
              <a:t>Show user’s remaining amount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525" y="694334"/>
            <a:ext cx="2926334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3363" y="490063"/>
            <a:ext cx="9827600" cy="1143200"/>
          </a:xfrm>
        </p:spPr>
        <p:txBody>
          <a:bodyPr/>
          <a:lstStyle/>
          <a:p>
            <a:r>
              <a:rPr lang="en-US" altLang="zh-TW" sz="4000" dirty="0" smtClean="0">
                <a:latin typeface="+mj-lt"/>
              </a:rPr>
              <a:t>Display of weather</a:t>
            </a:r>
            <a:endParaRPr lang="zh-TW" altLang="en-US" sz="40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1182200" y="2131211"/>
            <a:ext cx="6723805" cy="4436400"/>
          </a:xfrm>
        </p:spPr>
        <p:txBody>
          <a:bodyPr/>
          <a:lstStyle/>
          <a:p>
            <a:pPr marL="342900" indent="-342900">
              <a:buFontTx/>
              <a:buChar char="×"/>
            </a:pPr>
            <a:r>
              <a:rPr lang="en-US" altLang="zh-TW" dirty="0" smtClean="0">
                <a:latin typeface="+mj-lt"/>
              </a:rPr>
              <a:t>API</a:t>
            </a:r>
            <a:r>
              <a:rPr lang="zh-TW" altLang="en-US" dirty="0" smtClean="0">
                <a:latin typeface="+mj-lt"/>
              </a:rPr>
              <a:t>：</a:t>
            </a:r>
            <a:r>
              <a:rPr lang="en-US" altLang="zh-TW" dirty="0" smtClean="0">
                <a:latin typeface="+mj-lt"/>
              </a:rPr>
              <a:t>Dark Sky API</a:t>
            </a:r>
            <a:endParaRPr lang="en-US" altLang="zh-TW" dirty="0" smtClean="0">
              <a:latin typeface="+mj-lt"/>
            </a:endParaRPr>
          </a:p>
          <a:p>
            <a:pPr marL="342900" indent="-342900">
              <a:buFontTx/>
              <a:buChar char="×"/>
            </a:pPr>
            <a:r>
              <a:rPr lang="en-US" altLang="zh-TW" dirty="0" smtClean="0">
                <a:latin typeface="+mj-lt"/>
              </a:rPr>
              <a:t>Functionality: Display today’s weather</a:t>
            </a:r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              </a:t>
            </a:r>
            <a:r>
              <a:rPr lang="en-US" altLang="zh-TW" dirty="0" smtClean="0">
                <a:latin typeface="+mj-lt"/>
              </a:rPr>
              <a:t>	    </a:t>
            </a:r>
            <a:r>
              <a:rPr lang="zh-TW" altLang="en-US" dirty="0" smtClean="0">
                <a:latin typeface="+mj-lt"/>
              </a:rPr>
              <a:t> </a:t>
            </a:r>
            <a:r>
              <a:rPr lang="en-US" altLang="zh-TW" dirty="0" smtClean="0">
                <a:latin typeface="+mj-lt"/>
              </a:rPr>
              <a:t>Display weather forecast</a:t>
            </a:r>
          </a:p>
          <a:p>
            <a:pPr marL="0" indent="0">
              <a:buNone/>
            </a:pPr>
            <a:r>
              <a:rPr lang="zh-TW" altLang="en-US" dirty="0" smtClean="0">
                <a:latin typeface="+mj-lt"/>
              </a:rPr>
              <a:t>               </a:t>
            </a:r>
            <a:r>
              <a:rPr lang="en-US" altLang="zh-TW" dirty="0" smtClean="0">
                <a:latin typeface="+mj-lt"/>
              </a:rPr>
              <a:t>	     Check the weather</a:t>
            </a:r>
            <a:endParaRPr lang="zh-TW" alt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05" y="720063"/>
            <a:ext cx="2956816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5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5" id="{6215ECA0-AC02-43E2-AEDB-8551382A1C44}" vid="{6CE9A1C5-4333-4A73-9C4C-24DFEC558F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463</TotalTime>
  <Words>356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Karla</vt:lpstr>
      <vt:lpstr>Montserrat</vt:lpstr>
      <vt:lpstr>Raleway</vt:lpstr>
      <vt:lpstr>Arial</vt:lpstr>
      <vt:lpstr>Calibri</vt:lpstr>
      <vt:lpstr>Theme5</vt:lpstr>
      <vt:lpstr>TRAVEL NORTHERN TAIWAN - GIS</vt:lpstr>
      <vt:lpstr>Table of contents</vt:lpstr>
      <vt:lpstr>Motivation</vt:lpstr>
      <vt:lpstr>System structure</vt:lpstr>
      <vt:lpstr>Functionalities</vt:lpstr>
      <vt:lpstr>Trip planning (Interface)</vt:lpstr>
      <vt:lpstr>PowerPoint Presentation</vt:lpstr>
      <vt:lpstr>Budget planning</vt:lpstr>
      <vt:lpstr>Display of weather</vt:lpstr>
      <vt:lpstr>Comparison with other APPs</vt:lpstr>
      <vt:lpstr>Conclusion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NORTHERN TAIWAN - GIS</dc:title>
  <dc:creator>Génesis Yau Lamboglia</dc:creator>
  <cp:lastModifiedBy>Génesis Yau Lamboglia</cp:lastModifiedBy>
  <cp:revision>55</cp:revision>
  <dcterms:created xsi:type="dcterms:W3CDTF">2018-05-29T10:27:44Z</dcterms:created>
  <dcterms:modified xsi:type="dcterms:W3CDTF">2018-10-11T12:16:32Z</dcterms:modified>
</cp:coreProperties>
</file>