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6" r:id="rId11"/>
    <p:sldId id="267" r:id="rId12"/>
    <p:sldId id="264" r:id="rId13"/>
  </p:sldIdLst>
  <p:sldSz cx="12192000" cy="6858000"/>
  <p:notesSz cx="1023302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8AFD"/>
    <a:srgbClr val="A5B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311" cy="356357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6346" y="1"/>
            <a:ext cx="4434311" cy="356357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D463D494-798F-440B-9962-BE0E52997E15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434311" cy="356356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6346" y="6746119"/>
            <a:ext cx="4434311" cy="356356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AFF73CF5-7F7E-486A-84F3-8DA864F61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79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311" cy="35676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938" y="0"/>
            <a:ext cx="4434311" cy="35676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EA9FB43-24B1-4238-9DDA-A6DEE5A8F9F2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418067"/>
            <a:ext cx="8186420" cy="279659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5708"/>
            <a:ext cx="4434311" cy="35676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938" y="6745708"/>
            <a:ext cx="4434311" cy="35676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1C9D0938-BDFC-4CE2-82E5-5C9B0C1E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0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830033" y="2655767"/>
            <a:ext cx="6532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" name="Shape 12"/>
          <p:cNvGrpSpPr/>
          <p:nvPr/>
        </p:nvGrpSpPr>
        <p:grpSpPr>
          <a:xfrm>
            <a:off x="743929" y="-12"/>
            <a:ext cx="2086112" cy="3766799"/>
            <a:chOff x="0" y="855663"/>
            <a:chExt cx="1257300" cy="2270250"/>
          </a:xfrm>
        </p:grpSpPr>
        <p:sp>
          <p:nvSpPr>
            <p:cNvPr id="13" name="Shape 13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Shape 21"/>
          <p:cNvGrpSpPr/>
          <p:nvPr/>
        </p:nvGrpSpPr>
        <p:grpSpPr>
          <a:xfrm rot="-5400000">
            <a:off x="9675158" y="-540737"/>
            <a:ext cx="1390929" cy="3642753"/>
            <a:chOff x="7556500" y="3806825"/>
            <a:chExt cx="838313" cy="2195488"/>
          </a:xfrm>
        </p:grpSpPr>
        <p:sp>
          <p:nvSpPr>
            <p:cNvPr id="22" name="Shape 2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Shape 33"/>
          <p:cNvGrpSpPr/>
          <p:nvPr/>
        </p:nvGrpSpPr>
        <p:grpSpPr>
          <a:xfrm rot="5400000">
            <a:off x="703135" y="3690821"/>
            <a:ext cx="1852856" cy="3258923"/>
            <a:chOff x="4395788" y="4144963"/>
            <a:chExt cx="1058775" cy="1862100"/>
          </a:xfrm>
        </p:grpSpPr>
        <p:sp>
          <p:nvSpPr>
            <p:cNvPr id="34" name="Shape 34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Shape 37"/>
          <p:cNvGrpSpPr/>
          <p:nvPr/>
        </p:nvGrpSpPr>
        <p:grpSpPr>
          <a:xfrm rot="10800000">
            <a:off x="9159335" y="3216091"/>
            <a:ext cx="2358211" cy="3641927"/>
            <a:chOff x="6545263" y="855663"/>
            <a:chExt cx="1469962" cy="2270150"/>
          </a:xfrm>
        </p:grpSpPr>
        <p:sp>
          <p:nvSpPr>
            <p:cNvPr id="38" name="Shape 3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76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 thir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Shape 230"/>
          <p:cNvSpPr/>
          <p:nvPr/>
        </p:nvSpPr>
        <p:spPr>
          <a:xfrm flipH="1">
            <a:off x="0" y="0"/>
            <a:ext cx="406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27C47A6-CA53-4338-961D-DEE600F02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2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Shape 234"/>
          <p:cNvSpPr/>
          <p:nvPr/>
        </p:nvSpPr>
        <p:spPr>
          <a:xfrm rot="-5400000">
            <a:off x="5871933" y="6026600"/>
            <a:ext cx="448000" cy="121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5488533" y="6409833"/>
            <a:ext cx="1214800" cy="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27C47A6-CA53-4338-961D-DEE600F02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42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BA92-B405-4FE8-9495-5040FC2FE00E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47A6-CA53-4338-961D-DEE600F02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1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3501800" y="2517533"/>
            <a:ext cx="5188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3501800" y="4193139"/>
            <a:ext cx="5188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51" name="Shape 51"/>
          <p:cNvGrpSpPr/>
          <p:nvPr/>
        </p:nvGrpSpPr>
        <p:grpSpPr>
          <a:xfrm rot="-5400000">
            <a:off x="9941359" y="386673"/>
            <a:ext cx="1631643" cy="2869620"/>
            <a:chOff x="4395788" y="4144963"/>
            <a:chExt cx="1058775" cy="1862100"/>
          </a:xfrm>
        </p:grpSpPr>
        <p:sp>
          <p:nvSpPr>
            <p:cNvPr id="52" name="Shape 5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 rot="-5400000">
            <a:off x="961385" y="3419782"/>
            <a:ext cx="1475128" cy="3397897"/>
            <a:chOff x="3357563" y="850900"/>
            <a:chExt cx="957212" cy="2204900"/>
          </a:xfrm>
        </p:grpSpPr>
        <p:sp>
          <p:nvSpPr>
            <p:cNvPr id="56" name="Shape 5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78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273067" y="0"/>
            <a:ext cx="564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Shape 61"/>
          <p:cNvSpPr/>
          <p:nvPr/>
        </p:nvSpPr>
        <p:spPr>
          <a:xfrm rot="-5400000">
            <a:off x="5871933" y="6026600"/>
            <a:ext cx="448000" cy="121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797979" y="1100567"/>
            <a:ext cx="4596000" cy="46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507987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1219170" lvl="1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828754" lvl="2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2438339" lvl="3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3047924" lvl="4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3657509" lvl="5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4267093" lvl="6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4876678" lvl="7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5486263" lvl="8" indent="-50798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4791200" y="258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96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5488533" y="6410000"/>
            <a:ext cx="1214800" cy="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27C47A6-CA53-4338-961D-DEE600F023A8}" type="slidenum">
              <a:rPr lang="en-US" smtClean="0"/>
              <a:t>‹#›</a:t>
            </a:fld>
            <a:endParaRPr lang="en-US"/>
          </a:p>
        </p:txBody>
      </p:sp>
      <p:grpSp>
        <p:nvGrpSpPr>
          <p:cNvPr id="65" name="Shape 65"/>
          <p:cNvGrpSpPr/>
          <p:nvPr/>
        </p:nvGrpSpPr>
        <p:grpSpPr>
          <a:xfrm>
            <a:off x="9169267" y="4453501"/>
            <a:ext cx="3022733" cy="2404500"/>
            <a:chOff x="9925050" y="4203700"/>
            <a:chExt cx="2267050" cy="1803375"/>
          </a:xfrm>
        </p:grpSpPr>
        <p:sp>
          <p:nvSpPr>
            <p:cNvPr id="66" name="Shape 66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0" y="0"/>
            <a:ext cx="3022584" cy="2338933"/>
            <a:chOff x="9598025" y="882650"/>
            <a:chExt cx="2266938" cy="1754200"/>
          </a:xfrm>
        </p:grpSpPr>
        <p:sp>
          <p:nvSpPr>
            <p:cNvPr id="79" name="Shape 79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72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11744000" y="2944372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27C47A6-CA53-4338-961D-DEE600F023A8}" type="slidenum">
              <a:rPr lang="en-US" smtClean="0"/>
              <a:t>‹#›</a:t>
            </a:fld>
            <a:endParaRPr lang="en-US"/>
          </a:p>
        </p:txBody>
      </p:sp>
      <p:sp>
        <p:nvSpPr>
          <p:cNvPr id="86" name="Shape 86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09600" y="2209800"/>
            <a:ext cx="6851600" cy="42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89" name="Shape 89"/>
          <p:cNvGrpSpPr/>
          <p:nvPr/>
        </p:nvGrpSpPr>
        <p:grpSpPr>
          <a:xfrm>
            <a:off x="8562987" y="-83"/>
            <a:ext cx="2203300" cy="3027000"/>
            <a:chOff x="0" y="855663"/>
            <a:chExt cx="1652475" cy="2270250"/>
          </a:xfrm>
        </p:grpSpPr>
        <p:sp>
          <p:nvSpPr>
            <p:cNvPr id="90" name="Shape 90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9474851" y="3566485"/>
            <a:ext cx="2068116" cy="3291500"/>
            <a:chOff x="715963" y="3538538"/>
            <a:chExt cx="1551087" cy="2468625"/>
          </a:xfrm>
        </p:grpSpPr>
        <p:sp>
          <p:nvSpPr>
            <p:cNvPr id="100" name="Shape 100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74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09600" y="2229733"/>
            <a:ext cx="3325600" cy="4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4135536" y="2229733"/>
            <a:ext cx="3325600" cy="4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27C47A6-CA53-4338-961D-DEE600F023A8}" type="slidenum">
              <a:rPr lang="en-US" smtClean="0"/>
              <a:t>‹#›</a:t>
            </a:fld>
            <a:endParaRPr lang="en-US"/>
          </a:p>
        </p:txBody>
      </p:sp>
      <p:grpSp>
        <p:nvGrpSpPr>
          <p:cNvPr id="118" name="Shape 118"/>
          <p:cNvGrpSpPr/>
          <p:nvPr/>
        </p:nvGrpSpPr>
        <p:grpSpPr>
          <a:xfrm>
            <a:off x="8652201" y="0"/>
            <a:ext cx="2510300" cy="3261600"/>
            <a:chOff x="3357563" y="850900"/>
            <a:chExt cx="1882725" cy="2446200"/>
          </a:xfrm>
        </p:grpSpPr>
        <p:sp>
          <p:nvSpPr>
            <p:cNvPr id="119" name="Shape 119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8651933" y="4375184"/>
            <a:ext cx="2865851" cy="2482800"/>
            <a:chOff x="3305175" y="4144963"/>
            <a:chExt cx="2149388" cy="1862100"/>
          </a:xfrm>
        </p:grpSpPr>
        <p:sp>
          <p:nvSpPr>
            <p:cNvPr id="133" name="Shape 13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78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Shape 144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09600" y="2215433"/>
            <a:ext cx="2208400" cy="4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▹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2"/>
          </p:nvPr>
        </p:nvSpPr>
        <p:spPr>
          <a:xfrm>
            <a:off x="2931133" y="2215433"/>
            <a:ext cx="2208400" cy="4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▹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3"/>
          </p:nvPr>
        </p:nvSpPr>
        <p:spPr>
          <a:xfrm>
            <a:off x="5252667" y="2215433"/>
            <a:ext cx="2208400" cy="4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▹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27C47A6-CA53-4338-961D-DEE600F023A8}" type="slidenum">
              <a:rPr lang="en-US" smtClean="0"/>
              <a:t>‹#›</a:t>
            </a:fld>
            <a:endParaRPr lang="en-US"/>
          </a:p>
        </p:txBody>
      </p:sp>
      <p:grpSp>
        <p:nvGrpSpPr>
          <p:cNvPr id="150" name="Shape 150"/>
          <p:cNvGrpSpPr/>
          <p:nvPr/>
        </p:nvGrpSpPr>
        <p:grpSpPr>
          <a:xfrm>
            <a:off x="8541218" y="-16"/>
            <a:ext cx="3130533" cy="3026867"/>
            <a:chOff x="6545263" y="855663"/>
            <a:chExt cx="2347900" cy="2270150"/>
          </a:xfrm>
        </p:grpSpPr>
        <p:sp>
          <p:nvSpPr>
            <p:cNvPr id="151" name="Shape 151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8943918" y="3930667"/>
            <a:ext cx="2309433" cy="2927317"/>
            <a:chOff x="6662738" y="3806825"/>
            <a:chExt cx="1732075" cy="2195488"/>
          </a:xfrm>
        </p:grpSpPr>
        <p:sp>
          <p:nvSpPr>
            <p:cNvPr id="165" name="Shape 165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17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Shape 185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27C47A6-CA53-4338-961D-DEE600F023A8}" type="slidenum">
              <a:rPr lang="en-US" smtClean="0"/>
              <a:t>‹#›</a:t>
            </a:fld>
            <a:endParaRPr lang="en-US"/>
          </a:p>
        </p:txBody>
      </p:sp>
      <p:grpSp>
        <p:nvGrpSpPr>
          <p:cNvPr id="188" name="Shape 188"/>
          <p:cNvGrpSpPr/>
          <p:nvPr/>
        </p:nvGrpSpPr>
        <p:grpSpPr>
          <a:xfrm>
            <a:off x="8943918" y="3930667"/>
            <a:ext cx="2309433" cy="2927317"/>
            <a:chOff x="6662738" y="3806825"/>
            <a:chExt cx="1732075" cy="2195488"/>
          </a:xfrm>
        </p:grpSpPr>
        <p:sp>
          <p:nvSpPr>
            <p:cNvPr id="189" name="Shape 18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Shape 207"/>
          <p:cNvGrpSpPr/>
          <p:nvPr/>
        </p:nvGrpSpPr>
        <p:grpSpPr>
          <a:xfrm rot="10800000">
            <a:off x="8691851" y="-15"/>
            <a:ext cx="2068116" cy="3291500"/>
            <a:chOff x="715963" y="3538538"/>
            <a:chExt cx="1551087" cy="2468625"/>
          </a:xfrm>
        </p:grpSpPr>
        <p:sp>
          <p:nvSpPr>
            <p:cNvPr id="208" name="Shape 20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283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Shape 221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8521000" y="586000"/>
            <a:ext cx="2830000" cy="56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27C47A6-CA53-4338-961D-DEE600F02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3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 half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" name="Shape 226"/>
          <p:cNvSpPr/>
          <p:nvPr/>
        </p:nvSpPr>
        <p:spPr>
          <a:xfrm>
            <a:off x="0" y="0"/>
            <a:ext cx="6088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27C47A6-CA53-4338-961D-DEE600F02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1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09600" y="2209800"/>
            <a:ext cx="6851600" cy="4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fld id="{627C47A6-CA53-4338-961D-DEE600F02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056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rosaslin.github.io/Kanban-Board/kanbanapp/docs" TargetMode="Externa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10783" y="1309036"/>
            <a:ext cx="6532000" cy="2175309"/>
          </a:xfrm>
        </p:spPr>
        <p:txBody>
          <a:bodyPr/>
          <a:lstStyle/>
          <a:p>
            <a:r>
              <a:rPr lang="es-PA" dirty="0" err="1" smtClean="0">
                <a:latin typeface="Rockwell Condensed" panose="02060603050405020104" pitchFamily="18" charset="0"/>
              </a:rPr>
              <a:t>Kanban</a:t>
            </a:r>
            <a:r>
              <a:rPr lang="es-PA" dirty="0" smtClean="0">
                <a:latin typeface="Rockwell Condensed" panose="02060603050405020104" pitchFamily="18" charset="0"/>
              </a:rPr>
              <a:t> </a:t>
            </a:r>
            <a:r>
              <a:rPr lang="es-PA" dirty="0" err="1" smtClean="0">
                <a:latin typeface="Rockwell Condensed" panose="02060603050405020104" pitchFamily="18" charset="0"/>
              </a:rPr>
              <a:t>board</a:t>
            </a:r>
            <a:r>
              <a:rPr lang="en-US" dirty="0" smtClean="0">
                <a:latin typeface="Rockwell Condensed" panose="02060603050405020104" pitchFamily="18" charset="0"/>
              </a:rPr>
              <a:t>:</a:t>
            </a:r>
            <a:r>
              <a:rPr lang="en-US" dirty="0">
                <a:latin typeface="Rockwell Condensed" panose="02060603050405020104" pitchFamily="18" charset="0"/>
              </a:rPr>
              <a:t/>
            </a:r>
            <a:br>
              <a:rPr lang="en-US" dirty="0">
                <a:latin typeface="Rockwell Condensed" panose="02060603050405020104" pitchFamily="18" charset="0"/>
              </a:rPr>
            </a:br>
            <a:r>
              <a:rPr lang="en-US" dirty="0" smtClean="0">
                <a:latin typeface="Rockwell Condensed" panose="02060603050405020104" pitchFamily="18" charset="0"/>
              </a:rPr>
              <a:t>Project Review</a:t>
            </a:r>
            <a:endParaRPr lang="en-US" dirty="0">
              <a:latin typeface="Rockwell Condensed" panose="020606030504050201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31405"/>
              </p:ext>
            </p:extLst>
          </p:nvPr>
        </p:nvGraphicFramePr>
        <p:xfrm>
          <a:off x="4570441" y="3653723"/>
          <a:ext cx="3012683" cy="25298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22384">
                  <a:extLst>
                    <a:ext uri="{9D8B030D-6E8A-4147-A177-3AD203B41FA5}">
                      <a16:colId xmlns:a16="http://schemas.microsoft.com/office/drawing/2014/main" val="846465651"/>
                    </a:ext>
                  </a:extLst>
                </a:gridCol>
                <a:gridCol w="1790299">
                  <a:extLst>
                    <a:ext uri="{9D8B030D-6E8A-4147-A177-3AD203B41FA5}">
                      <a16:colId xmlns:a16="http://schemas.microsoft.com/office/drawing/2014/main" val="123069086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Rockwell Condensed" panose="02060603050405020104" pitchFamily="18" charset="0"/>
                          <a:ea typeface="Microsoft JhengHei UI" panose="020B0604030504040204" pitchFamily="34" charset="-120"/>
                          <a:cs typeface="Microsoft Himalaya" panose="01010100010101010101" pitchFamily="2" charset="0"/>
                        </a:rPr>
                        <a:t>Team #7</a:t>
                      </a:r>
                      <a:br>
                        <a:rPr lang="en-US" sz="2800" kern="100" dirty="0" smtClean="0">
                          <a:effectLst/>
                          <a:latin typeface="Rockwell Condensed" panose="02060603050405020104" pitchFamily="18" charset="0"/>
                          <a:ea typeface="Microsoft JhengHei UI" panose="020B0604030504040204" pitchFamily="34" charset="-120"/>
                          <a:cs typeface="Microsoft Himalaya" panose="01010100010101010101" pitchFamily="2" charset="0"/>
                        </a:rPr>
                      </a:br>
                      <a:endParaRPr lang="en-US" sz="1800" kern="100" dirty="0">
                        <a:effectLst/>
                        <a:latin typeface="Rockwell Condensed" panose="02060603050405020104" pitchFamily="18" charset="0"/>
                        <a:ea typeface="Microsoft JhengHei UI" panose="020B0604030504040204" pitchFamily="34" charset="-120"/>
                        <a:cs typeface="Microsoft Himalaya" panose="01010100010101010101" pitchFamily="2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  <a:latin typeface="Rockwell Condensed" panose="02060603050405020104" pitchFamily="18" charset="0"/>
                        <a:ea typeface="Microsoft JhengHei UI" panose="020B0604030504040204" pitchFamily="34" charset="-120"/>
                        <a:cs typeface="Microsoft Himalaya" panose="01010100010101010101" pitchFamily="2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155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Microsoft Himalaya" panose="01010100010101010101" pitchFamily="2" charset="0"/>
                        </a:rPr>
                        <a:t>邱嘉香</a:t>
                      </a:r>
                      <a:endParaRPr lang="en-US" sz="1800" kern="100" dirty="0"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Microsoft Himalaya" panose="01010100010101010101" pitchFamily="2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Rockwell Condensed" panose="02060603050405020104" pitchFamily="18" charset="0"/>
                          <a:ea typeface="Microsoft JhengHei UI" panose="020B0604030504040204" pitchFamily="34" charset="-120"/>
                          <a:cs typeface="Microsoft Himalaya" panose="01010100010101010101" pitchFamily="2" charset="0"/>
                        </a:rPr>
                        <a:t>104590049</a:t>
                      </a:r>
                      <a:endParaRPr lang="en-US" sz="1800" kern="100" dirty="0">
                        <a:effectLst/>
                        <a:latin typeface="Rockwell Condensed" panose="02060603050405020104" pitchFamily="18" charset="0"/>
                        <a:ea typeface="Microsoft JhengHei UI" panose="020B0604030504040204" pitchFamily="34" charset="-120"/>
                        <a:cs typeface="Microsoft Himalaya" panose="01010100010101010101" pitchFamily="2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506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Microsoft Himalaya" panose="01010100010101010101" pitchFamily="2" charset="0"/>
                        </a:rPr>
                        <a:t>林大衛</a:t>
                      </a:r>
                      <a:endParaRPr lang="en-US" sz="1800" kern="100" dirty="0"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Microsoft Himalaya" panose="01010100010101010101" pitchFamily="2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Rockwell Condensed" panose="02060603050405020104" pitchFamily="18" charset="0"/>
                          <a:ea typeface="Microsoft JhengHei UI" panose="020B0604030504040204" pitchFamily="34" charset="-120"/>
                          <a:cs typeface="Microsoft Himalaya" panose="01010100010101010101" pitchFamily="2" charset="0"/>
                        </a:rPr>
                        <a:t>104590050</a:t>
                      </a:r>
                      <a:endParaRPr lang="en-US" sz="1800" kern="100" dirty="0">
                        <a:effectLst/>
                        <a:latin typeface="Rockwell Condensed" panose="02060603050405020104" pitchFamily="18" charset="0"/>
                        <a:ea typeface="Microsoft JhengHei UI" panose="020B0604030504040204" pitchFamily="34" charset="-120"/>
                        <a:cs typeface="Microsoft Himalaya" panose="01010100010101010101" pitchFamily="2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015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Microsoft Himalaya" panose="01010100010101010101" pitchFamily="2" charset="0"/>
                        </a:rPr>
                        <a:t>陳立宭</a:t>
                      </a:r>
                      <a:endParaRPr lang="en-US" sz="1800" kern="100" dirty="0"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Microsoft Himalaya" panose="01010100010101010101" pitchFamily="2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Rockwell Condensed" panose="02060603050405020104" pitchFamily="18" charset="0"/>
                          <a:ea typeface="Microsoft JhengHei UI" panose="020B0604030504040204" pitchFamily="34" charset="-120"/>
                          <a:cs typeface="Microsoft Himalaya" panose="01010100010101010101" pitchFamily="2" charset="0"/>
                        </a:rPr>
                        <a:t>104590021</a:t>
                      </a:r>
                      <a:endParaRPr lang="en-US" sz="1800" kern="100" dirty="0">
                        <a:effectLst/>
                        <a:latin typeface="Rockwell Condensed" panose="02060603050405020104" pitchFamily="18" charset="0"/>
                        <a:ea typeface="Microsoft JhengHei UI" panose="020B0604030504040204" pitchFamily="34" charset="-120"/>
                        <a:cs typeface="Microsoft Himalaya" panose="01010100010101010101" pitchFamily="2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67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Microsoft Himalaya" panose="01010100010101010101" pitchFamily="2" charset="0"/>
                        </a:rPr>
                        <a:t>林育成</a:t>
                      </a:r>
                      <a:endParaRPr lang="en-US" sz="1800" kern="100" dirty="0"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Microsoft Himalaya" panose="01010100010101010101" pitchFamily="2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Rockwell Condensed" panose="02060603050405020104" pitchFamily="18" charset="0"/>
                          <a:ea typeface="Microsoft JhengHei UI" panose="020B0604030504040204" pitchFamily="34" charset="-120"/>
                          <a:cs typeface="Microsoft Himalaya" panose="01010100010101010101" pitchFamily="2" charset="0"/>
                        </a:rPr>
                        <a:t>104590023</a:t>
                      </a:r>
                      <a:endParaRPr lang="en-US" sz="1800" kern="100" dirty="0">
                        <a:effectLst/>
                        <a:latin typeface="Rockwell Condensed" panose="02060603050405020104" pitchFamily="18" charset="0"/>
                        <a:ea typeface="Microsoft JhengHei UI" panose="020B0604030504040204" pitchFamily="34" charset="-120"/>
                        <a:cs typeface="Microsoft Himalaya" panose="01010100010101010101" pitchFamily="2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727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Microsoft Himalaya" panose="01010100010101010101" pitchFamily="2" charset="0"/>
                        </a:rPr>
                        <a:t>王奕翔</a:t>
                      </a:r>
                      <a:endParaRPr lang="en-US" sz="1800" kern="100" dirty="0"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Microsoft Himalaya" panose="01010100010101010101" pitchFamily="2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Rockwell Condensed" panose="02060603050405020104" pitchFamily="18" charset="0"/>
                          <a:ea typeface="Microsoft JhengHei UI" panose="020B0604030504040204" pitchFamily="34" charset="-120"/>
                          <a:cs typeface="Microsoft Himalaya" panose="01010100010101010101" pitchFamily="2" charset="0"/>
                        </a:rPr>
                        <a:t>104590002</a:t>
                      </a:r>
                      <a:endParaRPr lang="en-US" sz="1800" kern="100" dirty="0">
                        <a:effectLst/>
                        <a:latin typeface="Rockwell Condensed" panose="02060603050405020104" pitchFamily="18" charset="0"/>
                        <a:ea typeface="Microsoft JhengHei UI" panose="020B0604030504040204" pitchFamily="34" charset="-120"/>
                        <a:cs typeface="Microsoft Himalaya" panose="01010100010101010101" pitchFamily="2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814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37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259032" y="-265814"/>
            <a:ext cx="5932968" cy="727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3618"/>
            <a:ext cx="6851600" cy="1143200"/>
          </a:xfrm>
        </p:spPr>
        <p:txBody>
          <a:bodyPr/>
          <a:lstStyle/>
          <a:p>
            <a:r>
              <a:rPr lang="en-US" sz="4800" dirty="0" err="1" smtClean="0">
                <a:latin typeface="Rockwell Condensed" panose="02060603050405020104" pitchFamily="18" charset="0"/>
              </a:rPr>
              <a:t>Protype</a:t>
            </a:r>
            <a:r>
              <a:rPr lang="en-US" sz="4800" dirty="0" smtClean="0">
                <a:latin typeface="Rockwell Condensed" panose="02060603050405020104" pitchFamily="18" charset="0"/>
              </a:rPr>
              <a:t> (cont.)</a:t>
            </a:r>
            <a:endParaRPr lang="en-US" sz="4800" dirty="0">
              <a:latin typeface="Rockwell Condensed" panose="020606030504050201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32" y="1628111"/>
            <a:ext cx="76200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0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l="2043" r="2070" b="21118"/>
          <a:stretch/>
        </p:blipFill>
        <p:spPr>
          <a:xfrm>
            <a:off x="577703" y="1499191"/>
            <a:ext cx="11036595" cy="468895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03274" y="456269"/>
            <a:ext cx="6851600" cy="1143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kern="0" dirty="0" err="1" smtClean="0">
                <a:solidFill>
                  <a:schemeClr val="bg1"/>
                </a:solidFill>
                <a:latin typeface="Rockwell Condensed" panose="02060603050405020104" pitchFamily="18" charset="0"/>
              </a:rPr>
              <a:t>Protype</a:t>
            </a:r>
            <a:r>
              <a:rPr lang="en-US" sz="4800" kern="0" dirty="0" smtClean="0">
                <a:solidFill>
                  <a:schemeClr val="bg1"/>
                </a:solidFill>
                <a:latin typeface="Rockwell Condensed" panose="02060603050405020104" pitchFamily="18" charset="0"/>
              </a:rPr>
              <a:t> (cont.)</a:t>
            </a:r>
            <a:endParaRPr lang="en-US" sz="4800" kern="0" dirty="0">
              <a:solidFill>
                <a:schemeClr val="bg1"/>
              </a:solidFill>
              <a:latin typeface="Rockwell Condensed" panose="020606030504050201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40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67046" y="2469405"/>
            <a:ext cx="5305316" cy="2468354"/>
          </a:xfrm>
        </p:spPr>
        <p:txBody>
          <a:bodyPr anchor="ctr"/>
          <a:lstStyle/>
          <a:p>
            <a:r>
              <a:rPr lang="en-US" sz="6600" dirty="0" smtClean="0">
                <a:latin typeface="Rockwell Condensed" panose="02060603050405020104" pitchFamily="18" charset="0"/>
              </a:rPr>
              <a:t>Thanks for your attention</a:t>
            </a:r>
            <a:endParaRPr lang="en-US" sz="6600" dirty="0">
              <a:latin typeface="Rockwell Condensed" panose="020606030504050201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6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999"/>
            <a:ext cx="6851600" cy="1143200"/>
          </a:xfrm>
        </p:spPr>
        <p:txBody>
          <a:bodyPr/>
          <a:lstStyle/>
          <a:p>
            <a:r>
              <a:rPr lang="en-US" sz="4800" dirty="0" smtClean="0">
                <a:latin typeface="Rockwell Condensed" panose="02060603050405020104" pitchFamily="18" charset="0"/>
              </a:rPr>
              <a:t>Table of contents</a:t>
            </a:r>
            <a:endParaRPr lang="en-US" sz="4800" dirty="0">
              <a:latin typeface="Rockwell Condensed" panose="020606030504050201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09600" y="2002055"/>
            <a:ext cx="6851600" cy="4448945"/>
          </a:xfrm>
        </p:spPr>
        <p:txBody>
          <a:bodyPr/>
          <a:lstStyle/>
          <a:p>
            <a:pPr marL="533400" indent="-457200" algn="l">
              <a:buSzPct val="75000"/>
              <a:buAutoNum type="arabicPeriod"/>
            </a:pPr>
            <a:r>
              <a:rPr lang="en-US" sz="3200" dirty="0" smtClean="0">
                <a:latin typeface="Rockwell Condensed" panose="02060603050405020104" pitchFamily="18" charset="0"/>
              </a:rPr>
              <a:t>Team meeting</a:t>
            </a:r>
          </a:p>
          <a:p>
            <a:pPr marL="533400" indent="-457200" algn="l">
              <a:buSzPct val="75000"/>
              <a:buAutoNum type="arabicPeriod"/>
            </a:pPr>
            <a:r>
              <a:rPr lang="en-US" sz="3200" dirty="0" smtClean="0">
                <a:latin typeface="Rockwell Condensed" panose="02060603050405020104" pitchFamily="18" charset="0"/>
              </a:rPr>
              <a:t>WBS</a:t>
            </a:r>
          </a:p>
          <a:p>
            <a:pPr marL="533400" indent="-457200" algn="l">
              <a:buSzPct val="75000"/>
              <a:buAutoNum type="arabicPeriod"/>
            </a:pPr>
            <a:r>
              <a:rPr lang="en-US" sz="3200" dirty="0" smtClean="0">
                <a:latin typeface="Rockwell Condensed" panose="02060603050405020104" pitchFamily="18" charset="0"/>
              </a:rPr>
              <a:t>Task assignments</a:t>
            </a:r>
          </a:p>
          <a:p>
            <a:pPr marL="533400" indent="-457200" algn="l">
              <a:buSzPct val="75000"/>
              <a:buAutoNum type="arabicPeriod"/>
            </a:pPr>
            <a:r>
              <a:rPr lang="en-US" sz="3200" dirty="0" smtClean="0">
                <a:latin typeface="Rockwell Condensed" panose="02060603050405020104" pitchFamily="18" charset="0"/>
              </a:rPr>
              <a:t>Task scheduling</a:t>
            </a:r>
          </a:p>
          <a:p>
            <a:pPr marL="533400" indent="-457200" algn="l">
              <a:buSzPct val="75000"/>
              <a:buAutoNum type="arabicPeriod"/>
            </a:pPr>
            <a:r>
              <a:rPr lang="en-US" sz="3200" dirty="0" smtClean="0">
                <a:latin typeface="Rockwell Condensed" panose="02060603050405020104" pitchFamily="18" charset="0"/>
              </a:rPr>
              <a:t>System requirements</a:t>
            </a:r>
          </a:p>
          <a:p>
            <a:pPr marL="533400" indent="-457200" algn="l">
              <a:buSzPct val="75000"/>
              <a:buAutoNum type="arabicPeriod"/>
            </a:pPr>
            <a:r>
              <a:rPr lang="en-US" sz="3200" dirty="0" smtClean="0">
                <a:latin typeface="Rockwell Condensed" panose="02060603050405020104" pitchFamily="18" charset="0"/>
              </a:rPr>
              <a:t>System block diagram</a:t>
            </a:r>
          </a:p>
          <a:p>
            <a:pPr marL="533400" indent="-457200" algn="l">
              <a:buSzPct val="75000"/>
              <a:buAutoNum type="arabicPeriod"/>
            </a:pPr>
            <a:r>
              <a:rPr lang="en-US" sz="3200" dirty="0" smtClean="0">
                <a:latin typeface="Rockwell Condensed" panose="02060603050405020104" pitchFamily="18" charset="0"/>
              </a:rPr>
              <a:t>Demo prototype </a:t>
            </a:r>
            <a:endParaRPr lang="en-US" sz="3200" dirty="0">
              <a:latin typeface="Rockwell Condensed" panose="020606030504050201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2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4472" y="446452"/>
            <a:ext cx="6851600" cy="1143200"/>
          </a:xfrm>
        </p:spPr>
        <p:txBody>
          <a:bodyPr/>
          <a:lstStyle/>
          <a:p>
            <a:r>
              <a:rPr lang="en-US" sz="4800" dirty="0" smtClean="0">
                <a:latin typeface="Rockwell Condensed" panose="02060603050405020104" pitchFamily="18" charset="0"/>
              </a:rPr>
              <a:t>Team meeting</a:t>
            </a:r>
            <a:endParaRPr lang="en-US" sz="4800" dirty="0">
              <a:latin typeface="Rockwell Condensed" panose="02060603050405020104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562072"/>
              </p:ext>
            </p:extLst>
          </p:nvPr>
        </p:nvGraphicFramePr>
        <p:xfrm>
          <a:off x="590350" y="3136351"/>
          <a:ext cx="7304504" cy="329241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67335">
                  <a:extLst>
                    <a:ext uri="{9D8B030D-6E8A-4147-A177-3AD203B41FA5}">
                      <a16:colId xmlns:a16="http://schemas.microsoft.com/office/drawing/2014/main" val="3876826078"/>
                    </a:ext>
                  </a:extLst>
                </a:gridCol>
                <a:gridCol w="1386037">
                  <a:extLst>
                    <a:ext uri="{9D8B030D-6E8A-4147-A177-3AD203B41FA5}">
                      <a16:colId xmlns:a16="http://schemas.microsoft.com/office/drawing/2014/main" val="905115901"/>
                    </a:ext>
                  </a:extLst>
                </a:gridCol>
                <a:gridCol w="1395664">
                  <a:extLst>
                    <a:ext uri="{9D8B030D-6E8A-4147-A177-3AD203B41FA5}">
                      <a16:colId xmlns:a16="http://schemas.microsoft.com/office/drawing/2014/main" val="2374606387"/>
                    </a:ext>
                  </a:extLst>
                </a:gridCol>
                <a:gridCol w="3455468">
                  <a:extLst>
                    <a:ext uri="{9D8B030D-6E8A-4147-A177-3AD203B41FA5}">
                      <a16:colId xmlns:a16="http://schemas.microsoft.com/office/drawing/2014/main" val="1964274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Rockwell Condensed" panose="02060603050405020104" pitchFamily="18" charset="0"/>
                        </a:rPr>
                        <a:t>Week No.</a:t>
                      </a:r>
                      <a:endParaRPr lang="en-US" dirty="0">
                        <a:latin typeface="Rockwell Condensed" panose="02060603050405020104" pitchFamily="18" charset="0"/>
                      </a:endParaRPr>
                    </a:p>
                  </a:txBody>
                  <a:tcPr>
                    <a:solidFill>
                      <a:srgbClr val="7B8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Rockwell Condensed" panose="02060603050405020104" pitchFamily="18" charset="0"/>
                        </a:rPr>
                        <a:t>Date</a:t>
                      </a:r>
                      <a:endParaRPr lang="en-US" dirty="0">
                        <a:latin typeface="Rockwell Condensed" panose="02060603050405020104" pitchFamily="18" charset="0"/>
                      </a:endParaRPr>
                    </a:p>
                  </a:txBody>
                  <a:tcPr>
                    <a:solidFill>
                      <a:srgbClr val="7B8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Rockwell Condensed" panose="02060603050405020104" pitchFamily="18" charset="0"/>
                        </a:rPr>
                        <a:t>Duration</a:t>
                      </a:r>
                      <a:endParaRPr lang="en-US" dirty="0">
                        <a:latin typeface="Rockwell Condensed" panose="02060603050405020104" pitchFamily="18" charset="0"/>
                      </a:endParaRPr>
                    </a:p>
                  </a:txBody>
                  <a:tcPr>
                    <a:solidFill>
                      <a:srgbClr val="7B8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Rockwell Condensed" panose="02060603050405020104" pitchFamily="18" charset="0"/>
                        </a:rPr>
                        <a:t>Content</a:t>
                      </a:r>
                      <a:endParaRPr lang="en-US" dirty="0">
                        <a:latin typeface="Rockwell Condensed" panose="02060603050405020104" pitchFamily="18" charset="0"/>
                      </a:endParaRPr>
                    </a:p>
                  </a:txBody>
                  <a:tcPr>
                    <a:solidFill>
                      <a:srgbClr val="7B8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ockwell Condensed" panose="02060603050405020104" pitchFamily="18" charset="0"/>
                        </a:rPr>
                        <a:t>4</a:t>
                      </a:r>
                      <a:endParaRPr lang="en-US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Rockwell Condensed" panose="02060603050405020104" pitchFamily="18" charset="0"/>
                        </a:rPr>
                        <a:t>10/02</a:t>
                      </a:r>
                      <a:endParaRPr lang="en-US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Rockwell Condensed" panose="02060603050405020104" pitchFamily="18" charset="0"/>
                        </a:rPr>
                        <a:t>40</a:t>
                      </a:r>
                      <a:r>
                        <a:rPr lang="en-US" baseline="0" dirty="0" smtClean="0">
                          <a:latin typeface="Rockwell Condensed" panose="02060603050405020104" pitchFamily="18" charset="0"/>
                        </a:rPr>
                        <a:t> min</a:t>
                      </a:r>
                      <a:endParaRPr lang="en-US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Rockwell Condensed" panose="02060603050405020104" pitchFamily="18" charset="0"/>
                        </a:rPr>
                        <a:t>PEP report</a:t>
                      </a:r>
                      <a:endParaRPr lang="en-US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118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ockwell Condensed" panose="02060603050405020104" pitchFamily="18" charset="0"/>
                        </a:rPr>
                        <a:t>4</a:t>
                      </a:r>
                      <a:endParaRPr lang="en-US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Rockwell Condensed" panose="02060603050405020104" pitchFamily="18" charset="0"/>
                        </a:rPr>
                        <a:t>10/06</a:t>
                      </a:r>
                      <a:endParaRPr lang="en-US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Rockwell Condensed" panose="02060603050405020104" pitchFamily="18" charset="0"/>
                        </a:rPr>
                        <a:t>1 h</a:t>
                      </a:r>
                      <a:endParaRPr lang="en-US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Rockwell Condensed" panose="02060603050405020104" pitchFamily="18" charset="0"/>
                        </a:rPr>
                        <a:t>Confirm</a:t>
                      </a:r>
                      <a:r>
                        <a:rPr lang="en-US" baseline="0" dirty="0" smtClean="0">
                          <a:latin typeface="Rockwell Condensed" panose="02060603050405020104" pitchFamily="18" charset="0"/>
                        </a:rPr>
                        <a:t> which tools are going to be used</a:t>
                      </a:r>
                      <a:endParaRPr lang="en-US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12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ockwell Condensed" panose="02060603050405020104" pitchFamily="18" charset="0"/>
                        </a:rPr>
                        <a:t>5</a:t>
                      </a:r>
                      <a:endParaRPr lang="en-US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Rockwell Condensed" panose="02060603050405020104" pitchFamily="18" charset="0"/>
                        </a:rPr>
                        <a:t>10/09</a:t>
                      </a:r>
                      <a:endParaRPr lang="en-US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Rockwell Condensed" panose="02060603050405020104" pitchFamily="18" charset="0"/>
                        </a:rPr>
                        <a:t>1 h</a:t>
                      </a:r>
                      <a:endParaRPr lang="en-US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Rockwell Condensed" panose="02060603050405020104" pitchFamily="18" charset="0"/>
                        </a:rPr>
                        <a:t>Define the </a:t>
                      </a:r>
                      <a:r>
                        <a:rPr lang="en-US" baseline="0" dirty="0" smtClean="0">
                          <a:latin typeface="Rockwell Condensed" panose="02060603050405020104" pitchFamily="18" charset="0"/>
                        </a:rPr>
                        <a:t>subsystems for the project</a:t>
                      </a:r>
                      <a:br>
                        <a:rPr lang="en-US" baseline="0" dirty="0" smtClean="0">
                          <a:latin typeface="Rockwell Condensed" panose="02060603050405020104" pitchFamily="18" charset="0"/>
                        </a:rPr>
                      </a:br>
                      <a:r>
                        <a:rPr lang="en-US" baseline="0" dirty="0" smtClean="0">
                          <a:latin typeface="Rockwell Condensed" panose="02060603050405020104" pitchFamily="18" charset="0"/>
                        </a:rPr>
                        <a:t>Final touch up for the PEP report</a:t>
                      </a:r>
                      <a:endParaRPr lang="en-US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54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ockwell Condensed" panose="02060603050405020104" pitchFamily="18" charset="0"/>
                        </a:rPr>
                        <a:t>6</a:t>
                      </a:r>
                      <a:endParaRPr lang="en-US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Rockwell Condensed" panose="02060603050405020104" pitchFamily="18" charset="0"/>
                        </a:rPr>
                        <a:t>10/20</a:t>
                      </a:r>
                      <a:endParaRPr lang="en-US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Rockwell Condensed" panose="02060603050405020104" pitchFamily="18" charset="0"/>
                        </a:rPr>
                        <a:t>1 h</a:t>
                      </a:r>
                      <a:endParaRPr lang="en-US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Rockwell Condensed" panose="02060603050405020104" pitchFamily="18" charset="0"/>
                        </a:rPr>
                        <a:t>SRS report</a:t>
                      </a:r>
                      <a:endParaRPr lang="en-US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76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ockwell Condensed" panose="02060603050405020104" pitchFamily="18" charset="0"/>
                        </a:rPr>
                        <a:t>7</a:t>
                      </a:r>
                      <a:endParaRPr lang="en-US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Rockwell Condensed" panose="02060603050405020104" pitchFamily="18" charset="0"/>
                        </a:rPr>
                        <a:t>10/24</a:t>
                      </a:r>
                      <a:endParaRPr lang="en-US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Rockwell Condensed" panose="02060603050405020104" pitchFamily="18" charset="0"/>
                        </a:rPr>
                        <a:t>1 h</a:t>
                      </a:r>
                      <a:endParaRPr lang="en-US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Rockwell Condensed" panose="02060603050405020104" pitchFamily="18" charset="0"/>
                        </a:rPr>
                        <a:t>Kanban UI</a:t>
                      </a:r>
                      <a:endParaRPr lang="en-US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53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ockwell Condensed" panose="02060603050405020104" pitchFamily="18" charset="0"/>
                        </a:rPr>
                        <a:t>8</a:t>
                      </a:r>
                      <a:endParaRPr lang="en-US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Rockwell Condensed" panose="02060603050405020104" pitchFamily="18" charset="0"/>
                        </a:rPr>
                        <a:t>10/30</a:t>
                      </a:r>
                      <a:endParaRPr lang="en-US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Rockwell Condensed" panose="02060603050405020104" pitchFamily="18" charset="0"/>
                        </a:rPr>
                        <a:t>1 h</a:t>
                      </a:r>
                      <a:endParaRPr lang="en-US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Rockwell Condensed" panose="02060603050405020104" pitchFamily="18" charset="0"/>
                        </a:rPr>
                        <a:t>Mid project review</a:t>
                      </a:r>
                      <a:endParaRPr lang="en-US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57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>
                          <a:latin typeface="Rockwell Condensed" panose="02060603050405020104" pitchFamily="18" charset="0"/>
                        </a:rPr>
                        <a:t>9</a:t>
                      </a:r>
                      <a:endParaRPr lang="en-US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 smtClean="0">
                          <a:latin typeface="Rockwell Condensed" panose="02060603050405020104" pitchFamily="18" charset="0"/>
                        </a:rPr>
                        <a:t>11/06</a:t>
                      </a:r>
                      <a:endParaRPr lang="en-US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Rockwell Condensed" panose="02060603050405020104" pitchFamily="18" charset="0"/>
                        </a:rPr>
                        <a:t>1</a:t>
                      </a:r>
                      <a:r>
                        <a:rPr lang="en-US" baseline="0" dirty="0" smtClean="0">
                          <a:latin typeface="Rockwell Condensed" panose="02060603050405020104" pitchFamily="18" charset="0"/>
                        </a:rPr>
                        <a:t> h</a:t>
                      </a:r>
                      <a:endParaRPr lang="en-US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Rockwell Condensed" panose="02060603050405020104" pitchFamily="18" charset="0"/>
                        </a:rPr>
                        <a:t>System development tasks</a:t>
                      </a:r>
                      <a:endParaRPr lang="en-US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552303"/>
                  </a:ext>
                </a:extLst>
              </a:tr>
            </a:tbl>
          </a:graphicData>
        </a:graphic>
      </p:graphicFrame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590350" y="1732547"/>
            <a:ext cx="7177238" cy="1260909"/>
          </a:xfrm>
        </p:spPr>
        <p:txBody>
          <a:bodyPr/>
          <a:lstStyle/>
          <a:p>
            <a:r>
              <a:rPr lang="en-US" dirty="0" smtClean="0">
                <a:latin typeface="Rockwell Condensed" panose="02060603050405020104" pitchFamily="18" charset="0"/>
              </a:rPr>
              <a:t>One or two weekly meetings</a:t>
            </a:r>
          </a:p>
          <a:p>
            <a:r>
              <a:rPr lang="en-US" dirty="0" smtClean="0">
                <a:latin typeface="Rockwell Condensed" panose="02060603050405020104" pitchFamily="18" charset="0"/>
              </a:rPr>
              <a:t>Usually on Tuesdays and/or Saturdays</a:t>
            </a:r>
            <a:endParaRPr lang="en-US" dirty="0">
              <a:latin typeface="Rockwell Condensed" panose="020606030504050201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1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09" y="79650"/>
            <a:ext cx="9882831" cy="6656378"/>
          </a:xfrm>
          <a:prstGeom prst="rect">
            <a:avLst/>
          </a:prstGeom>
          <a:ln w="76200">
            <a:solidFill>
              <a:srgbClr val="A5B0FE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890" y="170121"/>
            <a:ext cx="2569534" cy="891630"/>
          </a:xfrm>
        </p:spPr>
        <p:txBody>
          <a:bodyPr/>
          <a:lstStyle/>
          <a:p>
            <a:r>
              <a:rPr lang="en-US" sz="4800" dirty="0" smtClean="0">
                <a:latin typeface="Rockwell Condensed" panose="02060603050405020104" pitchFamily="18" charset="0"/>
              </a:rPr>
              <a:t>WBS</a:t>
            </a:r>
            <a:endParaRPr lang="en-US" sz="4800" dirty="0">
              <a:latin typeface="Rockwell Condensed" panose="020606030504050201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29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123722" y="586000"/>
            <a:ext cx="4068278" cy="5685600"/>
          </a:xfrm>
          <a:solidFill>
            <a:srgbClr val="A5B0FE"/>
          </a:solidFill>
        </p:spPr>
        <p:txBody>
          <a:bodyPr/>
          <a:lstStyle/>
          <a:p>
            <a:pPr marL="761993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Rockwell Condensed" panose="02060603050405020104" pitchFamily="18" charset="0"/>
              </a:rPr>
              <a:t>The documents are discussed together</a:t>
            </a:r>
          </a:p>
          <a:p>
            <a:pPr marL="761993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Rockwell Condensed" panose="02060603050405020104" pitchFamily="18" charset="0"/>
              </a:rPr>
              <a:t>Each person writes a section and one joins the content</a:t>
            </a:r>
          </a:p>
          <a:p>
            <a:pPr marL="761993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Rockwell Condensed" panose="02060603050405020104" pitchFamily="18" charset="0"/>
              </a:rPr>
              <a:t>Tasks are assigned depending on the member’s skills</a:t>
            </a:r>
            <a:endParaRPr lang="en-US" sz="3200" dirty="0">
              <a:latin typeface="Rockwell Condensed" panose="020606030504050201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7512" y="194292"/>
            <a:ext cx="6851650" cy="1143000"/>
          </a:xfrm>
        </p:spPr>
        <p:txBody>
          <a:bodyPr/>
          <a:lstStyle/>
          <a:p>
            <a:r>
              <a:rPr lang="en-US" sz="4800" dirty="0" smtClean="0">
                <a:latin typeface="Rockwell Condensed" panose="02060603050405020104" pitchFamily="18" charset="0"/>
              </a:rPr>
              <a:t>Task assignment</a:t>
            </a:r>
            <a:endParaRPr lang="en-US" sz="4800" dirty="0">
              <a:latin typeface="Rockwell Condensed" panose="020606030504050201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89581"/>
              </p:ext>
            </p:extLst>
          </p:nvPr>
        </p:nvGraphicFramePr>
        <p:xfrm>
          <a:off x="147512" y="1531322"/>
          <a:ext cx="7826905" cy="506099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06458">
                  <a:extLst>
                    <a:ext uri="{9D8B030D-6E8A-4147-A177-3AD203B41FA5}">
                      <a16:colId xmlns:a16="http://schemas.microsoft.com/office/drawing/2014/main" val="537607317"/>
                    </a:ext>
                  </a:extLst>
                </a:gridCol>
                <a:gridCol w="2240149">
                  <a:extLst>
                    <a:ext uri="{9D8B030D-6E8A-4147-A177-3AD203B41FA5}">
                      <a16:colId xmlns:a16="http://schemas.microsoft.com/office/drawing/2014/main" val="2250024946"/>
                    </a:ext>
                  </a:extLst>
                </a:gridCol>
                <a:gridCol w="1968901">
                  <a:extLst>
                    <a:ext uri="{9D8B030D-6E8A-4147-A177-3AD203B41FA5}">
                      <a16:colId xmlns:a16="http://schemas.microsoft.com/office/drawing/2014/main" val="3198989489"/>
                    </a:ext>
                  </a:extLst>
                </a:gridCol>
                <a:gridCol w="2511397">
                  <a:extLst>
                    <a:ext uri="{9D8B030D-6E8A-4147-A177-3AD203B41FA5}">
                      <a16:colId xmlns:a16="http://schemas.microsoft.com/office/drawing/2014/main" val="1966202025"/>
                    </a:ext>
                  </a:extLst>
                </a:gridCol>
              </a:tblGrid>
              <a:tr h="44459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Rockwell Condensed" panose="02060603050405020104" pitchFamily="18" charset="0"/>
                        </a:rPr>
                        <a:t>Member</a:t>
                      </a:r>
                      <a:endParaRPr lang="en-US" sz="1800" dirty="0">
                        <a:latin typeface="Rockwell Condensed" panose="02060603050405020104" pitchFamily="18" charset="0"/>
                      </a:endParaRPr>
                    </a:p>
                  </a:txBody>
                  <a:tcPr>
                    <a:solidFill>
                      <a:srgbClr val="7B8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Rockwell Condensed" panose="02060603050405020104" pitchFamily="18" charset="0"/>
                        </a:rPr>
                        <a:t>PEP</a:t>
                      </a:r>
                      <a:endParaRPr lang="en-US" sz="1800" dirty="0">
                        <a:latin typeface="Rockwell Condensed" panose="02060603050405020104" pitchFamily="18" charset="0"/>
                      </a:endParaRPr>
                    </a:p>
                  </a:txBody>
                  <a:tcPr>
                    <a:solidFill>
                      <a:srgbClr val="7B8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Rockwell Condensed" panose="02060603050405020104" pitchFamily="18" charset="0"/>
                        </a:rPr>
                        <a:t>SRS</a:t>
                      </a:r>
                      <a:endParaRPr lang="en-US" sz="1800" dirty="0">
                        <a:latin typeface="Rockwell Condensed" panose="02060603050405020104" pitchFamily="18" charset="0"/>
                      </a:endParaRPr>
                    </a:p>
                  </a:txBody>
                  <a:tcPr>
                    <a:solidFill>
                      <a:srgbClr val="7B8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Rockwell Condensed" panose="02060603050405020104" pitchFamily="18" charset="0"/>
                        </a:rPr>
                        <a:t>System development</a:t>
                      </a:r>
                      <a:endParaRPr lang="en-US" sz="1800" dirty="0">
                        <a:latin typeface="Rockwell Condensed" panose="02060603050405020104" pitchFamily="18" charset="0"/>
                      </a:endParaRPr>
                    </a:p>
                  </a:txBody>
                  <a:tcPr>
                    <a:solidFill>
                      <a:srgbClr val="7B8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529886"/>
                  </a:ext>
                </a:extLst>
              </a:tr>
              <a:tr h="9263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Microsoft Himalaya" panose="01010100010101010101" pitchFamily="2" charset="0"/>
                        </a:rPr>
                        <a:t>邱嘉香</a:t>
                      </a:r>
                      <a:endParaRPr lang="en-US" sz="1800" kern="100" dirty="0"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Microsoft Himalaya" panose="01010100010101010101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Rockwell Condensed" panose="02060603050405020104" pitchFamily="18" charset="0"/>
                        </a:rPr>
                        <a:t>Project planning and milestone checking, join the content</a:t>
                      </a:r>
                      <a:endParaRPr lang="en-US" sz="1800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Rockwell Condensed" panose="02060603050405020104" pitchFamily="18" charset="0"/>
                        </a:rPr>
                        <a:t>Introduction, glossary,</a:t>
                      </a:r>
                      <a:r>
                        <a:rPr lang="en-US" sz="1800" baseline="0" dirty="0" smtClean="0">
                          <a:latin typeface="Rockwell Condensed" panose="02060603050405020104" pitchFamily="18" charset="0"/>
                        </a:rPr>
                        <a:t> join the content</a:t>
                      </a:r>
                      <a:endParaRPr lang="en-US" sz="1800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Rockwell Condensed" panose="02060603050405020104" pitchFamily="18" charset="0"/>
                        </a:rPr>
                        <a:t>Back-end</a:t>
                      </a:r>
                      <a:endParaRPr lang="en-US" sz="1800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902226"/>
                  </a:ext>
                </a:extLst>
              </a:tr>
              <a:tr h="9263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Microsoft Himalaya" panose="01010100010101010101" pitchFamily="2" charset="0"/>
                        </a:rPr>
                        <a:t>林大衛</a:t>
                      </a:r>
                      <a:endParaRPr lang="en-US" sz="1800" kern="100" dirty="0"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Microsoft Himalaya" panose="01010100010101010101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Rockwell Condensed" panose="02060603050405020104" pitchFamily="18" charset="0"/>
                        </a:rPr>
                        <a:t>Project planning and milestone checking, Personnel</a:t>
                      </a:r>
                      <a:endParaRPr lang="en-US" sz="1800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Rockwell Condensed" panose="02060603050405020104" pitchFamily="18" charset="0"/>
                        </a:rPr>
                        <a:t>Project</a:t>
                      </a:r>
                      <a:r>
                        <a:rPr lang="en-US" sz="1800" baseline="0" dirty="0" smtClean="0">
                          <a:latin typeface="Rockwell Condensed" panose="02060603050405020104" pitchFamily="18" charset="0"/>
                        </a:rPr>
                        <a:t> Dashboard Management System, glossary</a:t>
                      </a:r>
                      <a:endParaRPr lang="en-US" sz="1800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Rockwell Condensed" panose="02060603050405020104" pitchFamily="18" charset="0"/>
                        </a:rPr>
                        <a:t>Front-end</a:t>
                      </a:r>
                      <a:endParaRPr lang="en-US" sz="1800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554498"/>
                  </a:ext>
                </a:extLst>
              </a:tr>
              <a:tr h="6484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Microsoft Himalaya" panose="01010100010101010101" pitchFamily="2" charset="0"/>
                        </a:rPr>
                        <a:t>陳立宭</a:t>
                      </a:r>
                      <a:endParaRPr lang="en-US" sz="1800" kern="100" dirty="0"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Microsoft Himalaya" panose="01010100010101010101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Rockwell Condensed" panose="02060603050405020104" pitchFamily="18" charset="0"/>
                        </a:rPr>
                        <a:t>Resources, Data management plan</a:t>
                      </a:r>
                      <a:endParaRPr lang="en-US" sz="1800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Rockwell Condensed" panose="02060603050405020104" pitchFamily="18" charset="0"/>
                        </a:rPr>
                        <a:t>Project Group Management</a:t>
                      </a:r>
                      <a:r>
                        <a:rPr lang="en-US" sz="1800" baseline="0" dirty="0" smtClean="0">
                          <a:latin typeface="Rockwell Condensed" panose="02060603050405020104" pitchFamily="18" charset="0"/>
                        </a:rPr>
                        <a:t> System, glossary</a:t>
                      </a:r>
                      <a:endParaRPr lang="en-US" sz="1800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Rockwell Condensed" panose="02060603050405020104" pitchFamily="18" charset="0"/>
                        </a:rPr>
                        <a:t>Front-end</a:t>
                      </a:r>
                      <a:endParaRPr lang="en-US" sz="1800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780859"/>
                  </a:ext>
                </a:extLst>
              </a:tr>
              <a:tr h="9229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Microsoft Himalaya" panose="01010100010101010101" pitchFamily="2" charset="0"/>
                        </a:rPr>
                        <a:t>林育成</a:t>
                      </a:r>
                      <a:endParaRPr lang="en-US" sz="1800" kern="100" dirty="0"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Microsoft Himalaya" panose="01010100010101010101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Rockwell Condensed" panose="02060603050405020104" pitchFamily="18" charset="0"/>
                        </a:rPr>
                        <a:t>Measurement and analysis plan, PPQA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Rockwell Condensed" panose="02060603050405020104" pitchFamily="18" charset="0"/>
                        </a:rPr>
                        <a:t>Account</a:t>
                      </a:r>
                      <a:r>
                        <a:rPr lang="en-US" sz="1800" baseline="0" dirty="0" smtClean="0">
                          <a:latin typeface="Rockwell Condensed" panose="02060603050405020104" pitchFamily="18" charset="0"/>
                        </a:rPr>
                        <a:t> Management System, glossary</a:t>
                      </a:r>
                      <a:endParaRPr lang="en-US" sz="1800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Rockwell Condensed" panose="02060603050405020104" pitchFamily="18" charset="0"/>
                        </a:rPr>
                        <a:t>System testing</a:t>
                      </a:r>
                      <a:endParaRPr lang="en-US" sz="1800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999689"/>
                  </a:ext>
                </a:extLst>
              </a:tr>
              <a:tr h="9263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Microsoft Himalaya" panose="01010100010101010101" pitchFamily="2" charset="0"/>
                        </a:rPr>
                        <a:t>王奕翔</a:t>
                      </a:r>
                      <a:endParaRPr lang="en-US" sz="1800" kern="100" dirty="0"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Microsoft Himalaya" panose="01010100010101010101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Rockwell Condensed" panose="02060603050405020104" pitchFamily="18" charset="0"/>
                        </a:rPr>
                        <a:t>Risk management, Configuration</a:t>
                      </a:r>
                      <a:r>
                        <a:rPr lang="en-US" sz="1800" baseline="0" dirty="0" smtClean="0">
                          <a:latin typeface="Rockwell Condensed" panose="02060603050405020104" pitchFamily="18" charset="0"/>
                        </a:rPr>
                        <a:t> management plan</a:t>
                      </a:r>
                      <a:endParaRPr lang="en-US" sz="1800" dirty="0" smtClean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Rockwell Condensed" panose="02060603050405020104" pitchFamily="18" charset="0"/>
                        </a:rPr>
                        <a:t>Project Management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Rockwell Condensed" panose="02060603050405020104" pitchFamily="18" charset="0"/>
                        </a:rPr>
                        <a:t>System</a:t>
                      </a:r>
                      <a:r>
                        <a:rPr lang="en-US" sz="1800" baseline="0" dirty="0" smtClean="0">
                          <a:latin typeface="Rockwell Condensed" panose="02060603050405020104" pitchFamily="18" charset="0"/>
                        </a:rPr>
                        <a:t> t</a:t>
                      </a:r>
                      <a:r>
                        <a:rPr lang="en-US" sz="1800" dirty="0" smtClean="0">
                          <a:latin typeface="Rockwell Condensed" panose="02060603050405020104" pitchFamily="18" charset="0"/>
                        </a:rPr>
                        <a:t>esting</a:t>
                      </a:r>
                      <a:endParaRPr lang="en-US" sz="1800" dirty="0">
                        <a:latin typeface="Rockwell Condensed" panose="020606030504050201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65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10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8508731" y="779645"/>
            <a:ext cx="3101341" cy="5280811"/>
          </a:xfrm>
          <a:solidFill>
            <a:srgbClr val="A5B0FE"/>
          </a:solidFill>
        </p:spPr>
        <p:txBody>
          <a:bodyPr/>
          <a:lstStyle/>
          <a:p>
            <a:pPr marL="573088" indent="-457200">
              <a:buClrTx/>
            </a:pPr>
            <a:r>
              <a:rPr lang="en-US" altLang="zh-CN" sz="2800" dirty="0" smtClean="0">
                <a:latin typeface="Rockwell Condensed" panose="02060603050405020104" pitchFamily="18" charset="0"/>
              </a:rPr>
              <a:t>We are using Trello to keep a schedule of the tasks to be done</a:t>
            </a:r>
          </a:p>
          <a:p>
            <a:pPr marL="115888" indent="0">
              <a:buClrTx/>
              <a:buNone/>
            </a:pPr>
            <a:endParaRPr lang="en-US" altLang="zh-CN" sz="2800" dirty="0" smtClean="0">
              <a:latin typeface="Rockwell Condensed" panose="02060603050405020104" pitchFamily="18" charset="0"/>
            </a:endParaRPr>
          </a:p>
          <a:p>
            <a:pPr marL="573088" indent="-457200">
              <a:buClrTx/>
            </a:pPr>
            <a:r>
              <a:rPr lang="en-US" sz="2800" dirty="0" smtClean="0">
                <a:latin typeface="Rockwell Condensed" panose="02060603050405020104" pitchFamily="18" charset="0"/>
              </a:rPr>
              <a:t>Trello will notify by email when there’s a new task or when a deadline is approaching</a:t>
            </a:r>
            <a:endParaRPr lang="en-US" sz="2800" dirty="0">
              <a:latin typeface="Rockwell Condensed" panose="020606030504050201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0395" y="426853"/>
            <a:ext cx="6851650" cy="1143000"/>
          </a:xfrm>
        </p:spPr>
        <p:txBody>
          <a:bodyPr/>
          <a:lstStyle/>
          <a:p>
            <a:r>
              <a:rPr lang="en-US" sz="4800" dirty="0" smtClean="0">
                <a:solidFill>
                  <a:schemeClr val="bg1"/>
                </a:solidFill>
                <a:latin typeface="Rockwell Condensed" panose="02060603050405020104" pitchFamily="18" charset="0"/>
              </a:rPr>
              <a:t>Task scheduling</a:t>
            </a:r>
            <a:endParaRPr lang="en-US" sz="4800" dirty="0">
              <a:solidFill>
                <a:schemeClr val="bg1"/>
              </a:solidFill>
              <a:latin typeface="Rockwell Condensed" panose="020606030504050201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1846"/>
          <a:stretch/>
        </p:blipFill>
        <p:spPr>
          <a:xfrm>
            <a:off x="760395" y="1976972"/>
            <a:ext cx="7748336" cy="408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1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702" y="79346"/>
            <a:ext cx="5615393" cy="662580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7470" y="387997"/>
            <a:ext cx="2768867" cy="1768062"/>
          </a:xfrm>
        </p:spPr>
        <p:txBody>
          <a:bodyPr/>
          <a:lstStyle/>
          <a:p>
            <a:r>
              <a:rPr lang="en-US" sz="4800" dirty="0" smtClean="0">
                <a:latin typeface="Rockwell Condensed" panose="02060603050405020104" pitchFamily="18" charset="0"/>
              </a:rPr>
              <a:t>System requirements</a:t>
            </a:r>
            <a:endParaRPr lang="en-US" sz="4800" dirty="0">
              <a:latin typeface="Rockwell Condensed" panose="020606030504050201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4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32" y="-393"/>
            <a:ext cx="6851600" cy="1143200"/>
          </a:xfrm>
        </p:spPr>
        <p:txBody>
          <a:bodyPr/>
          <a:lstStyle/>
          <a:p>
            <a:r>
              <a:rPr lang="en-US" sz="4800" dirty="0" smtClean="0">
                <a:latin typeface="Rockwell Condensed" panose="02060603050405020104" pitchFamily="18" charset="0"/>
              </a:rPr>
              <a:t>System block diagram</a:t>
            </a:r>
            <a:endParaRPr lang="en-US" sz="4800" dirty="0">
              <a:latin typeface="Rockwell Condensed" panose="020606030504050201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3" r="6274"/>
          <a:stretch/>
        </p:blipFill>
        <p:spPr>
          <a:xfrm>
            <a:off x="319321" y="1142807"/>
            <a:ext cx="7432158" cy="571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259032" y="-265814"/>
            <a:ext cx="5932968" cy="727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3618"/>
            <a:ext cx="6851600" cy="1143200"/>
          </a:xfrm>
        </p:spPr>
        <p:txBody>
          <a:bodyPr/>
          <a:lstStyle/>
          <a:p>
            <a:r>
              <a:rPr lang="en-US" sz="4800" dirty="0" err="1" smtClean="0">
                <a:latin typeface="Rockwell Condensed" panose="02060603050405020104" pitchFamily="18" charset="0"/>
              </a:rPr>
              <a:t>Protype</a:t>
            </a:r>
            <a:endParaRPr lang="en-US" sz="4800" dirty="0">
              <a:latin typeface="Rockwell Condensed" panose="020606030504050201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8" y="1759061"/>
            <a:ext cx="5715000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32" y="1235186"/>
            <a:ext cx="5715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3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2924FEF-EA24-4A49-923D-792C411F34F3}" vid="{C04AE53B-AFA1-42F4-8C74-217CB01F9E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315</TotalTime>
  <Words>279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Barlow</vt:lpstr>
      <vt:lpstr>Barlow Light</vt:lpstr>
      <vt:lpstr>Microsoft JhengHei UI</vt:lpstr>
      <vt:lpstr>Miriam Libre</vt:lpstr>
      <vt:lpstr>Work Sans</vt:lpstr>
      <vt:lpstr>Arial</vt:lpstr>
      <vt:lpstr>Calibri</vt:lpstr>
      <vt:lpstr>Microsoft Himalaya</vt:lpstr>
      <vt:lpstr>Rockwell Condensed</vt:lpstr>
      <vt:lpstr>Wingdings</vt:lpstr>
      <vt:lpstr>Theme2</vt:lpstr>
      <vt:lpstr>Kanban board: Project Review</vt:lpstr>
      <vt:lpstr>Table of contents</vt:lpstr>
      <vt:lpstr>Team meeting</vt:lpstr>
      <vt:lpstr>WBS</vt:lpstr>
      <vt:lpstr>Task assignment</vt:lpstr>
      <vt:lpstr>Task scheduling</vt:lpstr>
      <vt:lpstr>System requirements</vt:lpstr>
      <vt:lpstr>System block diagram</vt:lpstr>
      <vt:lpstr>Protype</vt:lpstr>
      <vt:lpstr>Protype (cont.)</vt:lpstr>
      <vt:lpstr>PowerPoint Presentation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Kanban board: Project Review</dc:title>
  <dc:creator>Génesis Yau Lamboglia</dc:creator>
  <cp:lastModifiedBy>Génesis Yau Lamboglia</cp:lastModifiedBy>
  <cp:revision>34</cp:revision>
  <cp:lastPrinted>2018-11-07T05:21:05Z</cp:lastPrinted>
  <dcterms:created xsi:type="dcterms:W3CDTF">2018-11-04T19:56:38Z</dcterms:created>
  <dcterms:modified xsi:type="dcterms:W3CDTF">2018-11-07T05:21:31Z</dcterms:modified>
</cp:coreProperties>
</file>