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Rosas" initials="DR" lastIdx="1" clrIdx="0">
    <p:extLst>
      <p:ext uri="{19B8F6BF-5375-455C-9EA6-DF929625EA0E}">
        <p15:presenceInfo xmlns:p15="http://schemas.microsoft.com/office/powerpoint/2012/main" userId="David Ros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BAE6FB-6641-433F-8FC6-5951EC00E1D9}"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4D26-331F-47EB-A631-6F78250F2A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12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E6FB-6641-433F-8FC6-5951EC00E1D9}"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309374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E6FB-6641-433F-8FC6-5951EC00E1D9}"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36086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E6FB-6641-433F-8FC6-5951EC00E1D9}"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2654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BAE6FB-6641-433F-8FC6-5951EC00E1D9}"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4D26-331F-47EB-A631-6F78250F2A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08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BAE6FB-6641-433F-8FC6-5951EC00E1D9}"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376327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BAE6FB-6641-433F-8FC6-5951EC00E1D9}"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408739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BAE6FB-6641-433F-8FC6-5951EC00E1D9}"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325294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BAE6FB-6641-433F-8FC6-5951EC00E1D9}" type="datetimeFigureOut">
              <a:rPr lang="en-US" smtClean="0"/>
              <a:t>5/30/2019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18165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BAE6FB-6641-433F-8FC6-5951EC00E1D9}" type="datetimeFigureOut">
              <a:rPr lang="en-US" smtClean="0"/>
              <a:t>5/30/2019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084D26-331F-47EB-A631-6F78250F2AD1}" type="slidenum">
              <a:rPr lang="en-US" smtClean="0"/>
              <a:t>‹#›</a:t>
            </a:fld>
            <a:endParaRPr lang="en-US"/>
          </a:p>
        </p:txBody>
      </p:sp>
    </p:spTree>
    <p:extLst>
      <p:ext uri="{BB962C8B-B14F-4D97-AF65-F5344CB8AC3E}">
        <p14:creationId xmlns:p14="http://schemas.microsoft.com/office/powerpoint/2010/main" val="262805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BAE6FB-6641-433F-8FC6-5951EC00E1D9}"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84D26-331F-47EB-A631-6F78250F2AD1}" type="slidenum">
              <a:rPr lang="en-US" smtClean="0"/>
              <a:t>‹#›</a:t>
            </a:fld>
            <a:endParaRPr lang="en-US"/>
          </a:p>
        </p:txBody>
      </p:sp>
    </p:spTree>
    <p:extLst>
      <p:ext uri="{BB962C8B-B14F-4D97-AF65-F5344CB8AC3E}">
        <p14:creationId xmlns:p14="http://schemas.microsoft.com/office/powerpoint/2010/main" val="418136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BAE6FB-6641-433F-8FC6-5951EC00E1D9}" type="datetimeFigureOut">
              <a:rPr lang="en-US" smtClean="0"/>
              <a:t>5/30/2019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084D26-331F-47EB-A631-6F78250F2AD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9659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Movie Recommendation System</a:t>
            </a:r>
            <a:endParaRPr lang="en-US" dirty="0"/>
          </a:p>
        </p:txBody>
      </p:sp>
      <p:sp>
        <p:nvSpPr>
          <p:cNvPr id="3" name="Subtitle 2"/>
          <p:cNvSpPr>
            <a:spLocks noGrp="1"/>
          </p:cNvSpPr>
          <p:nvPr>
            <p:ph type="subTitle" idx="1"/>
          </p:nvPr>
        </p:nvSpPr>
        <p:spPr/>
        <p:txBody>
          <a:bodyPr>
            <a:noAutofit/>
          </a:bodyPr>
          <a:lstStyle/>
          <a:p>
            <a:r>
              <a:rPr lang="zh-TW" altLang="en-US" sz="2400" dirty="0" smtClean="0"/>
              <a:t>林大衛</a:t>
            </a:r>
            <a:endParaRPr lang="en-US" altLang="zh-TW" sz="2400" dirty="0" smtClean="0"/>
          </a:p>
          <a:p>
            <a:r>
              <a:rPr lang="zh-TW" altLang="en-US" sz="2400" dirty="0"/>
              <a:t>資</a:t>
            </a:r>
            <a:r>
              <a:rPr lang="zh-TW" altLang="en-US" sz="2400" dirty="0" smtClean="0"/>
              <a:t>工四</a:t>
            </a:r>
            <a:endParaRPr lang="en-US" altLang="zh-TW" sz="2400" dirty="0" smtClean="0"/>
          </a:p>
          <a:p>
            <a:r>
              <a:rPr lang="en-US" altLang="zh-TW" sz="2400" dirty="0" smtClean="0"/>
              <a:t>104590050</a:t>
            </a:r>
          </a:p>
        </p:txBody>
      </p:sp>
    </p:spTree>
    <p:extLst>
      <p:ext uri="{BB962C8B-B14F-4D97-AF65-F5344CB8AC3E}">
        <p14:creationId xmlns:p14="http://schemas.microsoft.com/office/powerpoint/2010/main" val="447372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392" y="341467"/>
            <a:ext cx="10058400" cy="1450757"/>
          </a:xfrm>
        </p:spPr>
        <p:txBody>
          <a:bodyPr/>
          <a:lstStyle/>
          <a:p>
            <a:r>
              <a:rPr lang="en-US" dirty="0" smtClean="0"/>
              <a:t>Problems with the </a:t>
            </a:r>
            <a:r>
              <a:rPr lang="en-US" dirty="0" err="1" smtClean="0"/>
              <a:t>knn</a:t>
            </a:r>
            <a:r>
              <a:rPr lang="en-US" dirty="0" smtClean="0"/>
              <a:t> approach</a:t>
            </a:r>
            <a:endParaRPr lang="en-US" dirty="0"/>
          </a:p>
        </p:txBody>
      </p:sp>
      <p:pic>
        <p:nvPicPr>
          <p:cNvPr id="4" name="Picture 3"/>
          <p:cNvPicPr>
            <a:picLocks noChangeAspect="1"/>
          </p:cNvPicPr>
          <p:nvPr/>
        </p:nvPicPr>
        <p:blipFill>
          <a:blip r:embed="rId2"/>
          <a:stretch>
            <a:fillRect/>
          </a:stretch>
        </p:blipFill>
        <p:spPr>
          <a:xfrm>
            <a:off x="768096" y="1997393"/>
            <a:ext cx="6893651" cy="3507296"/>
          </a:xfrm>
          <a:prstGeom prst="rect">
            <a:avLst/>
          </a:prstGeom>
        </p:spPr>
      </p:pic>
      <p:sp>
        <p:nvSpPr>
          <p:cNvPr id="5" name="TextBox 4"/>
          <p:cNvSpPr txBox="1"/>
          <p:nvPr/>
        </p:nvSpPr>
        <p:spPr>
          <a:xfrm>
            <a:off x="8055864" y="1997393"/>
            <a:ext cx="3310128" cy="2862322"/>
          </a:xfrm>
          <a:prstGeom prst="rect">
            <a:avLst/>
          </a:prstGeom>
          <a:noFill/>
        </p:spPr>
        <p:txBody>
          <a:bodyPr wrap="square" rtlCol="0">
            <a:spAutoFit/>
          </a:bodyPr>
          <a:lstStyle/>
          <a:p>
            <a:r>
              <a:rPr lang="en-US" dirty="0" smtClean="0"/>
              <a:t>Computing the top k similar movies with this approach will often lead to a popularity bias, meaning that the movies recommended will most likely be popular movies rated by many users. This makes the less popular, or simply newer movies unlikely to be recommended to a user.</a:t>
            </a:r>
            <a:endParaRPr lang="en-US" dirty="0"/>
          </a:p>
        </p:txBody>
      </p:sp>
    </p:spTree>
    <p:extLst>
      <p:ext uri="{BB962C8B-B14F-4D97-AF65-F5344CB8AC3E}">
        <p14:creationId xmlns:p14="http://schemas.microsoft.com/office/powerpoint/2010/main" val="3381580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 with matrix factorization</a:t>
            </a:r>
            <a:endParaRPr lang="en-US" dirty="0"/>
          </a:p>
        </p:txBody>
      </p:sp>
      <p:sp>
        <p:nvSpPr>
          <p:cNvPr id="4" name="Rectangle 3"/>
          <p:cNvSpPr/>
          <p:nvPr/>
        </p:nvSpPr>
        <p:spPr>
          <a:xfrm>
            <a:off x="1645920" y="1819656"/>
            <a:ext cx="2660904" cy="150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116455" y="1819656"/>
            <a:ext cx="8020050" cy="4419600"/>
          </a:xfrm>
          <a:prstGeom prst="rect">
            <a:avLst/>
          </a:prstGeom>
        </p:spPr>
      </p:pic>
    </p:spTree>
    <p:extLst>
      <p:ext uri="{BB962C8B-B14F-4D97-AF65-F5344CB8AC3E}">
        <p14:creationId xmlns:p14="http://schemas.microsoft.com/office/powerpoint/2010/main" val="598542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 similar to Iron Man using </a:t>
            </a:r>
            <a:r>
              <a:rPr lang="en-US" dirty="0"/>
              <a:t>m</a:t>
            </a:r>
            <a:r>
              <a:rPr lang="en-US" dirty="0" smtClean="0"/>
              <a:t>atrix factorization </a:t>
            </a:r>
            <a:endParaRPr lang="en-US" dirty="0"/>
          </a:p>
        </p:txBody>
      </p:sp>
      <p:pic>
        <p:nvPicPr>
          <p:cNvPr id="5" name="Picture 4"/>
          <p:cNvPicPr>
            <a:picLocks noChangeAspect="1"/>
          </p:cNvPicPr>
          <p:nvPr/>
        </p:nvPicPr>
        <p:blipFill>
          <a:blip r:embed="rId2"/>
          <a:stretch>
            <a:fillRect/>
          </a:stretch>
        </p:blipFill>
        <p:spPr>
          <a:xfrm>
            <a:off x="438340" y="2757868"/>
            <a:ext cx="11376279" cy="2238375"/>
          </a:xfrm>
          <a:prstGeom prst="rect">
            <a:avLst/>
          </a:prstGeom>
        </p:spPr>
      </p:pic>
    </p:spTree>
    <p:extLst>
      <p:ext uri="{BB962C8B-B14F-4D97-AF65-F5344CB8AC3E}">
        <p14:creationId xmlns:p14="http://schemas.microsoft.com/office/powerpoint/2010/main" val="1041658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Tree>
    <p:extLst>
      <p:ext uri="{BB962C8B-B14F-4D97-AF65-F5344CB8AC3E}">
        <p14:creationId xmlns:p14="http://schemas.microsoft.com/office/powerpoint/2010/main" val="2647046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sz="2800" dirty="0" smtClean="0"/>
              <a:t>1. Types of recommender systems</a:t>
            </a:r>
          </a:p>
          <a:p>
            <a:r>
              <a:rPr lang="en-US" sz="2800" dirty="0" smtClean="0"/>
              <a:t>2. Content based filtering</a:t>
            </a:r>
          </a:p>
          <a:p>
            <a:r>
              <a:rPr lang="en-US" sz="2800" dirty="0" smtClean="0"/>
              <a:t>3. Collaborative filtering</a:t>
            </a:r>
          </a:p>
          <a:p>
            <a:r>
              <a:rPr lang="en-US" sz="2800" dirty="0" smtClean="0"/>
              <a:t>4. Collaborative filtering using k-nearest neighbors</a:t>
            </a:r>
          </a:p>
          <a:p>
            <a:r>
              <a:rPr lang="en-US" sz="2800" dirty="0" smtClean="0"/>
              <a:t>5. Collaborative filtering using matrix factorization</a:t>
            </a:r>
          </a:p>
          <a:p>
            <a:r>
              <a:rPr lang="en-US" sz="2800" dirty="0" smtClean="0"/>
              <a:t>6. demo</a:t>
            </a:r>
            <a:endParaRPr lang="en-US" sz="2800" dirty="0"/>
          </a:p>
        </p:txBody>
      </p:sp>
    </p:spTree>
    <p:extLst>
      <p:ext uri="{BB962C8B-B14F-4D97-AF65-F5344CB8AC3E}">
        <p14:creationId xmlns:p14="http://schemas.microsoft.com/office/powerpoint/2010/main" val="3346046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4813"/>
            <a:ext cx="10515600" cy="1325563"/>
          </a:xfrm>
        </p:spPr>
        <p:txBody>
          <a:bodyPr/>
          <a:lstStyle/>
          <a:p>
            <a:pPr algn="ctr"/>
            <a:r>
              <a:rPr lang="en-US" dirty="0" smtClean="0"/>
              <a:t>Types of recommender systems</a:t>
            </a:r>
            <a:endParaRPr lang="en-US" dirty="0"/>
          </a:p>
        </p:txBody>
      </p:sp>
      <p:pic>
        <p:nvPicPr>
          <p:cNvPr id="1026" name="Picture 2" descr="https://cdn-images-1.medium.com/max/1000/1*aSq9viZGEYiWwL9uJ3Rec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105" y="1917088"/>
            <a:ext cx="6745767" cy="412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4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407" y="452718"/>
            <a:ext cx="9404723" cy="1400530"/>
          </a:xfrm>
        </p:spPr>
        <p:txBody>
          <a:bodyPr/>
          <a:lstStyle/>
          <a:p>
            <a:r>
              <a:rPr lang="en-US" dirty="0" smtClean="0"/>
              <a:t>Content based filtering</a:t>
            </a:r>
            <a:endParaRPr lang="en-US" dirty="0"/>
          </a:p>
        </p:txBody>
      </p:sp>
      <p:sp>
        <p:nvSpPr>
          <p:cNvPr id="4" name="TextBox 3"/>
          <p:cNvSpPr txBox="1"/>
          <p:nvPr/>
        </p:nvSpPr>
        <p:spPr>
          <a:xfrm>
            <a:off x="728407" y="2023646"/>
            <a:ext cx="10387584" cy="1477328"/>
          </a:xfrm>
          <a:prstGeom prst="rect">
            <a:avLst/>
          </a:prstGeom>
          <a:noFill/>
        </p:spPr>
        <p:txBody>
          <a:bodyPr wrap="square" rtlCol="0">
            <a:spAutoFit/>
          </a:bodyPr>
          <a:lstStyle/>
          <a:p>
            <a:r>
              <a:rPr lang="en-US" sz="2400" dirty="0" smtClean="0"/>
              <a:t>Utilizes the characteristics of an item in order to recommend items with similar properties. </a:t>
            </a:r>
          </a:p>
          <a:p>
            <a:endParaRPr lang="en-US" sz="2400" dirty="0"/>
          </a:p>
          <a:p>
            <a:pPr marL="285750" indent="-285750">
              <a:buFont typeface="Arial" panose="020B0604020202020204" pitchFamily="34" charset="0"/>
              <a:buChar char="•"/>
            </a:pP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190" y="2889503"/>
            <a:ext cx="4944469" cy="304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2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a:t>
            </a:r>
            <a:r>
              <a:rPr lang="en-US" dirty="0" smtClean="0"/>
              <a:t>filtering’ problem</a:t>
            </a:r>
            <a:endParaRPr lang="en-US" dirty="0"/>
          </a:p>
        </p:txBody>
      </p:sp>
      <p:pic>
        <p:nvPicPr>
          <p:cNvPr id="4" name="Picture 4" descr="Image result for content based filte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21283"/>
            <a:ext cx="5981278" cy="36890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62534" y="2021283"/>
            <a:ext cx="4202152" cy="830997"/>
          </a:xfrm>
          <a:prstGeom prst="rect">
            <a:avLst/>
          </a:prstGeom>
          <a:noFill/>
        </p:spPr>
        <p:txBody>
          <a:bodyPr wrap="square" rtlCol="0">
            <a:spAutoFit/>
          </a:bodyPr>
          <a:lstStyle/>
          <a:p>
            <a:r>
              <a:rPr lang="en-US" sz="2400" dirty="0" smtClean="0"/>
              <a:t>Recommends only similar items to what the user already has. </a:t>
            </a:r>
            <a:endParaRPr lang="en-US" sz="2400" dirty="0"/>
          </a:p>
        </p:txBody>
      </p:sp>
    </p:spTree>
    <p:extLst>
      <p:ext uri="{BB962C8B-B14F-4D97-AF65-F5344CB8AC3E}">
        <p14:creationId xmlns:p14="http://schemas.microsoft.com/office/powerpoint/2010/main" val="84516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423" y="388710"/>
            <a:ext cx="9404723" cy="1400530"/>
          </a:xfrm>
        </p:spPr>
        <p:txBody>
          <a:bodyPr/>
          <a:lstStyle/>
          <a:p>
            <a:r>
              <a:rPr lang="en-US" dirty="0" smtClean="0"/>
              <a:t>Collaborative filtering</a:t>
            </a:r>
            <a:endParaRPr lang="en-US" dirty="0"/>
          </a:p>
        </p:txBody>
      </p:sp>
      <p:sp>
        <p:nvSpPr>
          <p:cNvPr id="5" name="TextBox 4"/>
          <p:cNvSpPr txBox="1"/>
          <p:nvPr/>
        </p:nvSpPr>
        <p:spPr>
          <a:xfrm>
            <a:off x="952435" y="2029113"/>
            <a:ext cx="4922585" cy="1938992"/>
          </a:xfrm>
          <a:prstGeom prst="rect">
            <a:avLst/>
          </a:prstGeom>
          <a:noFill/>
        </p:spPr>
        <p:txBody>
          <a:bodyPr wrap="square" rtlCol="0">
            <a:spAutoFit/>
          </a:bodyPr>
          <a:lstStyle/>
          <a:p>
            <a:r>
              <a:rPr lang="en-US" sz="2400" dirty="0" smtClean="0"/>
              <a:t>Takes into account the user’s past behavior as well as similar decisions of other users in order to make a model which is later used to predict items that the user may like.</a:t>
            </a:r>
            <a:endParaRPr lang="en-US" sz="2400" dirty="0"/>
          </a:p>
        </p:txBody>
      </p:sp>
      <p:pic>
        <p:nvPicPr>
          <p:cNvPr id="3074" name="Picture 2" descr="Image result for collaborative fil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440" y="1789239"/>
            <a:ext cx="4782185" cy="435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779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a:t>
            </a:r>
            <a:endParaRPr lang="en-US" dirty="0"/>
          </a:p>
        </p:txBody>
      </p:sp>
      <p:pic>
        <p:nvPicPr>
          <p:cNvPr id="5122" name="Picture 2" descr="Image result for collaborative filtering"/>
          <p:cNvPicPr>
            <a:picLocks noChangeAspect="1" noChangeArrowheads="1"/>
          </p:cNvPicPr>
          <p:nvPr/>
        </p:nvPicPr>
        <p:blipFill rotWithShape="1">
          <a:blip r:embed="rId2">
            <a:extLst>
              <a:ext uri="{28A0092B-C50C-407E-A947-70E740481C1C}">
                <a14:useLocalDpi xmlns:a14="http://schemas.microsoft.com/office/drawing/2010/main" val="0"/>
              </a:ext>
            </a:extLst>
          </a:blip>
          <a:srcRect t="6230" b="6078"/>
          <a:stretch/>
        </p:blipFill>
        <p:spPr bwMode="auto">
          <a:xfrm>
            <a:off x="2496375" y="2340864"/>
            <a:ext cx="6784721" cy="33467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1047" y="2194346"/>
            <a:ext cx="2020761" cy="369332"/>
          </a:xfrm>
          <a:prstGeom prst="rect">
            <a:avLst/>
          </a:prstGeom>
          <a:noFill/>
        </p:spPr>
        <p:txBody>
          <a:bodyPr wrap="square" rtlCol="0">
            <a:spAutoFit/>
          </a:bodyPr>
          <a:lstStyle/>
          <a:p>
            <a:r>
              <a:rPr lang="en-US" dirty="0" smtClean="0"/>
              <a:t>User based filtering</a:t>
            </a:r>
            <a:endParaRPr lang="en-US" dirty="0"/>
          </a:p>
        </p:txBody>
      </p:sp>
      <p:sp>
        <p:nvSpPr>
          <p:cNvPr id="6" name="TextBox 5"/>
          <p:cNvSpPr txBox="1"/>
          <p:nvPr/>
        </p:nvSpPr>
        <p:spPr>
          <a:xfrm>
            <a:off x="6406959" y="2194346"/>
            <a:ext cx="2020761" cy="369332"/>
          </a:xfrm>
          <a:prstGeom prst="rect">
            <a:avLst/>
          </a:prstGeom>
          <a:noFill/>
        </p:spPr>
        <p:txBody>
          <a:bodyPr wrap="square" rtlCol="0">
            <a:spAutoFit/>
          </a:bodyPr>
          <a:lstStyle/>
          <a:p>
            <a:r>
              <a:rPr lang="en-US" dirty="0" smtClean="0"/>
              <a:t>Item based filtering</a:t>
            </a:r>
            <a:endParaRPr lang="en-US" dirty="0"/>
          </a:p>
        </p:txBody>
      </p:sp>
    </p:spTree>
    <p:extLst>
      <p:ext uri="{BB962C8B-B14F-4D97-AF65-F5344CB8AC3E}">
        <p14:creationId xmlns:p14="http://schemas.microsoft.com/office/powerpoint/2010/main" val="175310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8920" y="960120"/>
            <a:ext cx="6821424" cy="830997"/>
          </a:xfrm>
          <a:prstGeom prst="rect">
            <a:avLst/>
          </a:prstGeom>
          <a:noFill/>
        </p:spPr>
        <p:txBody>
          <a:bodyPr wrap="square" rtlCol="0">
            <a:spAutoFit/>
          </a:bodyPr>
          <a:lstStyle/>
          <a:p>
            <a:r>
              <a:rPr lang="en-US" sz="4800" dirty="0" smtClean="0">
                <a:latin typeface="+mj-lt"/>
              </a:rPr>
              <a:t>Item based or user based?</a:t>
            </a:r>
            <a:endParaRPr lang="en-US" sz="4800" dirty="0">
              <a:latin typeface="+mj-lt"/>
            </a:endParaRPr>
          </a:p>
        </p:txBody>
      </p:sp>
      <p:sp>
        <p:nvSpPr>
          <p:cNvPr id="5" name="TextBox 4"/>
          <p:cNvSpPr txBox="1"/>
          <p:nvPr/>
        </p:nvSpPr>
        <p:spPr>
          <a:xfrm>
            <a:off x="1152144" y="1956816"/>
            <a:ext cx="4352544" cy="2185214"/>
          </a:xfrm>
          <a:prstGeom prst="rect">
            <a:avLst/>
          </a:prstGeom>
          <a:noFill/>
        </p:spPr>
        <p:txBody>
          <a:bodyPr wrap="square" rtlCol="0">
            <a:spAutoFit/>
          </a:bodyPr>
          <a:lstStyle/>
          <a:p>
            <a:r>
              <a:rPr lang="en-US" sz="3200" dirty="0" smtClean="0"/>
              <a:t>User based:</a:t>
            </a:r>
          </a:p>
          <a:p>
            <a:pPr marL="342900" indent="-342900">
              <a:buFontTx/>
              <a:buChar char="-"/>
            </a:pPr>
            <a:r>
              <a:rPr lang="en-US" sz="2400" dirty="0" smtClean="0"/>
              <a:t>May have very sparse ratings.</a:t>
            </a:r>
          </a:p>
          <a:p>
            <a:pPr marL="342900" indent="-342900">
              <a:buFontTx/>
              <a:buChar char="-"/>
            </a:pPr>
            <a:r>
              <a:rPr lang="en-US" sz="2400" dirty="0" smtClean="0"/>
              <a:t>Suffer from cold start.</a:t>
            </a:r>
          </a:p>
          <a:p>
            <a:pPr marL="342900" indent="-342900">
              <a:buFontTx/>
              <a:buChar char="-"/>
            </a:pPr>
            <a:r>
              <a:rPr lang="en-US" sz="2400" dirty="0" smtClean="0"/>
              <a:t>Users might change his taste.</a:t>
            </a:r>
          </a:p>
          <a:p>
            <a:endParaRPr lang="en-US" sz="3200" dirty="0"/>
          </a:p>
        </p:txBody>
      </p:sp>
      <p:sp>
        <p:nvSpPr>
          <p:cNvPr id="6" name="TextBox 5"/>
          <p:cNvSpPr txBox="1"/>
          <p:nvPr/>
        </p:nvSpPr>
        <p:spPr>
          <a:xfrm>
            <a:off x="6812280" y="1956816"/>
            <a:ext cx="4352544" cy="2923877"/>
          </a:xfrm>
          <a:prstGeom prst="rect">
            <a:avLst/>
          </a:prstGeom>
          <a:noFill/>
        </p:spPr>
        <p:txBody>
          <a:bodyPr wrap="square" rtlCol="0">
            <a:spAutoFit/>
          </a:bodyPr>
          <a:lstStyle/>
          <a:p>
            <a:r>
              <a:rPr lang="en-US" sz="3200" dirty="0" smtClean="0"/>
              <a:t>Item based:</a:t>
            </a:r>
          </a:p>
          <a:p>
            <a:pPr marL="342900" indent="-342900">
              <a:buFont typeface="Calibri" panose="020F0502020204030204" pitchFamily="34" charset="0"/>
              <a:buChar char="+"/>
            </a:pPr>
            <a:r>
              <a:rPr lang="en-US" sz="2400" dirty="0" smtClean="0"/>
              <a:t>Can make predictions even          for new users.</a:t>
            </a:r>
          </a:p>
          <a:p>
            <a:pPr marL="342900" indent="-342900">
              <a:buFont typeface="Calibri" panose="020F0502020204030204" pitchFamily="34" charset="0"/>
              <a:buChar char="+"/>
            </a:pPr>
            <a:r>
              <a:rPr lang="en-US" sz="2400" dirty="0" smtClean="0"/>
              <a:t>Items are simple and never change.</a:t>
            </a:r>
          </a:p>
          <a:p>
            <a:pPr marL="342900" indent="-342900">
              <a:buFontTx/>
              <a:buChar char="-"/>
            </a:pPr>
            <a:endParaRPr lang="en-US" sz="2400" dirty="0" smtClean="0"/>
          </a:p>
          <a:p>
            <a:endParaRPr lang="en-US" sz="3200" dirty="0"/>
          </a:p>
        </p:txBody>
      </p:sp>
    </p:spTree>
    <p:extLst>
      <p:ext uri="{BB962C8B-B14F-4D97-AF65-F5344CB8AC3E}">
        <p14:creationId xmlns:p14="http://schemas.microsoft.com/office/powerpoint/2010/main" val="352262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 using the k-nearest neighbor algorithm</a:t>
            </a:r>
            <a:endParaRPr lang="en-US" dirty="0"/>
          </a:p>
        </p:txBody>
      </p:sp>
      <p:pic>
        <p:nvPicPr>
          <p:cNvPr id="4" name="Picture 3"/>
          <p:cNvPicPr>
            <a:picLocks noChangeAspect="1"/>
          </p:cNvPicPr>
          <p:nvPr/>
        </p:nvPicPr>
        <p:blipFill>
          <a:blip r:embed="rId2"/>
          <a:stretch>
            <a:fillRect/>
          </a:stretch>
        </p:blipFill>
        <p:spPr>
          <a:xfrm>
            <a:off x="1787652" y="1856231"/>
            <a:ext cx="7466076" cy="3913857"/>
          </a:xfrm>
          <a:prstGeom prst="rect">
            <a:avLst/>
          </a:prstGeom>
        </p:spPr>
      </p:pic>
      <p:pic>
        <p:nvPicPr>
          <p:cNvPr id="5" name="Picture 4"/>
          <p:cNvPicPr>
            <a:picLocks noChangeAspect="1"/>
          </p:cNvPicPr>
          <p:nvPr/>
        </p:nvPicPr>
        <p:blipFill>
          <a:blip r:embed="rId3"/>
          <a:stretch>
            <a:fillRect/>
          </a:stretch>
        </p:blipFill>
        <p:spPr>
          <a:xfrm>
            <a:off x="2268855" y="5770088"/>
            <a:ext cx="3857625" cy="457200"/>
          </a:xfrm>
          <a:prstGeom prst="rect">
            <a:avLst/>
          </a:prstGeom>
        </p:spPr>
      </p:pic>
    </p:spTree>
    <p:extLst>
      <p:ext uri="{BB962C8B-B14F-4D97-AF65-F5344CB8AC3E}">
        <p14:creationId xmlns:p14="http://schemas.microsoft.com/office/powerpoint/2010/main" val="418260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234</TotalTime>
  <Words>248</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新細明體</vt:lpstr>
      <vt:lpstr>Arial</vt:lpstr>
      <vt:lpstr>Calibri</vt:lpstr>
      <vt:lpstr>Calibri Light</vt:lpstr>
      <vt:lpstr>Retrospect</vt:lpstr>
      <vt:lpstr>Movie Recommendation System</vt:lpstr>
      <vt:lpstr>Table of contents</vt:lpstr>
      <vt:lpstr>Types of recommender systems</vt:lpstr>
      <vt:lpstr>Content based filtering</vt:lpstr>
      <vt:lpstr>Content based filtering’ problem</vt:lpstr>
      <vt:lpstr>Collaborative filtering</vt:lpstr>
      <vt:lpstr>Collaborative filtering</vt:lpstr>
      <vt:lpstr>PowerPoint Presentation</vt:lpstr>
      <vt:lpstr>Making predictions using the k-nearest neighbor algorithm</vt:lpstr>
      <vt:lpstr>Problems with the knn approach</vt:lpstr>
      <vt:lpstr>Making predictions with matrix factorization</vt:lpstr>
      <vt:lpstr>Movies similar to Iron Man using matrix factorization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David Rosas</dc:creator>
  <cp:lastModifiedBy>David Rosas</cp:lastModifiedBy>
  <cp:revision>21</cp:revision>
  <dcterms:created xsi:type="dcterms:W3CDTF">2019-05-29T21:59:33Z</dcterms:created>
  <dcterms:modified xsi:type="dcterms:W3CDTF">2019-05-30T01:54:14Z</dcterms:modified>
</cp:coreProperties>
</file>