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 formatting! In places it may be a little hard to read. I would pull it up on the projector in one of the classrooms, then sit in the back row and see how it looks. You may need to adjust font sizes.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d0596888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d0596888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charset.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d0596888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d0596888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Either mention how long something like 10^20 seconds is (in days/months/years), or show the graph in days/months/years. Obviously we all can think about something like 10 seconds, 100 seconds, etc. But once it gets big like 10^10 seconds, I can’t easily conceptualize how </a:t>
            </a:r>
            <a:r>
              <a:rPr lang="en"/>
              <a:t>long</a:t>
            </a:r>
            <a:r>
              <a:rPr lang="en"/>
              <a:t> that is without pulling out a calculator.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03ef0e0ad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03ef0e0ad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03ef0e0ad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03ef0e0ad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d0596888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d0596888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d0596888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d0596888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d0596888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d0596888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03ef0e0a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03ef0e0a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d0596888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d0596888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d0596888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d0596888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f23195f6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f23195f6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d0596888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d0596888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f23195f6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f23195f6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de38444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de38444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a03ef0e0ad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a03ef0e0ad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f23195f6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f23195f6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Password can be brute forced, and leading to multiple stolen credentials used</a:t>
            </a:r>
            <a:endParaRPr/>
          </a:p>
          <a:p>
            <a:pPr indent="-298450" lvl="0" marL="457200" rtl="0" algn="l">
              <a:spcBef>
                <a:spcPts val="0"/>
              </a:spcBef>
              <a:spcAft>
                <a:spcPts val="0"/>
              </a:spcAft>
              <a:buSzPts val="1100"/>
              <a:buAutoNum type="arabicPeriod"/>
            </a:pPr>
            <a:r>
              <a:rPr lang="en"/>
              <a:t>Default passwords can be cracked in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f23195f6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7f23195f6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f23195f6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f23195f6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a03ef0e0ad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a03ef0e0ad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de38444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de38444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highlighting (green) is really nice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d059688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d059688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has a ton going on. Maybe split it up into three slides? Or do something so that not everything is showing up all at once.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03ef0e0a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03ef0e0a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d0596888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d0596888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Really like the color </a:t>
            </a:r>
            <a:r>
              <a:rPr lang="en"/>
              <a:t>highlighting</a:t>
            </a:r>
            <a:r>
              <a:rPr lang="en"/>
              <a:t>. Making the bars the same color </a:t>
            </a:r>
            <a:r>
              <a:rPr lang="en"/>
              <a:t>might</a:t>
            </a:r>
            <a:r>
              <a:rPr lang="en"/>
              <a:t> be nice too. Not sure if that would make it too busy though.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d0596888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d0596888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d0596888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d0596888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worried about font sizes here. The </a:t>
            </a:r>
            <a:r>
              <a:rPr lang="en"/>
              <a:t>labels on the graph, as well as the text at the bottom will almost certainly be hard to read from the back. Also, why is the thing at the bottom so small? Is it because it’s not important? If so, why include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03ef0e0a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03ef0e0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charset.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B1B1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public.tableau.com/views/project4_passwords/bfdash_charsets_1?:language=en-US&amp;:display_count=n&amp;:origin=viz_shar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eakpass.com/"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14.png"/><Relationship Id="rId9"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7.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Pr37T`/</a:t>
            </a:r>
            <a:endParaRPr>
              <a:solidFill>
                <a:srgbClr val="59A14F"/>
              </a:solidFill>
              <a:latin typeface="Courier New"/>
              <a:ea typeface="Courier New"/>
              <a:cs typeface="Courier New"/>
              <a:sym typeface="Courier New"/>
            </a:endParaRPr>
          </a:p>
          <a:p>
            <a:pPr indent="0" lvl="0" marL="0" rtl="0" algn="l">
              <a:spcBef>
                <a:spcPts val="0"/>
              </a:spcBef>
              <a:spcAft>
                <a:spcPts val="0"/>
              </a:spcAft>
              <a:buNone/>
            </a:pPr>
            <a:r>
              <a:rPr lang="en">
                <a:solidFill>
                  <a:srgbClr val="59A14F"/>
                </a:solidFill>
                <a:latin typeface="Courier New"/>
                <a:ea typeface="Courier New"/>
                <a:cs typeface="Courier New"/>
                <a:sym typeface="Courier New"/>
              </a:rPr>
              <a:t>|&gt;R()tEc7e|</a:t>
            </a:r>
            <a:r>
              <a:rPr lang="en">
                <a:solidFill>
                  <a:srgbClr val="59A14F"/>
                </a:solidFill>
                <a:latin typeface="Courier New"/>
                <a:ea typeface="Courier New"/>
                <a:cs typeface="Courier New"/>
                <a:sym typeface="Courier New"/>
              </a:rPr>
              <a:t>)</a:t>
            </a:r>
            <a:endParaRPr>
              <a:solidFill>
                <a:srgbClr val="59A14F"/>
              </a:solidFill>
              <a:latin typeface="Courier New"/>
              <a:ea typeface="Courier New"/>
              <a:cs typeface="Courier New"/>
              <a:sym typeface="Courier New"/>
            </a:endParaRPr>
          </a:p>
          <a:p>
            <a:pPr indent="0" lvl="0" marL="0" rtl="0" algn="l">
              <a:spcBef>
                <a:spcPts val="0"/>
              </a:spcBef>
              <a:spcAft>
                <a:spcPts val="0"/>
              </a:spcAft>
              <a:buNone/>
            </a:pPr>
            <a:r>
              <a:rPr lang="en">
                <a:solidFill>
                  <a:srgbClr val="59A14F"/>
                </a:solidFill>
                <a:latin typeface="Courier New"/>
                <a:ea typeface="Courier New"/>
                <a:cs typeface="Courier New"/>
                <a:sym typeface="Courier New"/>
              </a:rPr>
              <a:t>p4$5\/\/0Rc|s_</a:t>
            </a:r>
            <a:endParaRPr>
              <a:solidFill>
                <a:srgbClr val="59A14F"/>
              </a:solidFill>
              <a:latin typeface="Courier New"/>
              <a:ea typeface="Courier New"/>
              <a:cs typeface="Courier New"/>
              <a:sym typeface="Courier New"/>
            </a:endParaRPr>
          </a:p>
        </p:txBody>
      </p:sp>
      <p:sp>
        <p:nvSpPr>
          <p:cNvPr id="55" name="Google Shape;55;p13"/>
          <p:cNvSpPr txBox="1"/>
          <p:nvPr>
            <p:ph idx="1" type="subTitle"/>
          </p:nvPr>
        </p:nvSpPr>
        <p:spPr>
          <a:xfrm>
            <a:off x="311700" y="4098000"/>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n</a:t>
            </a:r>
            <a:r>
              <a:rPr lang="en">
                <a:solidFill>
                  <a:schemeClr val="dk1"/>
                </a:solidFill>
                <a:latin typeface="Courier New"/>
                <a:ea typeface="Courier New"/>
                <a:cs typeface="Courier New"/>
                <a:sym typeface="Courier New"/>
              </a:rPr>
              <a:t>atalia_walls</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sami_elakhras</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deautaun_ross</a:t>
            </a:r>
            <a:endParaRPr>
              <a:solidFill>
                <a:schemeClr val="dk1"/>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brute_forcing_method</a:t>
            </a:r>
            <a:endParaRPr>
              <a:solidFill>
                <a:srgbClr val="59A14F"/>
              </a:solidFill>
              <a:latin typeface="Courier New"/>
              <a:ea typeface="Courier New"/>
              <a:cs typeface="Courier New"/>
              <a:sym typeface="Courier New"/>
            </a:endParaRPr>
          </a:p>
        </p:txBody>
      </p:sp>
      <p:sp>
        <p:nvSpPr>
          <p:cNvPr id="141" name="Google Shape;14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to brute force a password:</a:t>
            </a:r>
            <a:endParaRPr sz="1200">
              <a:solidFill>
                <a:schemeClr val="dk1"/>
              </a:solidFill>
              <a:latin typeface="Courier New"/>
              <a:ea typeface="Courier New"/>
              <a:cs typeface="Courier New"/>
              <a:sym typeface="Courier New"/>
            </a:endParaRPr>
          </a:p>
          <a:p>
            <a:pPr indent="-304800" lvl="0" marL="457200" rtl="0" algn="l">
              <a:spcBef>
                <a:spcPts val="120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you need to </a:t>
            </a:r>
            <a:r>
              <a:rPr lang="en" sz="1200">
                <a:solidFill>
                  <a:srgbClr val="59A14F"/>
                </a:solidFill>
                <a:latin typeface="Courier New"/>
                <a:ea typeface="Courier New"/>
                <a:cs typeface="Courier New"/>
                <a:sym typeface="Courier New"/>
              </a:rPr>
              <a:t>try every single combination</a:t>
            </a:r>
            <a:r>
              <a:rPr lang="en" sz="1200">
                <a:solidFill>
                  <a:schemeClr val="dk1"/>
                </a:solidFill>
                <a:latin typeface="Courier New"/>
                <a:ea typeface="Courier New"/>
                <a:cs typeface="Courier New"/>
                <a:sym typeface="Courier New"/>
              </a:rPr>
              <a:t> of characters in a </a:t>
            </a:r>
            <a:r>
              <a:rPr lang="en" sz="1200">
                <a:solidFill>
                  <a:srgbClr val="59A14F"/>
                </a:solidFill>
                <a:latin typeface="Courier New"/>
                <a:ea typeface="Courier New"/>
                <a:cs typeface="Courier New"/>
                <a:sym typeface="Courier New"/>
              </a:rPr>
              <a:t>charset</a:t>
            </a:r>
            <a:endParaRPr sz="1200">
              <a:solidFill>
                <a:srgbClr val="59A14F"/>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rgbClr val="59A14F"/>
                </a:solidFill>
                <a:latin typeface="Courier New"/>
                <a:ea typeface="Courier New"/>
                <a:cs typeface="Courier New"/>
                <a:sym typeface="Courier New"/>
              </a:rPr>
              <a:t>most passwords</a:t>
            </a:r>
            <a:r>
              <a:rPr lang="en" sz="1200">
                <a:solidFill>
                  <a:schemeClr val="dk1"/>
                </a:solidFill>
                <a:latin typeface="Courier New"/>
                <a:ea typeface="Courier New"/>
                <a:cs typeface="Courier New"/>
                <a:sym typeface="Courier New"/>
              </a:rPr>
              <a:t> have a </a:t>
            </a:r>
            <a:r>
              <a:rPr lang="en" sz="1200">
                <a:solidFill>
                  <a:srgbClr val="59A14F"/>
                </a:solidFill>
                <a:latin typeface="Courier New"/>
                <a:ea typeface="Courier New"/>
                <a:cs typeface="Courier New"/>
                <a:sym typeface="Courier New"/>
              </a:rPr>
              <a:t>reduced charset</a:t>
            </a:r>
            <a:r>
              <a:rPr lang="en" sz="1200">
                <a:solidFill>
                  <a:schemeClr val="dk1"/>
                </a:solidFill>
                <a:latin typeface="Courier New"/>
                <a:ea typeface="Courier New"/>
                <a:cs typeface="Courier New"/>
                <a:sym typeface="Courier New"/>
              </a:rPr>
              <a:t> (only numbers or only letters)</a:t>
            </a:r>
            <a:endParaRPr sz="12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200">
                <a:solidFill>
                  <a:schemeClr val="dk1"/>
                </a:solidFill>
                <a:latin typeface="Courier New"/>
                <a:ea typeface="Courier New"/>
                <a:cs typeface="Courier New"/>
                <a:sym typeface="Courier New"/>
              </a:rPr>
              <a:t>the general formula is:</a:t>
            </a:r>
            <a:endParaRPr sz="12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200">
                <a:solidFill>
                  <a:schemeClr val="dk1"/>
                </a:solidFill>
                <a:latin typeface="Courier New"/>
                <a:ea typeface="Courier New"/>
                <a:cs typeface="Courier New"/>
                <a:sym typeface="Courier New"/>
              </a:rPr>
              <a:t>						</a:t>
            </a:r>
            <a:r>
              <a:rPr lang="en" sz="1200">
                <a:solidFill>
                  <a:srgbClr val="59A14F"/>
                </a:solidFill>
                <a:latin typeface="Courier New"/>
                <a:ea typeface="Courier New"/>
                <a:cs typeface="Courier New"/>
                <a:sym typeface="Courier New"/>
              </a:rPr>
              <a:t>charset_size</a:t>
            </a:r>
            <a:r>
              <a:rPr lang="en" sz="1200">
                <a:solidFill>
                  <a:schemeClr val="dk1"/>
                </a:solidFill>
                <a:latin typeface="Courier New"/>
                <a:ea typeface="Courier New"/>
                <a:cs typeface="Courier New"/>
                <a:sym typeface="Courier New"/>
              </a:rPr>
              <a:t> ^ </a:t>
            </a:r>
            <a:r>
              <a:rPr lang="en" sz="1200">
                <a:solidFill>
                  <a:srgbClr val="59A14F"/>
                </a:solidFill>
                <a:latin typeface="Courier New"/>
                <a:ea typeface="Courier New"/>
                <a:cs typeface="Courier New"/>
                <a:sym typeface="Courier New"/>
              </a:rPr>
              <a:t>password_length</a:t>
            </a:r>
            <a:endParaRPr sz="1200">
              <a:solidFill>
                <a:srgbClr val="59A14F"/>
              </a:solidFill>
              <a:latin typeface="Courier New"/>
              <a:ea typeface="Courier New"/>
              <a:cs typeface="Courier New"/>
              <a:sym typeface="Courier New"/>
            </a:endParaRPr>
          </a:p>
          <a:p>
            <a:pPr indent="0" lvl="0" marL="0" rtl="0" algn="l">
              <a:spcBef>
                <a:spcPts val="1200"/>
              </a:spcBef>
              <a:spcAft>
                <a:spcPts val="0"/>
              </a:spcAft>
              <a:buNone/>
            </a:pPr>
            <a:r>
              <a:rPr lang="en" sz="1200">
                <a:solidFill>
                  <a:schemeClr val="dk1"/>
                </a:solidFill>
                <a:latin typeface="Courier New"/>
                <a:ea typeface="Courier New"/>
                <a:cs typeface="Courier New"/>
                <a:sym typeface="Courier New"/>
              </a:rPr>
              <a:t>brute forcing becomes harder as these two numbers increase.</a:t>
            </a:r>
            <a:endParaRPr sz="1200">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sz="1200">
                <a:solidFill>
                  <a:schemeClr val="dk1"/>
                </a:solidFill>
                <a:latin typeface="Courier New"/>
                <a:ea typeface="Courier New"/>
                <a:cs typeface="Courier New"/>
                <a:sym typeface="Courier New"/>
              </a:rPr>
              <a:t>to maximize </a:t>
            </a:r>
            <a:r>
              <a:rPr lang="en" sz="1200">
                <a:solidFill>
                  <a:srgbClr val="59A14F"/>
                </a:solidFill>
                <a:latin typeface="Courier New"/>
                <a:ea typeface="Courier New"/>
                <a:cs typeface="Courier New"/>
                <a:sym typeface="Courier New"/>
              </a:rPr>
              <a:t>charset_size</a:t>
            </a:r>
            <a:r>
              <a:rPr lang="en" sz="1200">
                <a:solidFill>
                  <a:schemeClr val="dk1"/>
                </a:solidFill>
                <a:latin typeface="Courier New"/>
                <a:ea typeface="Courier New"/>
                <a:cs typeface="Courier New"/>
                <a:sym typeface="Courier New"/>
              </a:rPr>
              <a:t>, use all four character categories (</a:t>
            </a:r>
            <a:r>
              <a:rPr lang="en" sz="1200">
                <a:solidFill>
                  <a:srgbClr val="59A14F"/>
                </a:solidFill>
                <a:latin typeface="Courier New"/>
                <a:ea typeface="Courier New"/>
                <a:cs typeface="Courier New"/>
                <a:sym typeface="Courier New"/>
              </a:rPr>
              <a:t>93</a:t>
            </a:r>
            <a:r>
              <a:rPr lang="en" sz="1200">
                <a:solidFill>
                  <a:schemeClr val="dk1"/>
                </a:solidFill>
                <a:latin typeface="Courier New"/>
                <a:ea typeface="Courier New"/>
                <a:cs typeface="Courier New"/>
                <a:sym typeface="Courier New"/>
              </a:rPr>
              <a:t> possible characters)</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weak_password_characteristics_4/4</a:t>
            </a:r>
            <a:endParaRPr>
              <a:solidFill>
                <a:srgbClr val="59A14F"/>
              </a:solidFill>
              <a:latin typeface="Courier New"/>
              <a:ea typeface="Courier New"/>
              <a:cs typeface="Courier New"/>
              <a:sym typeface="Courier New"/>
            </a:endParaRPr>
          </a:p>
        </p:txBody>
      </p:sp>
      <p:sp>
        <p:nvSpPr>
          <p:cNvPr id="147" name="Google Shape;147;p23"/>
          <p:cNvSpPr txBox="1"/>
          <p:nvPr>
            <p:ph idx="1" type="body"/>
          </p:nvPr>
        </p:nvSpPr>
        <p:spPr>
          <a:xfrm>
            <a:off x="311700" y="1152475"/>
            <a:ext cx="450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notice how the </a:t>
            </a:r>
            <a:r>
              <a:rPr lang="en" sz="1200">
                <a:solidFill>
                  <a:srgbClr val="59A14F"/>
                </a:solidFill>
                <a:latin typeface="Courier New"/>
                <a:ea typeface="Courier New"/>
                <a:cs typeface="Courier New"/>
                <a:sym typeface="Courier New"/>
              </a:rPr>
              <a:t>larger</a:t>
            </a:r>
            <a:r>
              <a:rPr lang="en" sz="1200">
                <a:solidFill>
                  <a:schemeClr val="dk1"/>
                </a:solidFill>
                <a:latin typeface="Courier New"/>
                <a:ea typeface="Courier New"/>
                <a:cs typeface="Courier New"/>
                <a:sym typeface="Courier New"/>
              </a:rPr>
              <a:t> your </a:t>
            </a:r>
            <a:r>
              <a:rPr lang="en" sz="1200">
                <a:solidFill>
                  <a:srgbClr val="59A14F"/>
                </a:solidFill>
                <a:latin typeface="Courier New"/>
                <a:ea typeface="Courier New"/>
                <a:cs typeface="Courier New"/>
                <a:sym typeface="Courier New"/>
              </a:rPr>
              <a:t>charset</a:t>
            </a:r>
            <a:r>
              <a:rPr lang="en" sz="1200">
                <a:solidFill>
                  <a:schemeClr val="dk1"/>
                </a:solidFill>
                <a:latin typeface="Courier New"/>
                <a:ea typeface="Courier New"/>
                <a:cs typeface="Courier New"/>
                <a:sym typeface="Courier New"/>
              </a:rPr>
              <a:t> is (for passwords of the </a:t>
            </a:r>
            <a:r>
              <a:rPr lang="en" sz="1200">
                <a:solidFill>
                  <a:srgbClr val="59A14F"/>
                </a:solidFill>
                <a:latin typeface="Courier New"/>
                <a:ea typeface="Courier New"/>
                <a:cs typeface="Courier New"/>
                <a:sym typeface="Courier New"/>
              </a:rPr>
              <a:t>same size</a:t>
            </a:r>
            <a:r>
              <a:rPr lang="en" sz="1200">
                <a:solidFill>
                  <a:schemeClr val="dk1"/>
                </a:solidFill>
                <a:latin typeface="Courier New"/>
                <a:ea typeface="Courier New"/>
                <a:cs typeface="Courier New"/>
                <a:sym typeface="Courier New"/>
              </a:rPr>
              <a:t>), the </a:t>
            </a:r>
            <a:r>
              <a:rPr lang="en" sz="1200">
                <a:solidFill>
                  <a:srgbClr val="59A14F"/>
                </a:solidFill>
                <a:latin typeface="Courier New"/>
                <a:ea typeface="Courier New"/>
                <a:cs typeface="Courier New"/>
                <a:sym typeface="Courier New"/>
              </a:rPr>
              <a:t>longer</a:t>
            </a:r>
            <a:r>
              <a:rPr lang="en" sz="1200">
                <a:solidFill>
                  <a:schemeClr val="dk1"/>
                </a:solidFill>
                <a:latin typeface="Courier New"/>
                <a:ea typeface="Courier New"/>
                <a:cs typeface="Courier New"/>
                <a:sym typeface="Courier New"/>
              </a:rPr>
              <a:t> it takes to crack.</a:t>
            </a:r>
            <a:endParaRPr sz="12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200">
                <a:solidFill>
                  <a:schemeClr val="dk1"/>
                </a:solidFill>
                <a:latin typeface="Courier New"/>
                <a:ea typeface="Courier New"/>
                <a:cs typeface="Courier New"/>
                <a:sym typeface="Courier New"/>
              </a:rPr>
              <a:t>"</a:t>
            </a:r>
            <a:r>
              <a:rPr lang="en" sz="1200">
                <a:solidFill>
                  <a:srgbClr val="E06666"/>
                </a:solidFill>
                <a:latin typeface="Courier New"/>
                <a:ea typeface="Courier New"/>
                <a:cs typeface="Courier New"/>
                <a:sym typeface="Courier New"/>
              </a:rPr>
              <a:t>112233445566</a:t>
            </a:r>
            <a:r>
              <a:rPr lang="en" sz="1200">
                <a:solidFill>
                  <a:schemeClr val="dk1"/>
                </a:solidFill>
                <a:latin typeface="Courier New"/>
                <a:ea typeface="Courier New"/>
                <a:cs typeface="Courier New"/>
                <a:sym typeface="Courier New"/>
              </a:rPr>
              <a:t>" and "</a:t>
            </a:r>
            <a:r>
              <a:rPr lang="en" sz="1200">
                <a:solidFill>
                  <a:srgbClr val="E06666"/>
                </a:solidFill>
                <a:latin typeface="Courier New"/>
                <a:ea typeface="Courier New"/>
                <a:cs typeface="Courier New"/>
                <a:sym typeface="Courier New"/>
              </a:rPr>
              <a:t>gabiukas1996</a:t>
            </a:r>
            <a:r>
              <a:rPr lang="en" sz="1200">
                <a:solidFill>
                  <a:schemeClr val="dk1"/>
                </a:solidFill>
                <a:latin typeface="Courier New"/>
                <a:ea typeface="Courier New"/>
                <a:cs typeface="Courier New"/>
                <a:sym typeface="Courier New"/>
              </a:rPr>
              <a:t>" both have the </a:t>
            </a:r>
            <a:r>
              <a:rPr lang="en" sz="1200">
                <a:solidFill>
                  <a:srgbClr val="59A14F"/>
                </a:solidFill>
                <a:latin typeface="Courier New"/>
                <a:ea typeface="Courier New"/>
                <a:cs typeface="Courier New"/>
                <a:sym typeface="Courier New"/>
              </a:rPr>
              <a:t>same length</a:t>
            </a:r>
            <a:r>
              <a:rPr lang="en" sz="1200">
                <a:solidFill>
                  <a:schemeClr val="dk1"/>
                </a:solidFill>
                <a:latin typeface="Courier New"/>
                <a:ea typeface="Courier New"/>
                <a:cs typeface="Courier New"/>
                <a:sym typeface="Courier New"/>
              </a:rPr>
              <a:t>, but the latter takes </a:t>
            </a:r>
            <a:r>
              <a:rPr lang="en" sz="1200">
                <a:solidFill>
                  <a:srgbClr val="59A14F"/>
                </a:solidFill>
                <a:latin typeface="Courier New"/>
                <a:ea typeface="Courier New"/>
                <a:cs typeface="Courier New"/>
                <a:sym typeface="Courier New"/>
              </a:rPr>
              <a:t>7 orders of magnitude</a:t>
            </a:r>
            <a:r>
              <a:rPr lang="en" sz="1200">
                <a:solidFill>
                  <a:schemeClr val="dk1"/>
                </a:solidFill>
                <a:latin typeface="Courier New"/>
                <a:ea typeface="Courier New"/>
                <a:cs typeface="Courier New"/>
                <a:sym typeface="Courier New"/>
              </a:rPr>
              <a:t> longer to crack</a:t>
            </a:r>
            <a:endParaRPr sz="1200">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sz="1200">
                <a:solidFill>
                  <a:schemeClr val="dk1"/>
                </a:solidFill>
                <a:latin typeface="Courier New"/>
                <a:ea typeface="Courier New"/>
                <a:cs typeface="Courier New"/>
                <a:sym typeface="Courier New"/>
              </a:rPr>
              <a:t>"</a:t>
            </a:r>
            <a:r>
              <a:rPr lang="en" sz="1200">
                <a:solidFill>
                  <a:srgbClr val="4A86E8"/>
                </a:solidFill>
                <a:latin typeface="Courier New"/>
                <a:ea typeface="Courier New"/>
                <a:cs typeface="Courier New"/>
                <a:sym typeface="Courier New"/>
              </a:rPr>
              <a:t>1q2w3e4r5t6y7u8i9o0p</a:t>
            </a:r>
            <a:r>
              <a:rPr lang="en" sz="1200">
                <a:solidFill>
                  <a:schemeClr val="dk1"/>
                </a:solidFill>
                <a:latin typeface="Courier New"/>
                <a:ea typeface="Courier New"/>
                <a:cs typeface="Courier New"/>
                <a:sym typeface="Courier New"/>
              </a:rPr>
              <a:t>" is </a:t>
            </a:r>
            <a:r>
              <a:rPr lang="en" sz="1200">
                <a:solidFill>
                  <a:srgbClr val="59A14F"/>
                </a:solidFill>
                <a:latin typeface="Courier New"/>
                <a:ea typeface="Courier New"/>
                <a:cs typeface="Courier New"/>
                <a:sym typeface="Courier New"/>
              </a:rPr>
              <a:t>very secure</a:t>
            </a:r>
            <a:r>
              <a:rPr lang="en" sz="1200">
                <a:solidFill>
                  <a:schemeClr val="dk1"/>
                </a:solidFill>
                <a:latin typeface="Courier New"/>
                <a:ea typeface="Courier New"/>
                <a:cs typeface="Courier New"/>
                <a:sym typeface="Courier New"/>
              </a:rPr>
              <a:t> against </a:t>
            </a:r>
            <a:r>
              <a:rPr lang="en" sz="1200">
                <a:solidFill>
                  <a:srgbClr val="59A14F"/>
                </a:solidFill>
                <a:latin typeface="Courier New"/>
                <a:ea typeface="Courier New"/>
                <a:cs typeface="Courier New"/>
                <a:sym typeface="Courier New"/>
              </a:rPr>
              <a:t>brute force</a:t>
            </a:r>
            <a:r>
              <a:rPr lang="en" sz="1200">
                <a:solidFill>
                  <a:schemeClr val="dk1"/>
                </a:solidFill>
                <a:latin typeface="Courier New"/>
                <a:ea typeface="Courier New"/>
                <a:cs typeface="Courier New"/>
                <a:sym typeface="Courier New"/>
              </a:rPr>
              <a:t> attacks, but its </a:t>
            </a:r>
            <a:r>
              <a:rPr lang="en" sz="1200">
                <a:solidFill>
                  <a:srgbClr val="59A14F"/>
                </a:solidFill>
                <a:latin typeface="Courier New"/>
                <a:ea typeface="Courier New"/>
                <a:cs typeface="Courier New"/>
                <a:sym typeface="Courier New"/>
              </a:rPr>
              <a:t>length</a:t>
            </a:r>
            <a:r>
              <a:rPr lang="en" sz="1200">
                <a:solidFill>
                  <a:schemeClr val="dk1"/>
                </a:solidFill>
                <a:latin typeface="Courier New"/>
                <a:ea typeface="Courier New"/>
                <a:cs typeface="Courier New"/>
                <a:sym typeface="Courier New"/>
              </a:rPr>
              <a:t> would make it </a:t>
            </a:r>
            <a:r>
              <a:rPr lang="en" sz="1200">
                <a:solidFill>
                  <a:srgbClr val="59A14F"/>
                </a:solidFill>
                <a:latin typeface="Courier New"/>
                <a:ea typeface="Courier New"/>
                <a:cs typeface="Courier New"/>
                <a:sym typeface="Courier New"/>
              </a:rPr>
              <a:t>hard to memorize</a:t>
            </a:r>
            <a:r>
              <a:rPr lang="en" sz="1200">
                <a:solidFill>
                  <a:schemeClr val="dk1"/>
                </a:solidFill>
                <a:latin typeface="Courier New"/>
                <a:ea typeface="Courier New"/>
                <a:cs typeface="Courier New"/>
                <a:sym typeface="Courier New"/>
              </a:rPr>
              <a:t> (if it wasn't a </a:t>
            </a:r>
            <a:r>
              <a:rPr lang="en" sz="1200">
                <a:solidFill>
                  <a:srgbClr val="59A14F"/>
                </a:solidFill>
                <a:latin typeface="Courier New"/>
                <a:ea typeface="Courier New"/>
                <a:cs typeface="Courier New"/>
                <a:sym typeface="Courier New"/>
              </a:rPr>
              <a:t>common pattern</a:t>
            </a:r>
            <a:r>
              <a:rPr lang="en" sz="1200">
                <a:solidFill>
                  <a:schemeClr val="dk1"/>
                </a:solidFill>
                <a:latin typeface="Courier New"/>
                <a:ea typeface="Courier New"/>
                <a:cs typeface="Courier New"/>
                <a:sym typeface="Courier New"/>
              </a:rPr>
              <a:t>, which makes it weak against </a:t>
            </a:r>
            <a:r>
              <a:rPr lang="en" sz="1200">
                <a:solidFill>
                  <a:srgbClr val="59A14F"/>
                </a:solidFill>
                <a:latin typeface="Courier New"/>
                <a:ea typeface="Courier New"/>
                <a:cs typeface="Courier New"/>
                <a:sym typeface="Courier New"/>
              </a:rPr>
              <a:t>wordlists</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pic>
        <p:nvPicPr>
          <p:cNvPr id="148" name="Google Shape;148;p23"/>
          <p:cNvPicPr preferRelativeResize="0"/>
          <p:nvPr/>
        </p:nvPicPr>
        <p:blipFill>
          <a:blip r:embed="rId3">
            <a:alphaModFix/>
          </a:blip>
          <a:stretch>
            <a:fillRect/>
          </a:stretch>
        </p:blipFill>
        <p:spPr>
          <a:xfrm>
            <a:off x="4811600" y="1017725"/>
            <a:ext cx="4020695" cy="3820974"/>
          </a:xfrm>
          <a:prstGeom prst="rect">
            <a:avLst/>
          </a:prstGeom>
          <a:noFill/>
          <a:ln>
            <a:noFill/>
          </a:ln>
        </p:spPr>
      </p:pic>
      <p:sp>
        <p:nvSpPr>
          <p:cNvPr id="149" name="Google Shape;149;p23"/>
          <p:cNvSpPr/>
          <p:nvPr/>
        </p:nvSpPr>
        <p:spPr>
          <a:xfrm>
            <a:off x="5263125" y="3943075"/>
            <a:ext cx="813300" cy="5727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4811700" y="1152475"/>
            <a:ext cx="1264800" cy="2361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txBox="1"/>
          <p:nvPr>
            <p:ph idx="1" type="body"/>
          </p:nvPr>
        </p:nvSpPr>
        <p:spPr>
          <a:xfrm>
            <a:off x="3236100" y="3943075"/>
            <a:ext cx="2671800" cy="12768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en" sz="1200">
                <a:solidFill>
                  <a:schemeClr val="dk1"/>
                </a:solidFill>
                <a:latin typeface="Courier New"/>
                <a:ea typeface="Courier New"/>
                <a:cs typeface="Courier New"/>
                <a:sym typeface="Courier New"/>
              </a:rPr>
              <a:t>10^5  = </a:t>
            </a:r>
            <a:r>
              <a:rPr lang="en" sz="1200">
                <a:solidFill>
                  <a:srgbClr val="FF0000"/>
                </a:solidFill>
                <a:latin typeface="Courier New"/>
                <a:ea typeface="Courier New"/>
                <a:cs typeface="Courier New"/>
                <a:sym typeface="Courier New"/>
              </a:rPr>
              <a:t>~28 hours</a:t>
            </a:r>
            <a:endParaRPr sz="1200">
              <a:solidFill>
                <a:srgbClr val="FF0000"/>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200">
                <a:solidFill>
                  <a:schemeClr val="dk1"/>
                </a:solidFill>
                <a:latin typeface="Courier New"/>
                <a:ea typeface="Courier New"/>
                <a:cs typeface="Courier New"/>
                <a:sym typeface="Courier New"/>
              </a:rPr>
              <a:t>10^10 = </a:t>
            </a:r>
            <a:r>
              <a:rPr lang="en" sz="1200">
                <a:solidFill>
                  <a:srgbClr val="FF9900"/>
                </a:solidFill>
                <a:latin typeface="Courier New"/>
                <a:ea typeface="Courier New"/>
                <a:cs typeface="Courier New"/>
                <a:sym typeface="Courier New"/>
              </a:rPr>
              <a:t>~317 years</a:t>
            </a:r>
            <a:endParaRPr sz="1200">
              <a:solidFill>
                <a:srgbClr val="FF9900"/>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200">
                <a:solidFill>
                  <a:schemeClr val="dk1"/>
                </a:solidFill>
                <a:latin typeface="Courier New"/>
                <a:ea typeface="Courier New"/>
                <a:cs typeface="Courier New"/>
                <a:sym typeface="Courier New"/>
              </a:rPr>
              <a:t>10^15 = </a:t>
            </a:r>
            <a:r>
              <a:rPr lang="en" sz="1200">
                <a:solidFill>
                  <a:srgbClr val="00FF00"/>
                </a:solidFill>
                <a:latin typeface="Courier New"/>
                <a:ea typeface="Courier New"/>
                <a:cs typeface="Courier New"/>
                <a:sym typeface="Courier New"/>
              </a:rPr>
              <a:t>~31.7 million years</a:t>
            </a:r>
            <a:endParaRPr sz="1200">
              <a:solidFill>
                <a:srgbClr val="00FF00"/>
              </a:solidFill>
              <a:latin typeface="Courier New"/>
              <a:ea typeface="Courier New"/>
              <a:cs typeface="Courier New"/>
              <a:sym typeface="Courier New"/>
            </a:endParaRPr>
          </a:p>
          <a:p>
            <a:pPr indent="0" lvl="0" marL="0" rtl="0" algn="l">
              <a:lnSpc>
                <a:spcPct val="100000"/>
              </a:lnSpc>
              <a:spcBef>
                <a:spcPts val="1200"/>
              </a:spcBef>
              <a:spcAft>
                <a:spcPts val="1200"/>
              </a:spcAft>
              <a:buNone/>
            </a:pPr>
            <a:r>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solidFill>
                  <a:srgbClr val="59A14F"/>
                </a:solidFill>
                <a:latin typeface="Courier New"/>
                <a:ea typeface="Courier New"/>
                <a:cs typeface="Courier New"/>
                <a:sym typeface="Courier New"/>
                <a:hlinkClick r:id="rId3">
                  <a:extLst>
                    <a:ext uri="{A12FA001-AC4F-418D-AE19-62706E023703}">
                      <ahyp:hlinkClr val="tx"/>
                    </a:ext>
                  </a:extLst>
                </a:hlinkClick>
              </a:rPr>
              <a:t>dashboard</a:t>
            </a:r>
            <a:endParaRPr>
              <a:solidFill>
                <a:srgbClr val="59A14F"/>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17299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59A14F"/>
                </a:solidFill>
                <a:latin typeface="Courier New"/>
                <a:ea typeface="Courier New"/>
                <a:cs typeface="Courier New"/>
                <a:sym typeface="Courier New"/>
              </a:rPr>
              <a:t>popularity_using_wordlists</a:t>
            </a:r>
            <a:endParaRPr>
              <a:solidFill>
                <a:srgbClr val="59A14F"/>
              </a:solidFill>
              <a:latin typeface="Courier New"/>
              <a:ea typeface="Courier New"/>
              <a:cs typeface="Courier New"/>
              <a:sym typeface="Courier New"/>
            </a:endParaRPr>
          </a:p>
        </p:txBody>
      </p:sp>
      <p:sp>
        <p:nvSpPr>
          <p:cNvPr id="162" name="Google Shape;162;p25"/>
          <p:cNvSpPr txBox="1"/>
          <p:nvPr/>
        </p:nvSpPr>
        <p:spPr>
          <a:xfrm>
            <a:off x="657750" y="2571750"/>
            <a:ext cx="78285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how using wordlists can </a:t>
            </a:r>
            <a:r>
              <a:rPr lang="en">
                <a:solidFill>
                  <a:srgbClr val="59A14F"/>
                </a:solidFill>
                <a:latin typeface="Courier New"/>
                <a:ea typeface="Courier New"/>
                <a:cs typeface="Courier New"/>
                <a:sym typeface="Courier New"/>
              </a:rPr>
              <a:t>speed up password cracking</a:t>
            </a:r>
            <a:endParaRPr>
              <a:solidFill>
                <a:srgbClr val="59A14F"/>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lang="en">
                <a:solidFill>
                  <a:srgbClr val="59A14F"/>
                </a:solidFill>
                <a:latin typeface="Courier New"/>
                <a:ea typeface="Courier New"/>
                <a:cs typeface="Courier New"/>
                <a:sym typeface="Courier New"/>
              </a:rPr>
              <a:t>tradeoffs</a:t>
            </a:r>
            <a:r>
              <a:rPr lang="en">
                <a:solidFill>
                  <a:schemeClr val="dk1"/>
                </a:solidFill>
                <a:latin typeface="Courier New"/>
                <a:ea typeface="Courier New"/>
                <a:cs typeface="Courier New"/>
                <a:sym typeface="Courier New"/>
              </a:rPr>
              <a:t> by using wordlists</a:t>
            </a:r>
            <a:endParaRPr>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possible </a:t>
            </a:r>
            <a:r>
              <a:rPr lang="en">
                <a:solidFill>
                  <a:srgbClr val="59A14F"/>
                </a:solidFill>
                <a:latin typeface="Courier New"/>
                <a:ea typeface="Courier New"/>
                <a:cs typeface="Courier New"/>
                <a:sym typeface="Courier New"/>
              </a:rPr>
              <a:t>weaknesses</a:t>
            </a:r>
            <a:endParaRPr>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using_wordlists_1/3</a:t>
            </a:r>
            <a:endParaRPr>
              <a:solidFill>
                <a:srgbClr val="59A14F"/>
              </a:solidFill>
              <a:latin typeface="Courier New"/>
              <a:ea typeface="Courier New"/>
              <a:cs typeface="Courier New"/>
              <a:sym typeface="Courier New"/>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Courier New"/>
                <a:ea typeface="Courier New"/>
                <a:cs typeface="Courier New"/>
                <a:sym typeface="Courier New"/>
              </a:rPr>
              <a:t>a </a:t>
            </a:r>
            <a:r>
              <a:rPr lang="en" sz="1400">
                <a:solidFill>
                  <a:srgbClr val="59A14F"/>
                </a:solidFill>
                <a:latin typeface="Courier New"/>
                <a:ea typeface="Courier New"/>
                <a:cs typeface="Courier New"/>
                <a:sym typeface="Courier New"/>
              </a:rPr>
              <a:t>wordlist</a:t>
            </a:r>
            <a:r>
              <a:rPr lang="en" sz="1400">
                <a:solidFill>
                  <a:schemeClr val="dk1"/>
                </a:solidFill>
                <a:latin typeface="Courier New"/>
                <a:ea typeface="Courier New"/>
                <a:cs typeface="Courier New"/>
                <a:sym typeface="Courier New"/>
              </a:rPr>
              <a:t> is a text file that </a:t>
            </a:r>
            <a:r>
              <a:rPr lang="en" sz="1400">
                <a:solidFill>
                  <a:srgbClr val="59A14F"/>
                </a:solidFill>
                <a:latin typeface="Courier New"/>
                <a:ea typeface="Courier New"/>
                <a:cs typeface="Courier New"/>
                <a:sym typeface="Courier New"/>
              </a:rPr>
              <a:t>contains</a:t>
            </a:r>
            <a:r>
              <a:rPr lang="en" sz="1400">
                <a:solidFill>
                  <a:schemeClr val="dk1"/>
                </a:solidFill>
                <a:latin typeface="Courier New"/>
                <a:ea typeface="Courier New"/>
                <a:cs typeface="Courier New"/>
                <a:sym typeface="Courier New"/>
              </a:rPr>
              <a:t> a </a:t>
            </a:r>
            <a:r>
              <a:rPr lang="en" sz="1400">
                <a:solidFill>
                  <a:srgbClr val="59A14F"/>
                </a:solidFill>
                <a:latin typeface="Courier New"/>
                <a:ea typeface="Courier New"/>
                <a:cs typeface="Courier New"/>
                <a:sym typeface="Courier New"/>
              </a:rPr>
              <a:t>password</a:t>
            </a:r>
            <a:r>
              <a:rPr lang="en" sz="1400">
                <a:solidFill>
                  <a:schemeClr val="dk1"/>
                </a:solidFill>
                <a:latin typeface="Courier New"/>
                <a:ea typeface="Courier New"/>
                <a:cs typeface="Courier New"/>
                <a:sym typeface="Courier New"/>
              </a:rPr>
              <a:t> on each </a:t>
            </a:r>
            <a:r>
              <a:rPr lang="en" sz="1400">
                <a:solidFill>
                  <a:srgbClr val="59A14F"/>
                </a:solidFill>
                <a:latin typeface="Courier New"/>
                <a:ea typeface="Courier New"/>
                <a:cs typeface="Courier New"/>
                <a:sym typeface="Courier New"/>
              </a:rPr>
              <a:t>new line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latin typeface="Courier New"/>
                <a:ea typeface="Courier New"/>
                <a:cs typeface="Courier New"/>
                <a:sym typeface="Courier New"/>
              </a:rPr>
              <a:t>they can range from a </a:t>
            </a:r>
            <a:r>
              <a:rPr lang="en" sz="1400">
                <a:solidFill>
                  <a:srgbClr val="59A14F"/>
                </a:solidFill>
                <a:latin typeface="Courier New"/>
                <a:ea typeface="Courier New"/>
                <a:cs typeface="Courier New"/>
                <a:sym typeface="Courier New"/>
              </a:rPr>
              <a:t>few megabytes</a:t>
            </a:r>
            <a:r>
              <a:rPr lang="en" sz="1400">
                <a:solidFill>
                  <a:schemeClr val="dk1"/>
                </a:solidFill>
                <a:latin typeface="Courier New"/>
                <a:ea typeface="Courier New"/>
                <a:cs typeface="Courier New"/>
                <a:sym typeface="Courier New"/>
              </a:rPr>
              <a:t> to </a:t>
            </a:r>
            <a:r>
              <a:rPr lang="en" sz="1400">
                <a:solidFill>
                  <a:srgbClr val="59A14F"/>
                </a:solidFill>
                <a:latin typeface="Courier New"/>
                <a:ea typeface="Courier New"/>
                <a:cs typeface="Courier New"/>
                <a:sym typeface="Courier New"/>
              </a:rPr>
              <a:t>several terabytes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400">
                <a:solidFill>
                  <a:srgbClr val="59A14F"/>
                </a:solidFill>
                <a:latin typeface="Courier New"/>
                <a:ea typeface="Courier New"/>
                <a:cs typeface="Courier New"/>
                <a:sym typeface="Courier New"/>
              </a:rPr>
              <a:t>brute force</a:t>
            </a:r>
            <a:r>
              <a:rPr lang="en" sz="1400">
                <a:solidFill>
                  <a:schemeClr val="dk1"/>
                </a:solidFill>
                <a:latin typeface="Courier New"/>
                <a:ea typeface="Courier New"/>
                <a:cs typeface="Courier New"/>
                <a:sym typeface="Courier New"/>
              </a:rPr>
              <a:t> is an </a:t>
            </a:r>
            <a:r>
              <a:rPr lang="en" sz="1400">
                <a:solidFill>
                  <a:srgbClr val="59A14F"/>
                </a:solidFill>
                <a:latin typeface="Courier New"/>
                <a:ea typeface="Courier New"/>
                <a:cs typeface="Courier New"/>
                <a:sym typeface="Courier New"/>
              </a:rPr>
              <a:t>inefficient</a:t>
            </a:r>
            <a:r>
              <a:rPr lang="en" sz="1400">
                <a:solidFill>
                  <a:schemeClr val="dk1"/>
                </a:solidFill>
                <a:latin typeface="Courier New"/>
                <a:ea typeface="Courier New"/>
                <a:cs typeface="Courier New"/>
                <a:sym typeface="Courier New"/>
              </a:rPr>
              <a:t> method of cracking longer passwords. </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latin typeface="Courier New"/>
                <a:ea typeface="Courier New"/>
                <a:cs typeface="Courier New"/>
                <a:sym typeface="Courier New"/>
              </a:rPr>
              <a:t>ex. </a:t>
            </a:r>
            <a:r>
              <a:rPr lang="en" sz="1400">
                <a:solidFill>
                  <a:schemeClr val="dk1"/>
                </a:solidFill>
                <a:latin typeface="Courier New"/>
                <a:ea typeface="Courier New"/>
                <a:cs typeface="Courier New"/>
                <a:sym typeface="Courier New"/>
              </a:rPr>
              <a:t>"1q2w3e4r5t6y7u8i9o0p"</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17500" lvl="0" marL="457200" rtl="0" algn="l">
              <a:spcBef>
                <a:spcPts val="120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it would take </a:t>
            </a:r>
            <a:r>
              <a:rPr lang="en" sz="1400">
                <a:solidFill>
                  <a:srgbClr val="59A14F"/>
                </a:solidFill>
                <a:latin typeface="Courier New"/>
                <a:ea typeface="Courier New"/>
                <a:cs typeface="Courier New"/>
                <a:sym typeface="Courier New"/>
              </a:rPr>
              <a:t>100 billion</a:t>
            </a:r>
            <a:r>
              <a:rPr lang="en" sz="1400">
                <a:solidFill>
                  <a:schemeClr val="dk1"/>
                </a:solidFill>
                <a:latin typeface="Courier New"/>
                <a:ea typeface="Courier New"/>
                <a:cs typeface="Courier New"/>
                <a:sym typeface="Courier New"/>
              </a:rPr>
              <a:t> years to brute force</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it would take </a:t>
            </a:r>
            <a:r>
              <a:rPr lang="en" sz="1400">
                <a:solidFill>
                  <a:srgbClr val="59A14F"/>
                </a:solidFill>
                <a:latin typeface="Courier New"/>
                <a:ea typeface="Courier New"/>
                <a:cs typeface="Courier New"/>
                <a:sym typeface="Courier New"/>
              </a:rPr>
              <a:t>a few hours</a:t>
            </a:r>
            <a:r>
              <a:rPr lang="en" sz="1400">
                <a:solidFill>
                  <a:schemeClr val="dk1"/>
                </a:solidFill>
                <a:latin typeface="Courier New"/>
                <a:ea typeface="Courier New"/>
                <a:cs typeface="Courier New"/>
                <a:sym typeface="Courier New"/>
              </a:rPr>
              <a:t> (given your wordlist had the password in it)</a:t>
            </a:r>
            <a:endParaRPr sz="1400">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sz="1400">
                <a:solidFill>
                  <a:srgbClr val="59A14F"/>
                </a:solidFill>
                <a:latin typeface="Courier New"/>
                <a:ea typeface="Courier New"/>
                <a:cs typeface="Courier New"/>
                <a:sym typeface="Courier New"/>
              </a:rPr>
              <a:t>wordlists</a:t>
            </a:r>
            <a:r>
              <a:rPr lang="en" sz="1400">
                <a:solidFill>
                  <a:schemeClr val="dk1"/>
                </a:solidFill>
                <a:latin typeface="Courier New"/>
                <a:ea typeface="Courier New"/>
                <a:cs typeface="Courier New"/>
                <a:sym typeface="Courier New"/>
              </a:rPr>
              <a:t> are </a:t>
            </a:r>
            <a:r>
              <a:rPr lang="en" sz="1400">
                <a:solidFill>
                  <a:srgbClr val="59A14F"/>
                </a:solidFill>
                <a:latin typeface="Courier New"/>
                <a:ea typeface="Courier New"/>
                <a:cs typeface="Courier New"/>
                <a:sym typeface="Courier New"/>
              </a:rPr>
              <a:t>useful</a:t>
            </a:r>
            <a:r>
              <a:rPr lang="en" sz="1400">
                <a:solidFill>
                  <a:schemeClr val="dk1"/>
                </a:solidFill>
                <a:latin typeface="Courier New"/>
                <a:ea typeface="Courier New"/>
                <a:cs typeface="Courier New"/>
                <a:sym typeface="Courier New"/>
              </a:rPr>
              <a:t>, but they can't contain all passwords, so there's a </a:t>
            </a:r>
            <a:r>
              <a:rPr lang="en" sz="1400">
                <a:solidFill>
                  <a:srgbClr val="59A14F"/>
                </a:solidFill>
                <a:latin typeface="Courier New"/>
                <a:ea typeface="Courier New"/>
                <a:cs typeface="Courier New"/>
                <a:sym typeface="Courier New"/>
              </a:rPr>
              <a:t>tradeoff</a:t>
            </a:r>
            <a:r>
              <a:rPr lang="en" sz="1400">
                <a:solidFill>
                  <a:schemeClr val="dk1"/>
                </a:solidFill>
                <a:latin typeface="Courier New"/>
                <a:ea typeface="Courier New"/>
                <a:cs typeface="Courier New"/>
                <a:sym typeface="Courier New"/>
              </a:rPr>
              <a:t> of storage space.</a:t>
            </a:r>
            <a:endParaRPr sz="1400">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using_wordlists_2/3</a:t>
            </a:r>
            <a:endParaRPr>
              <a:solidFill>
                <a:srgbClr val="59A14F"/>
              </a:solidFill>
              <a:latin typeface="Courier New"/>
              <a:ea typeface="Courier New"/>
              <a:cs typeface="Courier New"/>
              <a:sym typeface="Courier New"/>
            </a:endParaRPr>
          </a:p>
        </p:txBody>
      </p:sp>
      <p:sp>
        <p:nvSpPr>
          <p:cNvPr id="174" name="Google Shape;174;p27"/>
          <p:cNvSpPr txBox="1"/>
          <p:nvPr>
            <p:ph idx="1" type="body"/>
          </p:nvPr>
        </p:nvSpPr>
        <p:spPr>
          <a:xfrm>
            <a:off x="311700" y="1152475"/>
            <a:ext cx="486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Courier New"/>
                <a:ea typeface="Courier New"/>
                <a:cs typeface="Courier New"/>
                <a:sym typeface="Courier New"/>
              </a:rPr>
              <a:t>gathered top </a:t>
            </a:r>
            <a:r>
              <a:rPr lang="en" sz="1400">
                <a:solidFill>
                  <a:srgbClr val="59A14F"/>
                </a:solidFill>
                <a:latin typeface="Courier New"/>
                <a:ea typeface="Courier New"/>
                <a:cs typeface="Courier New"/>
                <a:sym typeface="Courier New"/>
              </a:rPr>
              <a:t>50</a:t>
            </a:r>
            <a:r>
              <a:rPr lang="en" sz="1400">
                <a:solidFill>
                  <a:schemeClr val="dk1"/>
                </a:solidFill>
                <a:latin typeface="Courier New"/>
                <a:ea typeface="Courier New"/>
                <a:cs typeface="Courier New"/>
                <a:sym typeface="Courier New"/>
              </a:rPr>
              <a:t> wordlists from </a:t>
            </a:r>
            <a:r>
              <a:rPr lang="en" sz="1400" u="sng">
                <a:solidFill>
                  <a:srgbClr val="59A14F"/>
                </a:solidFill>
                <a:latin typeface="Courier New"/>
                <a:ea typeface="Courier New"/>
                <a:cs typeface="Courier New"/>
                <a:sym typeface="Courier New"/>
                <a:hlinkClick r:id="rId3">
                  <a:extLst>
                    <a:ext uri="{A12FA001-AC4F-418D-AE19-62706E023703}">
                      <ahyp:hlinkClr val="tx"/>
                    </a:ext>
                  </a:extLst>
                </a:hlinkClick>
              </a:rPr>
              <a:t>weakpass</a:t>
            </a:r>
            <a:r>
              <a:rPr lang="en" sz="1400">
                <a:solidFill>
                  <a:schemeClr val="dk1"/>
                </a:solidFill>
                <a:latin typeface="Courier New"/>
                <a:ea typeface="Courier New"/>
                <a:cs typeface="Courier New"/>
                <a:sym typeface="Courier New"/>
              </a:rPr>
              <a:t> (</a:t>
            </a:r>
            <a:r>
              <a:rPr lang="en" sz="1400">
                <a:solidFill>
                  <a:srgbClr val="59A14F"/>
                </a:solidFill>
                <a:latin typeface="Courier New"/>
                <a:ea typeface="Courier New"/>
                <a:cs typeface="Courier New"/>
                <a:sym typeface="Courier New"/>
              </a:rPr>
              <a:t>~500 GB</a:t>
            </a:r>
            <a:r>
              <a:rPr lang="en" sz="1400">
                <a:solidFill>
                  <a:schemeClr val="dk1"/>
                </a:solidFill>
                <a:latin typeface="Courier New"/>
                <a:ea typeface="Courier New"/>
                <a:cs typeface="Courier New"/>
                <a:sym typeface="Courier New"/>
              </a:rPr>
              <a:t>) to find out how "popular" a password is.</a:t>
            </a:r>
            <a:endParaRPr sz="1400">
              <a:solidFill>
                <a:schemeClr val="dk1"/>
              </a:solidFill>
              <a:latin typeface="Courier New"/>
              <a:ea typeface="Courier New"/>
              <a:cs typeface="Courier New"/>
              <a:sym typeface="Courier New"/>
            </a:endParaRPr>
          </a:p>
          <a:p>
            <a:pPr indent="-317500" lvl="0" marL="457200" rtl="0" algn="l">
              <a:spcBef>
                <a:spcPts val="1200"/>
              </a:spcBef>
              <a:spcAft>
                <a:spcPts val="0"/>
              </a:spcAft>
              <a:buClr>
                <a:schemeClr val="dk1"/>
              </a:buClr>
              <a:buSzPts val="1400"/>
              <a:buFont typeface="Courier New"/>
              <a:buChar char="●"/>
            </a:pPr>
            <a:r>
              <a:rPr lang="en" sz="1400">
                <a:solidFill>
                  <a:srgbClr val="59A14F"/>
                </a:solidFill>
                <a:latin typeface="Courier New"/>
                <a:ea typeface="Courier New"/>
                <a:cs typeface="Courier New"/>
                <a:sym typeface="Courier New"/>
              </a:rPr>
              <a:t>most users</a:t>
            </a:r>
            <a:r>
              <a:rPr lang="en" sz="1400">
                <a:solidFill>
                  <a:schemeClr val="dk1"/>
                </a:solidFill>
                <a:latin typeface="Courier New"/>
                <a:ea typeface="Courier New"/>
                <a:cs typeface="Courier New"/>
                <a:sym typeface="Courier New"/>
              </a:rPr>
              <a:t> use passwords that are in </a:t>
            </a:r>
            <a:r>
              <a:rPr lang="en" sz="1400">
                <a:solidFill>
                  <a:srgbClr val="59A14F"/>
                </a:solidFill>
                <a:latin typeface="Courier New"/>
                <a:ea typeface="Courier New"/>
                <a:cs typeface="Courier New"/>
                <a:sym typeface="Courier New"/>
              </a:rPr>
              <a:t>all 50 wordlists</a:t>
            </a:r>
            <a:endParaRPr sz="1400">
              <a:solidFill>
                <a:srgbClr val="59A14F"/>
              </a:solidFill>
              <a:latin typeface="Courier New"/>
              <a:ea typeface="Courier New"/>
              <a:cs typeface="Courier New"/>
              <a:sym typeface="Courier New"/>
            </a:endParaRPr>
          </a:p>
        </p:txBody>
      </p:sp>
      <p:sp>
        <p:nvSpPr>
          <p:cNvPr id="175" name="Google Shape;175;p27"/>
          <p:cNvSpPr txBox="1"/>
          <p:nvPr/>
        </p:nvSpPr>
        <p:spPr>
          <a:xfrm>
            <a:off x="167400" y="4756375"/>
            <a:ext cx="8809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1B1B1B"/>
                </a:solidFill>
                <a:latin typeface="Courier New"/>
                <a:ea typeface="Courier New"/>
                <a:cs typeface="Courier New"/>
                <a:sym typeface="Courier New"/>
              </a:rPr>
              <a:t>note that 37 is the lowest value because most of these wordlists get their passwords from the same source and are subsets of larger wordlists</a:t>
            </a:r>
            <a:endParaRPr sz="800">
              <a:solidFill>
                <a:srgbClr val="1B1B1B"/>
              </a:solidFill>
              <a:latin typeface="Courier New"/>
              <a:ea typeface="Courier New"/>
              <a:cs typeface="Courier New"/>
              <a:sym typeface="Courier New"/>
            </a:endParaRPr>
          </a:p>
        </p:txBody>
      </p:sp>
      <p:pic>
        <p:nvPicPr>
          <p:cNvPr id="176" name="Google Shape;176;p27"/>
          <p:cNvPicPr preferRelativeResize="0"/>
          <p:nvPr/>
        </p:nvPicPr>
        <p:blipFill>
          <a:blip r:embed="rId4">
            <a:alphaModFix/>
          </a:blip>
          <a:stretch>
            <a:fillRect/>
          </a:stretch>
        </p:blipFill>
        <p:spPr>
          <a:xfrm>
            <a:off x="4822349" y="910600"/>
            <a:ext cx="4154249" cy="3900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using_wordlists_3/3</a:t>
            </a:r>
            <a:endParaRPr>
              <a:solidFill>
                <a:srgbClr val="59A14F"/>
              </a:solidFill>
              <a:latin typeface="Courier New"/>
              <a:ea typeface="Courier New"/>
              <a:cs typeface="Courier New"/>
              <a:sym typeface="Courier New"/>
            </a:endParaRPr>
          </a:p>
        </p:txBody>
      </p:sp>
      <p:sp>
        <p:nvSpPr>
          <p:cNvPr id="182" name="Google Shape;18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Courier New"/>
                <a:ea typeface="Courier New"/>
                <a:cs typeface="Courier New"/>
                <a:sym typeface="Courier New"/>
              </a:rPr>
              <a:t>while "1q2w3e4r5t6y7u8i9o0p" would take </a:t>
            </a:r>
            <a:r>
              <a:rPr lang="en" sz="1400">
                <a:solidFill>
                  <a:srgbClr val="59A14F"/>
                </a:solidFill>
                <a:latin typeface="Courier New"/>
                <a:ea typeface="Courier New"/>
                <a:cs typeface="Courier New"/>
                <a:sym typeface="Courier New"/>
              </a:rPr>
              <a:t>a few hours</a:t>
            </a:r>
            <a:r>
              <a:rPr lang="en" sz="1400">
                <a:solidFill>
                  <a:schemeClr val="dk1"/>
                </a:solidFill>
                <a:latin typeface="Courier New"/>
                <a:ea typeface="Courier New"/>
                <a:cs typeface="Courier New"/>
                <a:sym typeface="Courier New"/>
              </a:rPr>
              <a:t> to crack using a wordlist, </a:t>
            </a:r>
            <a:r>
              <a:rPr lang="en" sz="1400">
                <a:solidFill>
                  <a:srgbClr val="59A14F"/>
                </a:solidFill>
                <a:latin typeface="Courier New"/>
                <a:ea typeface="Courier New"/>
                <a:cs typeface="Courier New"/>
                <a:sym typeface="Courier New"/>
              </a:rPr>
              <a:t>how likely</a:t>
            </a:r>
            <a:r>
              <a:rPr lang="en" sz="1400">
                <a:solidFill>
                  <a:schemeClr val="dk1"/>
                </a:solidFill>
                <a:latin typeface="Courier New"/>
                <a:ea typeface="Courier New"/>
                <a:cs typeface="Courier New"/>
                <a:sym typeface="Courier New"/>
              </a:rPr>
              <a:t> is it that any </a:t>
            </a:r>
            <a:r>
              <a:rPr lang="en" sz="1400">
                <a:solidFill>
                  <a:srgbClr val="59A14F"/>
                </a:solidFill>
                <a:latin typeface="Courier New"/>
                <a:ea typeface="Courier New"/>
                <a:cs typeface="Courier New"/>
                <a:sym typeface="Courier New"/>
              </a:rPr>
              <a:t>wordlist</a:t>
            </a:r>
            <a:r>
              <a:rPr lang="en" sz="1400">
                <a:solidFill>
                  <a:schemeClr val="dk1"/>
                </a:solidFill>
                <a:latin typeface="Courier New"/>
                <a:ea typeface="Courier New"/>
                <a:cs typeface="Courier New"/>
                <a:sym typeface="Courier New"/>
              </a:rPr>
              <a:t> would </a:t>
            </a:r>
            <a:r>
              <a:rPr lang="en" sz="1400">
                <a:solidFill>
                  <a:srgbClr val="59A14F"/>
                </a:solidFill>
                <a:latin typeface="Courier New"/>
                <a:ea typeface="Courier New"/>
                <a:cs typeface="Courier New"/>
                <a:sym typeface="Courier New"/>
              </a:rPr>
              <a:t>contain this password</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17500" lvl="0" marL="457200" rtl="0" algn="l">
              <a:spcBef>
                <a:spcPts val="120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the </a:t>
            </a:r>
            <a:r>
              <a:rPr lang="en" sz="1400">
                <a:solidFill>
                  <a:srgbClr val="59A14F"/>
                </a:solidFill>
                <a:latin typeface="Courier New"/>
                <a:ea typeface="Courier New"/>
                <a:cs typeface="Courier New"/>
                <a:sym typeface="Courier New"/>
              </a:rPr>
              <a:t>password above</a:t>
            </a:r>
            <a:r>
              <a:rPr lang="en" sz="1400">
                <a:solidFill>
                  <a:schemeClr val="dk1"/>
                </a:solidFill>
                <a:latin typeface="Courier New"/>
                <a:ea typeface="Courier New"/>
                <a:cs typeface="Courier New"/>
                <a:sym typeface="Courier New"/>
              </a:rPr>
              <a:t> was found in </a:t>
            </a:r>
            <a:r>
              <a:rPr lang="en" sz="1400">
                <a:solidFill>
                  <a:srgbClr val="59A14F"/>
                </a:solidFill>
                <a:latin typeface="Courier New"/>
                <a:ea typeface="Courier New"/>
                <a:cs typeface="Courier New"/>
                <a:sym typeface="Courier New"/>
              </a:rPr>
              <a:t>37/50</a:t>
            </a:r>
            <a:r>
              <a:rPr lang="en" sz="1400">
                <a:solidFill>
                  <a:schemeClr val="dk1"/>
                </a:solidFill>
                <a:latin typeface="Courier New"/>
                <a:ea typeface="Courier New"/>
                <a:cs typeface="Courier New"/>
                <a:sym typeface="Courier New"/>
              </a:rPr>
              <a:t> wordlists (</a:t>
            </a:r>
            <a:r>
              <a:rPr lang="en" sz="1400">
                <a:solidFill>
                  <a:srgbClr val="59A14F"/>
                </a:solidFill>
                <a:latin typeface="Courier New"/>
                <a:ea typeface="Courier New"/>
                <a:cs typeface="Courier New"/>
                <a:sym typeface="Courier New"/>
              </a:rPr>
              <a:t>74% likely</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latin typeface="Courier New"/>
                <a:ea typeface="Courier New"/>
                <a:cs typeface="Courier New"/>
                <a:sym typeface="Courier New"/>
              </a:rPr>
              <a:t>this means that the </a:t>
            </a:r>
            <a:r>
              <a:rPr lang="en" sz="1400">
                <a:solidFill>
                  <a:srgbClr val="59A14F"/>
                </a:solidFill>
                <a:latin typeface="Courier New"/>
                <a:ea typeface="Courier New"/>
                <a:cs typeface="Courier New"/>
                <a:sym typeface="Courier New"/>
              </a:rPr>
              <a:t>password above</a:t>
            </a:r>
            <a:r>
              <a:rPr lang="en" sz="1400">
                <a:solidFill>
                  <a:schemeClr val="dk1"/>
                </a:solidFill>
                <a:latin typeface="Courier New"/>
                <a:ea typeface="Courier New"/>
                <a:cs typeface="Courier New"/>
                <a:sym typeface="Courier New"/>
              </a:rPr>
              <a:t> is </a:t>
            </a:r>
            <a:r>
              <a:rPr lang="en" sz="1400">
                <a:solidFill>
                  <a:srgbClr val="59A14F"/>
                </a:solidFill>
                <a:latin typeface="Courier New"/>
                <a:ea typeface="Courier New"/>
                <a:cs typeface="Courier New"/>
                <a:sym typeface="Courier New"/>
              </a:rPr>
              <a:t>extremely insecure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sz="1400">
                <a:solidFill>
                  <a:schemeClr val="dk1"/>
                </a:solidFill>
                <a:latin typeface="Courier New"/>
                <a:ea typeface="Courier New"/>
                <a:cs typeface="Courier New"/>
                <a:sym typeface="Courier New"/>
              </a:rPr>
              <a:t>you can </a:t>
            </a:r>
            <a:r>
              <a:rPr lang="en" sz="1400">
                <a:solidFill>
                  <a:srgbClr val="59A14F"/>
                </a:solidFill>
                <a:latin typeface="Courier New"/>
                <a:ea typeface="Courier New"/>
                <a:cs typeface="Courier New"/>
                <a:sym typeface="Courier New"/>
              </a:rPr>
              <a:t>mitigate wordlist attacks</a:t>
            </a:r>
            <a:r>
              <a:rPr lang="en" sz="1400">
                <a:solidFill>
                  <a:schemeClr val="dk1"/>
                </a:solidFill>
                <a:latin typeface="Courier New"/>
                <a:ea typeface="Courier New"/>
                <a:cs typeface="Courier New"/>
                <a:sym typeface="Courier New"/>
              </a:rPr>
              <a:t> by making your passwords </a:t>
            </a:r>
            <a:r>
              <a:rPr lang="en" sz="1400">
                <a:solidFill>
                  <a:srgbClr val="59A14F"/>
                </a:solidFill>
                <a:latin typeface="Courier New"/>
                <a:ea typeface="Courier New"/>
                <a:cs typeface="Courier New"/>
                <a:sym typeface="Courier New"/>
              </a:rPr>
              <a:t>unique</a:t>
            </a:r>
            <a:r>
              <a:rPr lang="en" sz="1400">
                <a:solidFill>
                  <a:schemeClr val="dk1"/>
                </a:solidFill>
                <a:latin typeface="Courier New"/>
                <a:ea typeface="Courier New"/>
                <a:cs typeface="Courier New"/>
                <a:sym typeface="Courier New"/>
              </a:rPr>
              <a:t> but memorable.</a:t>
            </a:r>
            <a:endParaRPr sz="1400">
              <a:solidFill>
                <a:schemeClr val="dk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17299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59A14F"/>
                </a:solidFill>
                <a:latin typeface="Courier New"/>
                <a:ea typeface="Courier New"/>
                <a:cs typeface="Courier New"/>
                <a:sym typeface="Courier New"/>
              </a:rPr>
              <a:t>password_memorability</a:t>
            </a:r>
            <a:endParaRPr>
              <a:solidFill>
                <a:srgbClr val="59A14F"/>
              </a:solidFill>
              <a:latin typeface="Courier New"/>
              <a:ea typeface="Courier New"/>
              <a:cs typeface="Courier New"/>
              <a:sym typeface="Courier New"/>
            </a:endParaRPr>
          </a:p>
        </p:txBody>
      </p:sp>
      <p:sp>
        <p:nvSpPr>
          <p:cNvPr id="188" name="Google Shape;188;p29"/>
          <p:cNvSpPr txBox="1"/>
          <p:nvPr/>
        </p:nvSpPr>
        <p:spPr>
          <a:xfrm>
            <a:off x="657750" y="2571750"/>
            <a:ext cx="78285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increasing password length </a:t>
            </a:r>
            <a:r>
              <a:rPr lang="en">
                <a:solidFill>
                  <a:srgbClr val="59A14F"/>
                </a:solidFill>
                <a:latin typeface="Courier New"/>
                <a:ea typeface="Courier New"/>
                <a:cs typeface="Courier New"/>
                <a:sym typeface="Courier New"/>
              </a:rPr>
              <a:t>without extra memorization</a:t>
            </a:r>
            <a:endParaRPr>
              <a:solidFill>
                <a:srgbClr val="59A14F"/>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wordlist cracking </a:t>
            </a:r>
            <a:r>
              <a:rPr lang="en">
                <a:solidFill>
                  <a:srgbClr val="59A14F"/>
                </a:solidFill>
                <a:latin typeface="Courier New"/>
                <a:ea typeface="Courier New"/>
                <a:cs typeface="Courier New"/>
                <a:sym typeface="Courier New"/>
              </a:rPr>
              <a:t>mitigation methods</a:t>
            </a:r>
            <a:endParaRPr>
              <a:solidFill>
                <a:srgbClr val="59A14F"/>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lang="en">
                <a:solidFill>
                  <a:srgbClr val="59A14F"/>
                </a:solidFill>
                <a:latin typeface="Courier New"/>
                <a:ea typeface="Courier New"/>
                <a:cs typeface="Courier New"/>
                <a:sym typeface="Courier New"/>
              </a:rPr>
              <a:t>examples</a:t>
            </a:r>
            <a:r>
              <a:rPr lang="en">
                <a:solidFill>
                  <a:schemeClr val="dk1"/>
                </a:solidFill>
                <a:latin typeface="Courier New"/>
                <a:ea typeface="Courier New"/>
                <a:cs typeface="Courier New"/>
                <a:sym typeface="Courier New"/>
              </a:rPr>
              <a:t> of secure passwords</a:t>
            </a:r>
            <a:endParaRPr>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memorable_passwords_1/3</a:t>
            </a:r>
            <a:endParaRPr>
              <a:solidFill>
                <a:srgbClr val="59A14F"/>
              </a:solidFill>
              <a:latin typeface="Courier New"/>
              <a:ea typeface="Courier New"/>
              <a:cs typeface="Courier New"/>
              <a:sym typeface="Courier New"/>
            </a:endParaRPr>
          </a:p>
        </p:txBody>
      </p:sp>
      <p:sp>
        <p:nvSpPr>
          <p:cNvPr id="194" name="Google Shape;19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Courier New"/>
                <a:ea typeface="Courier New"/>
                <a:cs typeface="Courier New"/>
                <a:sym typeface="Courier New"/>
              </a:rPr>
              <a:t>"1q2w3e4r5t6y7u8i9o0p" is a </a:t>
            </a:r>
            <a:r>
              <a:rPr lang="en" sz="1400">
                <a:solidFill>
                  <a:srgbClr val="59A14F"/>
                </a:solidFill>
                <a:latin typeface="Courier New"/>
                <a:ea typeface="Courier New"/>
                <a:cs typeface="Courier New"/>
                <a:sym typeface="Courier New"/>
              </a:rPr>
              <a:t>long</a:t>
            </a:r>
            <a:r>
              <a:rPr lang="en" sz="1400">
                <a:solidFill>
                  <a:schemeClr val="dk1"/>
                </a:solidFill>
                <a:latin typeface="Courier New"/>
                <a:ea typeface="Courier New"/>
                <a:cs typeface="Courier New"/>
                <a:sym typeface="Courier New"/>
              </a:rPr>
              <a:t> password, </a:t>
            </a:r>
            <a:r>
              <a:rPr lang="en" sz="1400">
                <a:solidFill>
                  <a:srgbClr val="59A14F"/>
                </a:solidFill>
                <a:latin typeface="Courier New"/>
                <a:ea typeface="Courier New"/>
                <a:cs typeface="Courier New"/>
                <a:sym typeface="Courier New"/>
              </a:rPr>
              <a:t>but</a:t>
            </a:r>
            <a:r>
              <a:rPr lang="en" sz="1400">
                <a:solidFill>
                  <a:schemeClr val="dk1"/>
                </a:solidFill>
                <a:latin typeface="Courier New"/>
                <a:ea typeface="Courier New"/>
                <a:cs typeface="Courier New"/>
                <a:sym typeface="Courier New"/>
              </a:rPr>
              <a:t> it's </a:t>
            </a:r>
            <a:r>
              <a:rPr lang="en" sz="1400">
                <a:solidFill>
                  <a:srgbClr val="59A14F"/>
                </a:solidFill>
                <a:latin typeface="Courier New"/>
                <a:ea typeface="Courier New"/>
                <a:cs typeface="Courier New"/>
                <a:sym typeface="Courier New"/>
              </a:rPr>
              <a:t>easy to remember</a:t>
            </a:r>
            <a:r>
              <a:rPr lang="en" sz="1400">
                <a:solidFill>
                  <a:schemeClr val="dk1"/>
                </a:solidFill>
                <a:latin typeface="Courier New"/>
                <a:ea typeface="Courier New"/>
                <a:cs typeface="Courier New"/>
                <a:sym typeface="Courier New"/>
              </a:rPr>
              <a:t> because it's a simple </a:t>
            </a:r>
            <a:r>
              <a:rPr lang="en" sz="1400">
                <a:solidFill>
                  <a:srgbClr val="59A14F"/>
                </a:solidFill>
                <a:latin typeface="Courier New"/>
                <a:ea typeface="Courier New"/>
                <a:cs typeface="Courier New"/>
                <a:sym typeface="Courier New"/>
              </a:rPr>
              <a:t>pattern</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latin typeface="Courier New"/>
                <a:ea typeface="Courier New"/>
                <a:cs typeface="Courier New"/>
                <a:sym typeface="Courier New"/>
              </a:rPr>
              <a:t>how do you balance using common patterns/words with security?</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latin typeface="Courier New"/>
                <a:ea typeface="Courier New"/>
                <a:cs typeface="Courier New"/>
                <a:sym typeface="Courier New"/>
              </a:rPr>
              <a:t>you can try making </a:t>
            </a:r>
            <a:r>
              <a:rPr lang="en" sz="1400">
                <a:solidFill>
                  <a:srgbClr val="59A14F"/>
                </a:solidFill>
                <a:latin typeface="Courier New"/>
                <a:ea typeface="Courier New"/>
                <a:cs typeface="Courier New"/>
                <a:sym typeface="Courier New"/>
              </a:rPr>
              <a:t>composite characters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17500" lvl="0" marL="457200" rtl="0" algn="l">
              <a:spcBef>
                <a:spcPts val="120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y = `/</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h = |-|</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w = \/\/</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d = |) or &lt;/</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o = ()</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b = |3 or \&gt;</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n =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memorable_passwords_2/3</a:t>
            </a:r>
            <a:endParaRPr>
              <a:solidFill>
                <a:srgbClr val="59A14F"/>
              </a:solidFill>
              <a:latin typeface="Courier New"/>
              <a:ea typeface="Courier New"/>
              <a:cs typeface="Courier New"/>
              <a:sym typeface="Courier New"/>
            </a:endParaRPr>
          </a:p>
        </p:txBody>
      </p:sp>
      <p:sp>
        <p:nvSpPr>
          <p:cNvPr id="200" name="Google Shape;20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Courier New"/>
                <a:ea typeface="Courier New"/>
                <a:cs typeface="Courier New"/>
                <a:sym typeface="Courier New"/>
              </a:rPr>
              <a:t>you can also use </a:t>
            </a:r>
            <a:r>
              <a:rPr lang="en" sz="1400">
                <a:solidFill>
                  <a:srgbClr val="59A14F"/>
                </a:solidFill>
                <a:latin typeface="Courier New"/>
                <a:ea typeface="Courier New"/>
                <a:cs typeface="Courier New"/>
                <a:sym typeface="Courier New"/>
              </a:rPr>
              <a:t>uncommon keyboard patterns</a:t>
            </a:r>
            <a:r>
              <a:rPr lang="en" sz="1400">
                <a:solidFill>
                  <a:schemeClr val="dk1"/>
                </a:solidFill>
                <a:latin typeface="Courier New"/>
                <a:ea typeface="Courier New"/>
                <a:cs typeface="Courier New"/>
                <a:sym typeface="Courier New"/>
              </a:rPr>
              <a:t> like:</a:t>
            </a:r>
            <a:endParaRPr sz="1400">
              <a:solidFill>
                <a:schemeClr val="dk1"/>
              </a:solidFill>
              <a:latin typeface="Courier New"/>
              <a:ea typeface="Courier New"/>
              <a:cs typeface="Courier New"/>
              <a:sym typeface="Courier New"/>
            </a:endParaRPr>
          </a:p>
          <a:p>
            <a:pPr indent="-317500" lvl="0" marL="457200" rtl="0" algn="l">
              <a:spcBef>
                <a:spcPts val="120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"/z'a]q.x;s[w"</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"1zm02xn93cb84vv6"</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"pzqmoxwnicebuv"</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latin typeface="Courier New"/>
                <a:ea typeface="Courier New"/>
                <a:cs typeface="Courier New"/>
                <a:sym typeface="Courier New"/>
              </a:rPr>
              <a:t>of course, just using these patterns </a:t>
            </a:r>
            <a:r>
              <a:rPr lang="en" sz="1400">
                <a:solidFill>
                  <a:srgbClr val="59A14F"/>
                </a:solidFill>
                <a:latin typeface="Courier New"/>
                <a:ea typeface="Courier New"/>
                <a:cs typeface="Courier New"/>
                <a:sym typeface="Courier New"/>
              </a:rPr>
              <a:t>without modifications</a:t>
            </a:r>
            <a:r>
              <a:rPr lang="en" sz="1400">
                <a:solidFill>
                  <a:schemeClr val="dk1"/>
                </a:solidFill>
                <a:latin typeface="Courier New"/>
                <a:ea typeface="Courier New"/>
                <a:cs typeface="Courier New"/>
                <a:sym typeface="Courier New"/>
              </a:rPr>
              <a:t> is </a:t>
            </a:r>
            <a:r>
              <a:rPr lang="en" sz="1400">
                <a:solidFill>
                  <a:srgbClr val="59A14F"/>
                </a:solidFill>
                <a:latin typeface="Courier New"/>
                <a:ea typeface="Courier New"/>
                <a:cs typeface="Courier New"/>
                <a:sym typeface="Courier New"/>
              </a:rPr>
              <a:t>insecure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t</a:t>
            </a:r>
            <a:r>
              <a:rPr lang="en">
                <a:solidFill>
                  <a:srgbClr val="59A14F"/>
                </a:solidFill>
                <a:latin typeface="Courier New"/>
                <a:ea typeface="Courier New"/>
                <a:cs typeface="Courier New"/>
                <a:sym typeface="Courier New"/>
              </a:rPr>
              <a:t>arget_audience</a:t>
            </a:r>
            <a:endParaRPr>
              <a:solidFill>
                <a:srgbClr val="59A14F"/>
              </a:solidFill>
              <a:latin typeface="Courier New"/>
              <a:ea typeface="Courier New"/>
              <a:cs typeface="Courier New"/>
              <a:sym typeface="Courier New"/>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o</a:t>
            </a:r>
            <a:r>
              <a:rPr lang="en">
                <a:solidFill>
                  <a:schemeClr val="dk1"/>
                </a:solidFill>
                <a:latin typeface="Courier New"/>
                <a:ea typeface="Courier New"/>
                <a:cs typeface="Courier New"/>
                <a:sym typeface="Courier New"/>
              </a:rPr>
              <a:t>nline </a:t>
            </a:r>
            <a:r>
              <a:rPr lang="en">
                <a:solidFill>
                  <a:srgbClr val="59A14F"/>
                </a:solidFill>
                <a:latin typeface="Courier New"/>
                <a:ea typeface="Courier New"/>
                <a:cs typeface="Courier New"/>
                <a:sym typeface="Courier New"/>
              </a:rPr>
              <a:t>users</a:t>
            </a:r>
            <a:r>
              <a:rPr lang="en">
                <a:solidFill>
                  <a:schemeClr val="dk1"/>
                </a:solidFill>
                <a:latin typeface="Courier New"/>
                <a:ea typeface="Courier New"/>
                <a:cs typeface="Courier New"/>
                <a:sym typeface="Courier New"/>
              </a:rPr>
              <a:t>, </a:t>
            </a:r>
            <a:r>
              <a:rPr lang="en">
                <a:solidFill>
                  <a:srgbClr val="59A14F"/>
                </a:solidFill>
                <a:latin typeface="Courier New"/>
                <a:ea typeface="Courier New"/>
                <a:cs typeface="Courier New"/>
                <a:sym typeface="Courier New"/>
              </a:rPr>
              <a:t>employees</a:t>
            </a:r>
            <a:r>
              <a:rPr lang="en">
                <a:solidFill>
                  <a:schemeClr val="dk1"/>
                </a:solidFill>
                <a:latin typeface="Courier New"/>
                <a:ea typeface="Courier New"/>
                <a:cs typeface="Courier New"/>
                <a:sym typeface="Courier New"/>
              </a:rPr>
              <a:t>, or </a:t>
            </a:r>
            <a:r>
              <a:rPr lang="en">
                <a:solidFill>
                  <a:srgbClr val="59A14F"/>
                </a:solidFill>
                <a:latin typeface="Courier New"/>
                <a:ea typeface="Courier New"/>
                <a:cs typeface="Courier New"/>
                <a:sym typeface="Courier New"/>
              </a:rPr>
              <a:t>students</a:t>
            </a:r>
            <a:endParaRPr>
              <a:solidFill>
                <a:srgbClr val="59A14F"/>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c</a:t>
            </a:r>
            <a:r>
              <a:rPr lang="en">
                <a:solidFill>
                  <a:schemeClr val="dk1"/>
                </a:solidFill>
                <a:latin typeface="Courier New"/>
                <a:ea typeface="Courier New"/>
                <a:cs typeface="Courier New"/>
                <a:sym typeface="Courier New"/>
              </a:rPr>
              <a:t>oncerned about </a:t>
            </a:r>
            <a:r>
              <a:rPr lang="en">
                <a:solidFill>
                  <a:srgbClr val="59A14F"/>
                </a:solidFill>
                <a:latin typeface="Courier New"/>
                <a:ea typeface="Courier New"/>
                <a:cs typeface="Courier New"/>
                <a:sym typeface="Courier New"/>
              </a:rPr>
              <a:t>password stealing</a:t>
            </a:r>
            <a:endParaRPr>
              <a:solidFill>
                <a:srgbClr val="59A14F"/>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literally </a:t>
            </a:r>
            <a:r>
              <a:rPr lang="en">
                <a:solidFill>
                  <a:srgbClr val="59A14F"/>
                </a:solidFill>
                <a:latin typeface="Courier New"/>
                <a:ea typeface="Courier New"/>
                <a:cs typeface="Courier New"/>
                <a:sym typeface="Courier New"/>
              </a:rPr>
              <a:t>anybody</a:t>
            </a:r>
            <a:r>
              <a:rPr lang="en">
                <a:solidFill>
                  <a:schemeClr val="dk1"/>
                </a:solidFill>
                <a:latin typeface="Courier New"/>
                <a:ea typeface="Courier New"/>
                <a:cs typeface="Courier New"/>
                <a:sym typeface="Courier New"/>
              </a:rPr>
              <a:t> that uses a password</a:t>
            </a:r>
            <a:endParaRPr>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memorable_passwords_3/3</a:t>
            </a:r>
            <a:endParaRPr>
              <a:solidFill>
                <a:srgbClr val="59A14F"/>
              </a:solidFill>
              <a:latin typeface="Courier New"/>
              <a:ea typeface="Courier New"/>
              <a:cs typeface="Courier New"/>
              <a:sym typeface="Courier New"/>
            </a:endParaRPr>
          </a:p>
        </p:txBody>
      </p:sp>
      <p:sp>
        <p:nvSpPr>
          <p:cNvPr id="206" name="Google Shape;20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Courier New"/>
                <a:ea typeface="Courier New"/>
                <a:cs typeface="Courier New"/>
                <a:sym typeface="Courier New"/>
              </a:rPr>
              <a:t>by using these </a:t>
            </a:r>
            <a:r>
              <a:rPr lang="en" sz="1400">
                <a:solidFill>
                  <a:srgbClr val="59A14F"/>
                </a:solidFill>
                <a:latin typeface="Courier New"/>
                <a:ea typeface="Courier New"/>
                <a:cs typeface="Courier New"/>
                <a:sym typeface="Courier New"/>
              </a:rPr>
              <a:t>two methods</a:t>
            </a:r>
            <a:r>
              <a:rPr lang="en" sz="1400">
                <a:solidFill>
                  <a:schemeClr val="dk1"/>
                </a:solidFill>
                <a:latin typeface="Courier New"/>
                <a:ea typeface="Courier New"/>
                <a:cs typeface="Courier New"/>
                <a:sym typeface="Courier New"/>
              </a:rPr>
              <a:t>, it is possible to create a password that is both </a:t>
            </a:r>
            <a:r>
              <a:rPr lang="en" sz="1400">
                <a:solidFill>
                  <a:srgbClr val="59A14F"/>
                </a:solidFill>
                <a:latin typeface="Courier New"/>
                <a:ea typeface="Courier New"/>
                <a:cs typeface="Courier New"/>
                <a:sym typeface="Courier New"/>
              </a:rPr>
              <a:t>hard to brute force</a:t>
            </a:r>
            <a:r>
              <a:rPr lang="en" sz="1400">
                <a:solidFill>
                  <a:schemeClr val="dk1"/>
                </a:solidFill>
                <a:latin typeface="Courier New"/>
                <a:ea typeface="Courier New"/>
                <a:cs typeface="Courier New"/>
                <a:sym typeface="Courier New"/>
              </a:rPr>
              <a:t> and </a:t>
            </a:r>
            <a:r>
              <a:rPr lang="en" sz="1400">
                <a:solidFill>
                  <a:srgbClr val="59A14F"/>
                </a:solidFill>
                <a:latin typeface="Courier New"/>
                <a:ea typeface="Courier New"/>
                <a:cs typeface="Courier New"/>
                <a:sym typeface="Courier New"/>
              </a:rPr>
              <a:t>hard to crack</a:t>
            </a:r>
            <a:r>
              <a:rPr lang="en" sz="1400">
                <a:solidFill>
                  <a:schemeClr val="dk1"/>
                </a:solidFill>
                <a:latin typeface="Courier New"/>
                <a:ea typeface="Courier New"/>
                <a:cs typeface="Courier New"/>
                <a:sym typeface="Courier New"/>
              </a:rPr>
              <a:t> using a </a:t>
            </a:r>
            <a:r>
              <a:rPr lang="en" sz="1400">
                <a:solidFill>
                  <a:srgbClr val="59A14F"/>
                </a:solidFill>
                <a:latin typeface="Courier New"/>
                <a:ea typeface="Courier New"/>
                <a:cs typeface="Courier New"/>
                <a:sym typeface="Courier New"/>
              </a:rPr>
              <a:t>wordlist</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latin typeface="Courier New"/>
                <a:ea typeface="Courier New"/>
                <a:cs typeface="Courier New"/>
                <a:sym typeface="Courier New"/>
              </a:rPr>
              <a:t>here are some examples:</a:t>
            </a:r>
            <a:endParaRPr sz="1400">
              <a:solidFill>
                <a:schemeClr val="dk1"/>
              </a:solidFill>
              <a:latin typeface="Courier New"/>
              <a:ea typeface="Courier New"/>
              <a:cs typeface="Courier New"/>
              <a:sym typeface="Courier New"/>
            </a:endParaRPr>
          </a:p>
          <a:p>
            <a:pPr indent="-317500" lvl="0" marL="457200" rtl="0" algn="l">
              <a:spcBef>
                <a:spcPts val="120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"p4$5\/\/0Rc|s_": </a:t>
            </a:r>
            <a:r>
              <a:rPr lang="en" sz="1400">
                <a:solidFill>
                  <a:srgbClr val="59A14F"/>
                </a:solidFill>
                <a:latin typeface="Courier New"/>
                <a:ea typeface="Courier New"/>
                <a:cs typeface="Courier New"/>
                <a:sym typeface="Courier New"/>
              </a:rPr>
              <a:t>3.620439e+20</a:t>
            </a:r>
            <a:r>
              <a:rPr lang="en" sz="1400">
                <a:solidFill>
                  <a:schemeClr val="dk1"/>
                </a:solidFill>
                <a:latin typeface="Courier New"/>
                <a:ea typeface="Courier New"/>
                <a:cs typeface="Courier New"/>
                <a:sym typeface="Courier New"/>
              </a:rPr>
              <a:t> seconds, </a:t>
            </a:r>
            <a:r>
              <a:rPr lang="en" sz="1400">
                <a:solidFill>
                  <a:srgbClr val="59A14F"/>
                </a:solidFill>
                <a:latin typeface="Courier New"/>
                <a:ea typeface="Courier New"/>
                <a:cs typeface="Courier New"/>
                <a:sym typeface="Courier New"/>
              </a:rPr>
              <a:t>0/50</a:t>
            </a:r>
            <a:r>
              <a:rPr lang="en" sz="1400">
                <a:solidFill>
                  <a:schemeClr val="dk1"/>
                </a:solidFill>
                <a:latin typeface="Courier New"/>
                <a:ea typeface="Courier New"/>
                <a:cs typeface="Courier New"/>
                <a:sym typeface="Courier New"/>
              </a:rPr>
              <a:t> wordlists</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"5er3|\||)1/&gt;I7`/": </a:t>
            </a:r>
            <a:r>
              <a:rPr lang="en" sz="1400">
                <a:solidFill>
                  <a:srgbClr val="59A14F"/>
                </a:solidFill>
                <a:latin typeface="Courier New"/>
                <a:ea typeface="Courier New"/>
                <a:cs typeface="Courier New"/>
                <a:sym typeface="Courier New"/>
              </a:rPr>
              <a:t>3.131318e+24</a:t>
            </a:r>
            <a:r>
              <a:rPr lang="en" sz="1400">
                <a:solidFill>
                  <a:schemeClr val="dk1"/>
                </a:solidFill>
                <a:latin typeface="Courier New"/>
                <a:ea typeface="Courier New"/>
                <a:cs typeface="Courier New"/>
                <a:sym typeface="Courier New"/>
              </a:rPr>
              <a:t> seconds, </a:t>
            </a:r>
            <a:r>
              <a:rPr lang="en" sz="1400">
                <a:solidFill>
                  <a:srgbClr val="59A14F"/>
                </a:solidFill>
                <a:latin typeface="Courier New"/>
                <a:ea typeface="Courier New"/>
                <a:cs typeface="Courier New"/>
                <a:sym typeface="Courier New"/>
              </a:rPr>
              <a:t>0/50</a:t>
            </a:r>
            <a:r>
              <a:rPr lang="en" sz="1400">
                <a:solidFill>
                  <a:schemeClr val="dk1"/>
                </a:solidFill>
                <a:latin typeface="Courier New"/>
                <a:ea typeface="Courier New"/>
                <a:cs typeface="Courier New"/>
                <a:sym typeface="Courier New"/>
              </a:rPr>
              <a:t> wordlists</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latin typeface="Courier New"/>
                <a:ea typeface="Courier New"/>
                <a:cs typeface="Courier New"/>
                <a:sym typeface="Courier New"/>
              </a:rPr>
              <a:t>you can even </a:t>
            </a:r>
            <a:r>
              <a:rPr lang="en" sz="1400">
                <a:solidFill>
                  <a:srgbClr val="59A14F"/>
                </a:solidFill>
                <a:latin typeface="Courier New"/>
                <a:ea typeface="Courier New"/>
                <a:cs typeface="Courier New"/>
                <a:sym typeface="Courier New"/>
              </a:rPr>
              <a:t>reduce charset</a:t>
            </a:r>
            <a:r>
              <a:rPr lang="en" sz="1400">
                <a:solidFill>
                  <a:schemeClr val="dk1"/>
                </a:solidFill>
                <a:latin typeface="Courier New"/>
                <a:ea typeface="Courier New"/>
                <a:cs typeface="Courier New"/>
                <a:sym typeface="Courier New"/>
              </a:rPr>
              <a:t>, but use a </a:t>
            </a:r>
            <a:r>
              <a:rPr lang="en" sz="1400">
                <a:solidFill>
                  <a:srgbClr val="59A14F"/>
                </a:solidFill>
                <a:latin typeface="Courier New"/>
                <a:ea typeface="Courier New"/>
                <a:cs typeface="Courier New"/>
                <a:sym typeface="Courier New"/>
              </a:rPr>
              <a:t>passphrase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17500" lvl="0" marL="457200" rtl="0" algn="l">
              <a:spcBef>
                <a:spcPts val="120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"7h15 15 4 5up3r l0ng p455w0rd": </a:t>
            </a:r>
            <a:r>
              <a:rPr lang="en" sz="1400">
                <a:solidFill>
                  <a:srgbClr val="59A14F"/>
                </a:solidFill>
                <a:latin typeface="Courier New"/>
                <a:ea typeface="Courier New"/>
                <a:cs typeface="Courier New"/>
                <a:sym typeface="Courier New"/>
              </a:rPr>
              <a:t>9.040018e+45</a:t>
            </a:r>
            <a:r>
              <a:rPr lang="en" sz="1400">
                <a:solidFill>
                  <a:schemeClr val="dk1"/>
                </a:solidFill>
                <a:latin typeface="Courier New"/>
                <a:ea typeface="Courier New"/>
                <a:cs typeface="Courier New"/>
                <a:sym typeface="Courier New"/>
              </a:rPr>
              <a:t> seconds, </a:t>
            </a:r>
            <a:r>
              <a:rPr lang="en" sz="1400">
                <a:solidFill>
                  <a:srgbClr val="59A14F"/>
                </a:solidFill>
                <a:latin typeface="Courier New"/>
                <a:ea typeface="Courier New"/>
                <a:cs typeface="Courier New"/>
                <a:sym typeface="Courier New"/>
              </a:rPr>
              <a:t>0/50</a:t>
            </a:r>
            <a:r>
              <a:rPr lang="en" sz="1400">
                <a:solidFill>
                  <a:schemeClr val="dk1"/>
                </a:solidFill>
                <a:latin typeface="Courier New"/>
                <a:ea typeface="Courier New"/>
                <a:cs typeface="Courier New"/>
                <a:sym typeface="Courier New"/>
              </a:rPr>
              <a:t> wordlists</a:t>
            </a:r>
            <a:endParaRPr sz="140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conclusion</a:t>
            </a:r>
            <a:endParaRPr>
              <a:solidFill>
                <a:srgbClr val="59A14F"/>
              </a:solidFill>
              <a:latin typeface="Courier New"/>
              <a:ea typeface="Courier New"/>
              <a:cs typeface="Courier New"/>
              <a:sym typeface="Courier New"/>
            </a:endParaRPr>
          </a:p>
        </p:txBody>
      </p:sp>
      <p:sp>
        <p:nvSpPr>
          <p:cNvPr id="212" name="Google Shape;21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Courier New"/>
                <a:ea typeface="Courier New"/>
                <a:cs typeface="Courier New"/>
                <a:sym typeface="Courier New"/>
              </a:rPr>
              <a:t>a </a:t>
            </a:r>
            <a:r>
              <a:rPr lang="en" sz="1400">
                <a:solidFill>
                  <a:srgbClr val="59A14F"/>
                </a:solidFill>
                <a:latin typeface="Courier New"/>
                <a:ea typeface="Courier New"/>
                <a:cs typeface="Courier New"/>
                <a:sym typeface="Courier New"/>
              </a:rPr>
              <a:t>strong</a:t>
            </a:r>
            <a:r>
              <a:rPr lang="en" sz="1400">
                <a:solidFill>
                  <a:schemeClr val="dk1"/>
                </a:solidFill>
                <a:latin typeface="Courier New"/>
                <a:ea typeface="Courier New"/>
                <a:cs typeface="Courier New"/>
                <a:sym typeface="Courier New"/>
              </a:rPr>
              <a:t>, </a:t>
            </a:r>
            <a:r>
              <a:rPr lang="en" sz="1400">
                <a:solidFill>
                  <a:srgbClr val="59A14F"/>
                </a:solidFill>
                <a:latin typeface="Courier New"/>
                <a:ea typeface="Courier New"/>
                <a:cs typeface="Courier New"/>
                <a:sym typeface="Courier New"/>
              </a:rPr>
              <a:t>memorable</a:t>
            </a:r>
            <a:r>
              <a:rPr lang="en" sz="1400">
                <a:solidFill>
                  <a:schemeClr val="dk1"/>
                </a:solidFill>
                <a:latin typeface="Courier New"/>
                <a:ea typeface="Courier New"/>
                <a:cs typeface="Courier New"/>
                <a:sym typeface="Courier New"/>
              </a:rPr>
              <a:t> password has:</a:t>
            </a:r>
            <a:endParaRPr sz="1400">
              <a:solidFill>
                <a:schemeClr val="dk1"/>
              </a:solidFill>
              <a:latin typeface="Courier New"/>
              <a:ea typeface="Courier New"/>
              <a:cs typeface="Courier New"/>
              <a:sym typeface="Courier New"/>
            </a:endParaRPr>
          </a:p>
          <a:p>
            <a:pPr indent="-317500" lvl="0" marL="457200" rtl="0" algn="l">
              <a:spcBef>
                <a:spcPts val="120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a password </a:t>
            </a:r>
            <a:r>
              <a:rPr lang="en" sz="1400">
                <a:solidFill>
                  <a:srgbClr val="59A14F"/>
                </a:solidFill>
                <a:latin typeface="Courier New"/>
                <a:ea typeface="Courier New"/>
                <a:cs typeface="Courier New"/>
                <a:sym typeface="Courier New"/>
              </a:rPr>
              <a:t>length</a:t>
            </a:r>
            <a:r>
              <a:rPr lang="en" sz="1400">
                <a:solidFill>
                  <a:schemeClr val="dk1"/>
                </a:solidFill>
                <a:latin typeface="Courier New"/>
                <a:ea typeface="Courier New"/>
                <a:cs typeface="Courier New"/>
                <a:sym typeface="Courier New"/>
              </a:rPr>
              <a:t> in the </a:t>
            </a:r>
            <a:r>
              <a:rPr lang="en" sz="1400">
                <a:solidFill>
                  <a:srgbClr val="59A14F"/>
                </a:solidFill>
                <a:latin typeface="Courier New"/>
                <a:ea typeface="Courier New"/>
                <a:cs typeface="Courier New"/>
                <a:sym typeface="Courier New"/>
              </a:rPr>
              <a:t>double digits</a:t>
            </a:r>
            <a:endParaRPr sz="1400">
              <a:solidFill>
                <a:srgbClr val="59A14F"/>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a mix of </a:t>
            </a:r>
            <a:r>
              <a:rPr lang="en" sz="1400">
                <a:solidFill>
                  <a:srgbClr val="59A14F"/>
                </a:solidFill>
                <a:latin typeface="Courier New"/>
                <a:ea typeface="Courier New"/>
                <a:cs typeface="Courier New"/>
                <a:sym typeface="Courier New"/>
              </a:rPr>
              <a:t>special characters</a:t>
            </a:r>
            <a:r>
              <a:rPr lang="en" sz="1400">
                <a:solidFill>
                  <a:schemeClr val="dk1"/>
                </a:solidFill>
                <a:latin typeface="Courier New"/>
                <a:ea typeface="Courier New"/>
                <a:cs typeface="Courier New"/>
                <a:sym typeface="Courier New"/>
              </a:rPr>
              <a:t>, </a:t>
            </a:r>
            <a:r>
              <a:rPr lang="en" sz="1400">
                <a:solidFill>
                  <a:srgbClr val="59A14F"/>
                </a:solidFill>
                <a:latin typeface="Courier New"/>
                <a:ea typeface="Courier New"/>
                <a:cs typeface="Courier New"/>
                <a:sym typeface="Courier New"/>
              </a:rPr>
              <a:t>digits</a:t>
            </a:r>
            <a:r>
              <a:rPr lang="en" sz="1400">
                <a:solidFill>
                  <a:schemeClr val="dk1"/>
                </a:solidFill>
                <a:latin typeface="Courier New"/>
                <a:ea typeface="Courier New"/>
                <a:cs typeface="Courier New"/>
                <a:sym typeface="Courier New"/>
              </a:rPr>
              <a:t>, and </a:t>
            </a:r>
            <a:r>
              <a:rPr lang="en" sz="1400">
                <a:solidFill>
                  <a:srgbClr val="59A14F"/>
                </a:solidFill>
                <a:latin typeface="Courier New"/>
                <a:ea typeface="Courier New"/>
                <a:cs typeface="Courier New"/>
                <a:sym typeface="Courier New"/>
              </a:rPr>
              <a:t>both alphabet cases</a:t>
            </a:r>
            <a:endParaRPr sz="1400">
              <a:solidFill>
                <a:srgbClr val="59A14F"/>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rgbClr val="59A14F"/>
                </a:solidFill>
                <a:latin typeface="Courier New"/>
                <a:ea typeface="Courier New"/>
                <a:cs typeface="Courier New"/>
                <a:sym typeface="Courier New"/>
              </a:rPr>
              <a:t>uncommon patterns</a:t>
            </a:r>
            <a:r>
              <a:rPr lang="en" sz="1400">
                <a:solidFill>
                  <a:schemeClr val="dk1"/>
                </a:solidFill>
                <a:latin typeface="Courier New"/>
                <a:ea typeface="Courier New"/>
                <a:cs typeface="Courier New"/>
                <a:sym typeface="Courier New"/>
              </a:rPr>
              <a:t> that aren't found in wordlists as often</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optional use of </a:t>
            </a:r>
            <a:r>
              <a:rPr lang="en" sz="1400">
                <a:solidFill>
                  <a:srgbClr val="59A14F"/>
                </a:solidFill>
                <a:latin typeface="Courier New"/>
                <a:ea typeface="Courier New"/>
                <a:cs typeface="Courier New"/>
                <a:sym typeface="Courier New"/>
              </a:rPr>
              <a:t>composite characters</a:t>
            </a:r>
            <a:endParaRPr sz="1400">
              <a:solidFill>
                <a:srgbClr val="59A14F"/>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rgbClr val="59A14F"/>
                </a:solidFill>
                <a:latin typeface="Courier New"/>
                <a:ea typeface="Courier New"/>
                <a:cs typeface="Courier New"/>
                <a:sym typeface="Courier New"/>
              </a:rPr>
              <a:t>increases length</a:t>
            </a:r>
            <a:r>
              <a:rPr lang="en">
                <a:solidFill>
                  <a:schemeClr val="dk1"/>
                </a:solidFill>
                <a:latin typeface="Courier New"/>
                <a:ea typeface="Courier New"/>
                <a:cs typeface="Courier New"/>
                <a:sym typeface="Courier New"/>
              </a:rPr>
              <a:t> while allowing for </a:t>
            </a:r>
            <a:r>
              <a:rPr lang="en">
                <a:solidFill>
                  <a:srgbClr val="59A14F"/>
                </a:solidFill>
                <a:latin typeface="Courier New"/>
                <a:ea typeface="Courier New"/>
                <a:cs typeface="Courier New"/>
                <a:sym typeface="Courier New"/>
              </a:rPr>
              <a:t>easier memorability</a:t>
            </a:r>
            <a:endParaRPr>
              <a:solidFill>
                <a:srgbClr val="59A14F"/>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optional use of </a:t>
            </a:r>
            <a:r>
              <a:rPr lang="en" sz="1400">
                <a:solidFill>
                  <a:srgbClr val="59A14F"/>
                </a:solidFill>
                <a:latin typeface="Courier New"/>
                <a:ea typeface="Courier New"/>
                <a:cs typeface="Courier New"/>
                <a:sym typeface="Courier New"/>
              </a:rPr>
              <a:t>passphrases</a:t>
            </a:r>
            <a:endParaRPr sz="1400">
              <a:solidFill>
                <a:srgbClr val="59A14F"/>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exchanges charset size for </a:t>
            </a:r>
            <a:r>
              <a:rPr lang="en">
                <a:solidFill>
                  <a:srgbClr val="59A14F"/>
                </a:solidFill>
                <a:latin typeface="Courier New"/>
                <a:ea typeface="Courier New"/>
                <a:cs typeface="Courier New"/>
                <a:sym typeface="Courier New"/>
              </a:rPr>
              <a:t>easier memorability</a:t>
            </a:r>
            <a:endParaRPr>
              <a:solidFill>
                <a:srgbClr val="59A14F"/>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charset size </a:t>
            </a:r>
            <a:r>
              <a:rPr lang="en">
                <a:solidFill>
                  <a:srgbClr val="59A14F"/>
                </a:solidFill>
                <a:latin typeface="Courier New"/>
                <a:ea typeface="Courier New"/>
                <a:cs typeface="Courier New"/>
                <a:sym typeface="Courier New"/>
              </a:rPr>
              <a:t>reduction not mandatory</a:t>
            </a:r>
            <a:endParaRPr>
              <a:solidFill>
                <a:srgbClr val="59A14F"/>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59A14F"/>
                </a:solidFill>
                <a:latin typeface="Courier New"/>
                <a:ea typeface="Courier New"/>
                <a:cs typeface="Courier New"/>
                <a:sym typeface="Courier New"/>
              </a:rPr>
              <a:t>thank_you</a:t>
            </a:r>
            <a:endParaRPr>
              <a:solidFill>
                <a:srgbClr val="59A14F"/>
              </a:solidFill>
              <a:latin typeface="Courier New"/>
              <a:ea typeface="Courier New"/>
              <a:cs typeface="Courier New"/>
              <a:sym typeface="Courier New"/>
            </a:endParaRPr>
          </a:p>
          <a:p>
            <a:pPr indent="0" lvl="0" marL="0" rtl="0" algn="ctr">
              <a:spcBef>
                <a:spcPts val="0"/>
              </a:spcBef>
              <a:spcAft>
                <a:spcPts val="0"/>
              </a:spcAft>
              <a:buNone/>
            </a:pPr>
            <a:r>
              <a:t/>
            </a:r>
            <a:endParaRPr>
              <a:solidFill>
                <a:srgbClr val="59A14F"/>
              </a:solidFill>
              <a:latin typeface="Courier New"/>
              <a:ea typeface="Courier New"/>
              <a:cs typeface="Courier New"/>
              <a:sym typeface="Courier New"/>
            </a:endParaRPr>
          </a:p>
          <a:p>
            <a:pPr indent="0" lvl="0" marL="0" rtl="0" algn="ctr">
              <a:spcBef>
                <a:spcPts val="0"/>
              </a:spcBef>
              <a:spcAft>
                <a:spcPts val="0"/>
              </a:spcAft>
              <a:buNone/>
            </a:pPr>
            <a:r>
              <a:rPr lang="en">
                <a:solidFill>
                  <a:srgbClr val="59A14F"/>
                </a:solidFill>
                <a:latin typeface="Courier New"/>
                <a:ea typeface="Courier New"/>
                <a:cs typeface="Courier New"/>
                <a:sym typeface="Courier New"/>
              </a:rPr>
              <a:t>t|-|A|\||&lt;_`/0|_|</a:t>
            </a:r>
            <a:endParaRPr>
              <a:solidFill>
                <a:srgbClr val="59A14F"/>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5"/>
          <p:cNvPicPr preferRelativeResize="0"/>
          <p:nvPr/>
        </p:nvPicPr>
        <p:blipFill>
          <a:blip r:embed="rId3">
            <a:alphaModFix/>
          </a:blip>
          <a:stretch>
            <a:fillRect/>
          </a:stretch>
        </p:blipFill>
        <p:spPr>
          <a:xfrm>
            <a:off x="964663" y="152400"/>
            <a:ext cx="7214667"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DBIR</a:t>
            </a:r>
            <a:endParaRPr/>
          </a:p>
        </p:txBody>
      </p:sp>
      <p:sp>
        <p:nvSpPr>
          <p:cNvPr id="228" name="Google Shape;22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Over 10% breaches due to password attacks</a:t>
            </a:r>
            <a:endParaRPr/>
          </a:p>
          <a:p>
            <a:pPr indent="-342900" lvl="0" marL="457200" rtl="0" algn="l">
              <a:spcBef>
                <a:spcPts val="0"/>
              </a:spcBef>
              <a:spcAft>
                <a:spcPts val="0"/>
              </a:spcAft>
              <a:buSzPts val="1800"/>
              <a:buChar char="●"/>
            </a:pPr>
            <a:r>
              <a:rPr lang="en"/>
              <a:t>Over 80% stolen</a:t>
            </a:r>
            <a:endParaRPr/>
          </a:p>
          <a:p>
            <a:pPr indent="-342900" lvl="0" marL="457200" rtl="0" algn="l">
              <a:spcBef>
                <a:spcPts val="0"/>
              </a:spcBef>
              <a:spcAft>
                <a:spcPts val="0"/>
              </a:spcAft>
              <a:buSzPts val="1800"/>
              <a:buChar char="●"/>
            </a:pPr>
            <a:r>
              <a:rPr lang="en"/>
              <a:t>53% of breaches due to default or shared Passwords</a:t>
            </a:r>
            <a:endParaRPr/>
          </a:p>
          <a:p>
            <a:pPr indent="-342900" lvl="0" marL="457200" rtl="0" algn="l">
              <a:spcBef>
                <a:spcPts val="0"/>
              </a:spcBef>
              <a:spcAft>
                <a:spcPts val="0"/>
              </a:spcAft>
              <a:buSzPts val="1800"/>
              <a:buChar char="●"/>
            </a:pPr>
            <a:r>
              <a:rPr lang="en"/>
              <a:t>This means over 63% of </a:t>
            </a:r>
            <a:r>
              <a:rPr lang="en"/>
              <a:t>incidents</a:t>
            </a:r>
            <a:r>
              <a:rPr lang="en"/>
              <a:t> due to Password weakness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 Home</a:t>
            </a:r>
            <a:endParaRPr/>
          </a:p>
        </p:txBody>
      </p:sp>
      <p:sp>
        <p:nvSpPr>
          <p:cNvPr id="234" name="Google Shape;23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Weak passwords are short in length</a:t>
            </a:r>
            <a:endParaRPr/>
          </a:p>
          <a:p>
            <a:pPr indent="0" lvl="0" marL="0" rtl="0" algn="l">
              <a:spcBef>
                <a:spcPts val="1200"/>
              </a:spcBef>
              <a:spcAft>
                <a:spcPts val="0"/>
              </a:spcAft>
              <a:buNone/>
            </a:pPr>
            <a:r>
              <a:rPr lang="en"/>
              <a:t>Weak passwords are uniform</a:t>
            </a:r>
            <a:endParaRPr/>
          </a:p>
          <a:p>
            <a:pPr indent="0" lvl="0" marL="0" rtl="0" algn="l">
              <a:spcBef>
                <a:spcPts val="1200"/>
              </a:spcBef>
              <a:spcAft>
                <a:spcPts val="0"/>
              </a:spcAft>
              <a:buNone/>
            </a:pPr>
            <a:r>
              <a:rPr lang="en"/>
              <a:t>Weak Passwords contain words phrases or keyboard patterns </a:t>
            </a:r>
            <a:r>
              <a:rPr i="1" lang="en" sz="700"/>
              <a:t>E</a:t>
            </a:r>
            <a:endParaRPr/>
          </a:p>
          <a:p>
            <a:pPr indent="0" lvl="0" marL="0" rtl="0" algn="l">
              <a:spcBef>
                <a:spcPts val="1200"/>
              </a:spcBef>
              <a:spcAft>
                <a:spcPts val="0"/>
              </a:spcAft>
              <a:buNone/>
            </a:pPr>
            <a:r>
              <a:rPr b="1" lang="en"/>
              <a:t>Default</a:t>
            </a:r>
            <a:r>
              <a:rPr lang="en"/>
              <a:t> Passwords are weak passwords </a:t>
            </a:r>
            <a:r>
              <a:rPr i="1" lang="en" sz="700"/>
              <a:t>E</a:t>
            </a:r>
            <a:endParaRPr/>
          </a:p>
          <a:p>
            <a:pPr indent="0" lvl="0" marL="0" rtl="0" algn="l">
              <a:spcBef>
                <a:spcPts val="1200"/>
              </a:spcBef>
              <a:spcAft>
                <a:spcPts val="0"/>
              </a:spcAft>
              <a:buNone/>
            </a:pPr>
            <a:r>
              <a:rPr b="1" lang="en"/>
              <a:t>Shared</a:t>
            </a:r>
            <a:r>
              <a:rPr lang="en"/>
              <a:t> Passwords are weak passwords (multiple accounts) </a:t>
            </a:r>
            <a:r>
              <a:rPr i="1" lang="en" sz="700"/>
              <a:t>E</a:t>
            </a:r>
            <a:endParaRPr i="1" sz="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8"/>
          <p:cNvPicPr preferRelativeResize="0"/>
          <p:nvPr/>
        </p:nvPicPr>
        <p:blipFill>
          <a:blip r:embed="rId3">
            <a:alphaModFix/>
          </a:blip>
          <a:stretch>
            <a:fillRect/>
          </a:stretch>
        </p:blipFill>
        <p:spPr>
          <a:xfrm>
            <a:off x="152400" y="1511650"/>
            <a:ext cx="8839200" cy="21201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3" name="Shape 243"/>
        <p:cNvGrpSpPr/>
        <p:nvPr/>
      </p:nvGrpSpPr>
      <p:grpSpPr>
        <a:xfrm>
          <a:off x="0" y="0"/>
          <a:ext cx="0" cy="0"/>
          <a:chOff x="0" y="0"/>
          <a:chExt cx="0" cy="0"/>
        </a:xfrm>
      </p:grpSpPr>
      <p:grpSp>
        <p:nvGrpSpPr>
          <p:cNvPr id="244" name="Google Shape;244;p39"/>
          <p:cNvGrpSpPr/>
          <p:nvPr/>
        </p:nvGrpSpPr>
        <p:grpSpPr>
          <a:xfrm>
            <a:off x="149550" y="129441"/>
            <a:ext cx="6982625" cy="4876008"/>
            <a:chOff x="149550" y="129441"/>
            <a:chExt cx="6982625" cy="4876008"/>
          </a:xfrm>
        </p:grpSpPr>
        <p:pic>
          <p:nvPicPr>
            <p:cNvPr id="245" name="Google Shape;245;p39"/>
            <p:cNvPicPr preferRelativeResize="0"/>
            <p:nvPr/>
          </p:nvPicPr>
          <p:blipFill>
            <a:blip r:embed="rId3">
              <a:alphaModFix/>
            </a:blip>
            <a:stretch>
              <a:fillRect/>
            </a:stretch>
          </p:blipFill>
          <p:spPr>
            <a:xfrm>
              <a:off x="149550" y="166750"/>
              <a:ext cx="2004509" cy="4838699"/>
            </a:xfrm>
            <a:prstGeom prst="rect">
              <a:avLst/>
            </a:prstGeom>
            <a:noFill/>
            <a:ln>
              <a:noFill/>
            </a:ln>
          </p:spPr>
        </p:pic>
        <p:pic>
          <p:nvPicPr>
            <p:cNvPr id="246" name="Google Shape;246;p39"/>
            <p:cNvPicPr preferRelativeResize="0"/>
            <p:nvPr/>
          </p:nvPicPr>
          <p:blipFill>
            <a:blip r:embed="rId4">
              <a:alphaModFix/>
            </a:blip>
            <a:stretch>
              <a:fillRect/>
            </a:stretch>
          </p:blipFill>
          <p:spPr>
            <a:xfrm>
              <a:off x="2283100" y="152400"/>
              <a:ext cx="1530825" cy="4832474"/>
            </a:xfrm>
            <a:prstGeom prst="rect">
              <a:avLst/>
            </a:prstGeom>
            <a:noFill/>
            <a:ln>
              <a:noFill/>
            </a:ln>
          </p:spPr>
        </p:pic>
        <p:pic>
          <p:nvPicPr>
            <p:cNvPr id="247" name="Google Shape;247;p39"/>
            <p:cNvPicPr preferRelativeResize="0"/>
            <p:nvPr/>
          </p:nvPicPr>
          <p:blipFill>
            <a:blip r:embed="rId5">
              <a:alphaModFix/>
            </a:blip>
            <a:stretch>
              <a:fillRect/>
            </a:stretch>
          </p:blipFill>
          <p:spPr>
            <a:xfrm>
              <a:off x="3958525" y="129441"/>
              <a:ext cx="1495525" cy="4872159"/>
            </a:xfrm>
            <a:prstGeom prst="rect">
              <a:avLst/>
            </a:prstGeom>
            <a:noFill/>
            <a:ln>
              <a:noFill/>
            </a:ln>
          </p:spPr>
        </p:pic>
        <p:pic>
          <p:nvPicPr>
            <p:cNvPr id="248" name="Google Shape;248;p39"/>
            <p:cNvPicPr preferRelativeResize="0"/>
            <p:nvPr/>
          </p:nvPicPr>
          <p:blipFill>
            <a:blip r:embed="rId6">
              <a:alphaModFix/>
            </a:blip>
            <a:stretch>
              <a:fillRect/>
            </a:stretch>
          </p:blipFill>
          <p:spPr>
            <a:xfrm>
              <a:off x="5610125" y="166750"/>
              <a:ext cx="1522050" cy="48243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a</a:t>
            </a:r>
            <a:r>
              <a:rPr lang="en">
                <a:solidFill>
                  <a:srgbClr val="59A14F"/>
                </a:solidFill>
                <a:latin typeface="Courier New"/>
                <a:ea typeface="Courier New"/>
                <a:cs typeface="Courier New"/>
                <a:sym typeface="Courier New"/>
              </a:rPr>
              <a:t>bout_the_data</a:t>
            </a:r>
            <a:endParaRPr>
              <a:solidFill>
                <a:srgbClr val="59A14F"/>
              </a:solidFill>
              <a:latin typeface="Courier New"/>
              <a:ea typeface="Courier New"/>
              <a:cs typeface="Courier New"/>
              <a:sym typeface="Courier New"/>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t</a:t>
            </a:r>
            <a:r>
              <a:rPr lang="en">
                <a:solidFill>
                  <a:schemeClr val="dk1"/>
                </a:solidFill>
                <a:latin typeface="Courier New"/>
                <a:ea typeface="Courier New"/>
                <a:cs typeface="Courier New"/>
                <a:sym typeface="Courier New"/>
              </a:rPr>
              <a:t>op </a:t>
            </a:r>
            <a:r>
              <a:rPr lang="en">
                <a:solidFill>
                  <a:srgbClr val="59A14F"/>
                </a:solidFill>
                <a:latin typeface="Courier New"/>
                <a:ea typeface="Courier New"/>
                <a:cs typeface="Courier New"/>
                <a:sym typeface="Courier New"/>
              </a:rPr>
              <a:t>200</a:t>
            </a:r>
            <a:r>
              <a:rPr lang="en">
                <a:solidFill>
                  <a:schemeClr val="dk1"/>
                </a:solidFill>
                <a:latin typeface="Courier New"/>
                <a:ea typeface="Courier New"/>
                <a:cs typeface="Courier New"/>
                <a:sym typeface="Courier New"/>
              </a:rPr>
              <a:t> most common passwords from </a:t>
            </a:r>
            <a:r>
              <a:rPr lang="en">
                <a:solidFill>
                  <a:srgbClr val="59A14F"/>
                </a:solidFill>
                <a:latin typeface="Courier New"/>
                <a:ea typeface="Courier New"/>
                <a:cs typeface="Courier New"/>
                <a:sym typeface="Courier New"/>
              </a:rPr>
              <a:t>49</a:t>
            </a:r>
            <a:r>
              <a:rPr lang="en">
                <a:solidFill>
                  <a:schemeClr val="dk1"/>
                </a:solidFill>
                <a:latin typeface="Courier New"/>
                <a:ea typeface="Courier New"/>
                <a:cs typeface="Courier New"/>
                <a:sym typeface="Courier New"/>
              </a:rPr>
              <a:t> countries</a:t>
            </a:r>
            <a:endParaRPr>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rgbClr val="59A14F"/>
                </a:solidFill>
                <a:latin typeface="Courier New"/>
                <a:ea typeface="Courier New"/>
                <a:cs typeface="Courier New"/>
                <a:sym typeface="Courier New"/>
              </a:rPr>
              <a:t>9800</a:t>
            </a:r>
            <a:r>
              <a:rPr lang="en">
                <a:solidFill>
                  <a:schemeClr val="dk1"/>
                </a:solidFill>
                <a:latin typeface="Courier New"/>
                <a:ea typeface="Courier New"/>
                <a:cs typeface="Courier New"/>
                <a:sym typeface="Courier New"/>
              </a:rPr>
              <a:t> rows (</a:t>
            </a:r>
            <a:r>
              <a:rPr lang="en">
                <a:solidFill>
                  <a:srgbClr val="59A14F"/>
                </a:solidFill>
                <a:latin typeface="Courier New"/>
                <a:ea typeface="Courier New"/>
                <a:cs typeface="Courier New"/>
                <a:sym typeface="Courier New"/>
              </a:rPr>
              <a:t>4255</a:t>
            </a:r>
            <a:r>
              <a:rPr lang="en">
                <a:solidFill>
                  <a:schemeClr val="dk1"/>
                </a:solidFill>
                <a:latin typeface="Courier New"/>
                <a:ea typeface="Courier New"/>
                <a:cs typeface="Courier New"/>
                <a:sym typeface="Courier New"/>
              </a:rPr>
              <a:t> unique passwords)</a:t>
            </a:r>
            <a:endParaRPr>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collected from </a:t>
            </a:r>
            <a:r>
              <a:rPr lang="en">
                <a:solidFill>
                  <a:srgbClr val="59A14F"/>
                </a:solidFill>
                <a:latin typeface="Courier New"/>
                <a:ea typeface="Courier New"/>
                <a:cs typeface="Courier New"/>
                <a:sym typeface="Courier New"/>
              </a:rPr>
              <a:t>350 million</a:t>
            </a:r>
            <a:r>
              <a:rPr lang="en">
                <a:solidFill>
                  <a:schemeClr val="dk1"/>
                </a:solidFill>
                <a:latin typeface="Courier New"/>
                <a:ea typeface="Courier New"/>
                <a:cs typeface="Courier New"/>
                <a:sym typeface="Courier New"/>
              </a:rPr>
              <a:t> users</a:t>
            </a:r>
            <a:endParaRPr>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attributes:</a:t>
            </a:r>
            <a:endParaRPr>
              <a:solidFill>
                <a:schemeClr val="dk1"/>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password </a:t>
            </a:r>
            <a:r>
              <a:rPr lang="en">
                <a:solidFill>
                  <a:srgbClr val="59A14F"/>
                </a:solidFill>
                <a:latin typeface="Courier New"/>
                <a:ea typeface="Courier New"/>
                <a:cs typeface="Courier New"/>
                <a:sym typeface="Courier New"/>
              </a:rPr>
              <a:t>length</a:t>
            </a:r>
            <a:endParaRPr>
              <a:solidFill>
                <a:srgbClr val="59A14F"/>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required </a:t>
            </a:r>
            <a:r>
              <a:rPr lang="en">
                <a:solidFill>
                  <a:srgbClr val="59A14F"/>
                </a:solidFill>
                <a:latin typeface="Courier New"/>
                <a:ea typeface="Courier New"/>
                <a:cs typeface="Courier New"/>
                <a:sym typeface="Courier New"/>
              </a:rPr>
              <a:t>time to crack</a:t>
            </a:r>
            <a:r>
              <a:rPr lang="en">
                <a:solidFill>
                  <a:schemeClr val="dk1"/>
                </a:solidFill>
                <a:latin typeface="Courier New"/>
                <a:ea typeface="Courier New"/>
                <a:cs typeface="Courier New"/>
                <a:sym typeface="Courier New"/>
              </a:rPr>
              <a:t> password</a:t>
            </a:r>
            <a:endParaRPr>
              <a:solidFill>
                <a:schemeClr val="dk1"/>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rgbClr val="59A14F"/>
                </a:solidFill>
                <a:latin typeface="Courier New"/>
                <a:ea typeface="Courier New"/>
                <a:cs typeface="Courier New"/>
                <a:sym typeface="Courier New"/>
              </a:rPr>
              <a:t>count</a:t>
            </a:r>
            <a:r>
              <a:rPr lang="en">
                <a:solidFill>
                  <a:schemeClr val="dk1"/>
                </a:solidFill>
                <a:latin typeface="Courier New"/>
                <a:ea typeface="Courier New"/>
                <a:cs typeface="Courier New"/>
                <a:sym typeface="Courier New"/>
              </a:rPr>
              <a:t> of people that use passwords</a:t>
            </a:r>
            <a:endParaRPr>
              <a:solidFill>
                <a:schemeClr val="dk1"/>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whether password uses </a:t>
            </a:r>
            <a:r>
              <a:rPr lang="en">
                <a:solidFill>
                  <a:srgbClr val="59A14F"/>
                </a:solidFill>
                <a:latin typeface="Courier New"/>
                <a:ea typeface="Courier New"/>
                <a:cs typeface="Courier New"/>
                <a:sym typeface="Courier New"/>
              </a:rPr>
              <a:t>upper</a:t>
            </a:r>
            <a:r>
              <a:rPr lang="en">
                <a:solidFill>
                  <a:schemeClr val="dk1"/>
                </a:solidFill>
                <a:latin typeface="Courier New"/>
                <a:ea typeface="Courier New"/>
                <a:cs typeface="Courier New"/>
                <a:sym typeface="Courier New"/>
              </a:rPr>
              <a:t>/</a:t>
            </a:r>
            <a:r>
              <a:rPr lang="en">
                <a:solidFill>
                  <a:srgbClr val="59A14F"/>
                </a:solidFill>
                <a:latin typeface="Courier New"/>
                <a:ea typeface="Courier New"/>
                <a:cs typeface="Courier New"/>
                <a:sym typeface="Courier New"/>
              </a:rPr>
              <a:t>lowercase</a:t>
            </a:r>
            <a:r>
              <a:rPr lang="en">
                <a:solidFill>
                  <a:schemeClr val="dk1"/>
                </a:solidFill>
                <a:latin typeface="Courier New"/>
                <a:ea typeface="Courier New"/>
                <a:cs typeface="Courier New"/>
                <a:sym typeface="Courier New"/>
              </a:rPr>
              <a:t>, </a:t>
            </a:r>
            <a:r>
              <a:rPr lang="en">
                <a:solidFill>
                  <a:srgbClr val="59A14F"/>
                </a:solidFill>
                <a:latin typeface="Courier New"/>
                <a:ea typeface="Courier New"/>
                <a:cs typeface="Courier New"/>
                <a:sym typeface="Courier New"/>
              </a:rPr>
              <a:t>symbols</a:t>
            </a:r>
            <a:r>
              <a:rPr lang="en">
                <a:solidFill>
                  <a:schemeClr val="dk1"/>
                </a:solidFill>
                <a:latin typeface="Courier New"/>
                <a:ea typeface="Courier New"/>
                <a:cs typeface="Courier New"/>
                <a:sym typeface="Courier New"/>
              </a:rPr>
              <a:t>, </a:t>
            </a:r>
            <a:r>
              <a:rPr lang="en">
                <a:solidFill>
                  <a:srgbClr val="59A14F"/>
                </a:solidFill>
                <a:latin typeface="Courier New"/>
                <a:ea typeface="Courier New"/>
                <a:cs typeface="Courier New"/>
                <a:sym typeface="Courier New"/>
              </a:rPr>
              <a:t>numbers</a:t>
            </a:r>
            <a:endParaRPr>
              <a:solidFill>
                <a:srgbClr val="59A14F"/>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how many </a:t>
            </a:r>
            <a:r>
              <a:rPr lang="en">
                <a:solidFill>
                  <a:srgbClr val="59A14F"/>
                </a:solidFill>
                <a:latin typeface="Courier New"/>
                <a:ea typeface="Courier New"/>
                <a:cs typeface="Courier New"/>
                <a:sym typeface="Courier New"/>
              </a:rPr>
              <a:t>wordlists</a:t>
            </a:r>
            <a:r>
              <a:rPr lang="en">
                <a:solidFill>
                  <a:schemeClr val="dk1"/>
                </a:solidFill>
                <a:latin typeface="Courier New"/>
                <a:ea typeface="Courier New"/>
                <a:cs typeface="Courier New"/>
                <a:sym typeface="Courier New"/>
              </a:rPr>
              <a:t> the password is in</a:t>
            </a:r>
            <a:endParaRPr>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q</a:t>
            </a:r>
            <a:r>
              <a:rPr lang="en">
                <a:solidFill>
                  <a:srgbClr val="59A14F"/>
                </a:solidFill>
                <a:latin typeface="Courier New"/>
                <a:ea typeface="Courier New"/>
                <a:cs typeface="Courier New"/>
                <a:sym typeface="Courier New"/>
              </a:rPr>
              <a:t>uestion/outline</a:t>
            </a:r>
            <a:endParaRPr>
              <a:solidFill>
                <a:srgbClr val="59A14F"/>
              </a:solidFill>
              <a:latin typeface="Courier New"/>
              <a:ea typeface="Courier New"/>
              <a:cs typeface="Courier New"/>
              <a:sym typeface="Courier New"/>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"how to make a secure password that is also memorable</a:t>
            </a:r>
            <a:r>
              <a:rPr lang="en">
                <a:solidFill>
                  <a:srgbClr val="59A14F"/>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using our dataset, we will:</a:t>
            </a:r>
            <a:endParaRPr>
              <a:solidFill>
                <a:schemeClr val="dk1"/>
              </a:solidFill>
              <a:latin typeface="Courier New"/>
              <a:ea typeface="Courier New"/>
              <a:cs typeface="Courier New"/>
              <a:sym typeface="Courier New"/>
            </a:endParaRPr>
          </a:p>
          <a:p>
            <a:pPr indent="-342900" lvl="0" marL="457200" rtl="0" algn="l">
              <a:spcBef>
                <a:spcPts val="120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analyze </a:t>
            </a:r>
            <a:r>
              <a:rPr lang="en">
                <a:solidFill>
                  <a:srgbClr val="59A14F"/>
                </a:solidFill>
                <a:latin typeface="Courier New"/>
                <a:ea typeface="Courier New"/>
                <a:cs typeface="Courier New"/>
                <a:sym typeface="Courier New"/>
              </a:rPr>
              <a:t>characteristics</a:t>
            </a:r>
            <a:r>
              <a:rPr lang="en">
                <a:solidFill>
                  <a:schemeClr val="dk1"/>
                </a:solidFill>
                <a:latin typeface="Courier New"/>
                <a:ea typeface="Courier New"/>
                <a:cs typeface="Courier New"/>
                <a:sym typeface="Courier New"/>
              </a:rPr>
              <a:t> of </a:t>
            </a:r>
            <a:r>
              <a:rPr lang="en">
                <a:solidFill>
                  <a:srgbClr val="59A14F"/>
                </a:solidFill>
                <a:latin typeface="Courier New"/>
                <a:ea typeface="Courier New"/>
                <a:cs typeface="Courier New"/>
                <a:sym typeface="Courier New"/>
              </a:rPr>
              <a:t>weak passwords</a:t>
            </a:r>
            <a:endParaRPr>
              <a:solidFill>
                <a:srgbClr val="59A14F"/>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assess </a:t>
            </a:r>
            <a:r>
              <a:rPr lang="en">
                <a:solidFill>
                  <a:srgbClr val="59A14F"/>
                </a:solidFill>
                <a:latin typeface="Courier New"/>
                <a:ea typeface="Courier New"/>
                <a:cs typeface="Courier New"/>
                <a:sym typeface="Courier New"/>
              </a:rPr>
              <a:t>popularity</a:t>
            </a:r>
            <a:r>
              <a:rPr lang="en">
                <a:solidFill>
                  <a:schemeClr val="dk1"/>
                </a:solidFill>
                <a:latin typeface="Courier New"/>
                <a:ea typeface="Courier New"/>
                <a:cs typeface="Courier New"/>
                <a:sym typeface="Courier New"/>
              </a:rPr>
              <a:t> of passwords using </a:t>
            </a:r>
            <a:r>
              <a:rPr lang="en">
                <a:solidFill>
                  <a:srgbClr val="59A14F"/>
                </a:solidFill>
                <a:latin typeface="Courier New"/>
                <a:ea typeface="Courier New"/>
                <a:cs typeface="Courier New"/>
                <a:sym typeface="Courier New"/>
              </a:rPr>
              <a:t>wordlists</a:t>
            </a:r>
            <a:endParaRPr>
              <a:solidFill>
                <a:srgbClr val="59A14F"/>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address password </a:t>
            </a:r>
            <a:r>
              <a:rPr lang="en">
                <a:solidFill>
                  <a:srgbClr val="59A14F"/>
                </a:solidFill>
                <a:latin typeface="Courier New"/>
                <a:ea typeface="Courier New"/>
                <a:cs typeface="Courier New"/>
                <a:sym typeface="Courier New"/>
              </a:rPr>
              <a:t>memorability</a:t>
            </a:r>
            <a:endParaRPr>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7299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59A14F"/>
                </a:solidFill>
                <a:latin typeface="Courier New"/>
                <a:ea typeface="Courier New"/>
                <a:cs typeface="Courier New"/>
                <a:sym typeface="Courier New"/>
              </a:rPr>
              <a:t>weak_password_characteristics</a:t>
            </a:r>
            <a:endParaRPr>
              <a:solidFill>
                <a:srgbClr val="59A14F"/>
              </a:solidFill>
              <a:latin typeface="Courier New"/>
              <a:ea typeface="Courier New"/>
              <a:cs typeface="Courier New"/>
              <a:sym typeface="Courier New"/>
            </a:endParaRPr>
          </a:p>
        </p:txBody>
      </p:sp>
      <p:sp>
        <p:nvSpPr>
          <p:cNvPr id="79" name="Google Shape;79;p17"/>
          <p:cNvSpPr txBox="1"/>
          <p:nvPr/>
        </p:nvSpPr>
        <p:spPr>
          <a:xfrm>
            <a:off x="657750" y="2571750"/>
            <a:ext cx="78285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keyboard/language </a:t>
            </a:r>
            <a:r>
              <a:rPr lang="en">
                <a:solidFill>
                  <a:srgbClr val="59A14F"/>
                </a:solidFill>
                <a:latin typeface="Courier New"/>
                <a:ea typeface="Courier New"/>
                <a:cs typeface="Courier New"/>
                <a:sym typeface="Courier New"/>
              </a:rPr>
              <a:t>patterns</a:t>
            </a:r>
            <a:r>
              <a:rPr lang="en">
                <a:solidFill>
                  <a:schemeClr val="dk1"/>
                </a:solidFill>
                <a:latin typeface="Courier New"/>
                <a:ea typeface="Courier New"/>
                <a:cs typeface="Courier New"/>
                <a:sym typeface="Courier New"/>
              </a:rPr>
              <a:t>, character </a:t>
            </a:r>
            <a:r>
              <a:rPr lang="en">
                <a:solidFill>
                  <a:srgbClr val="59A14F"/>
                </a:solidFill>
                <a:latin typeface="Courier New"/>
                <a:ea typeface="Courier New"/>
                <a:cs typeface="Courier New"/>
                <a:sym typeface="Courier New"/>
              </a:rPr>
              <a:t>length</a:t>
            </a:r>
            <a:endParaRPr>
              <a:solidFill>
                <a:srgbClr val="59A14F"/>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determine composition of </a:t>
            </a:r>
            <a:r>
              <a:rPr lang="en">
                <a:solidFill>
                  <a:srgbClr val="59A14F"/>
                </a:solidFill>
                <a:latin typeface="Courier New"/>
                <a:ea typeface="Courier New"/>
                <a:cs typeface="Courier New"/>
                <a:sym typeface="Courier New"/>
              </a:rPr>
              <a:t>character types</a:t>
            </a:r>
            <a:r>
              <a:rPr lang="en">
                <a:solidFill>
                  <a:schemeClr val="dk1"/>
                </a:solidFill>
                <a:latin typeface="Courier New"/>
                <a:ea typeface="Courier New"/>
                <a:cs typeface="Courier New"/>
                <a:sym typeface="Courier New"/>
              </a:rPr>
              <a:t> (upper, lower, etc.)</a:t>
            </a:r>
            <a:endParaRPr>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use </a:t>
            </a:r>
            <a:r>
              <a:rPr lang="en">
                <a:solidFill>
                  <a:srgbClr val="59A14F"/>
                </a:solidFill>
                <a:latin typeface="Courier New"/>
                <a:ea typeface="Courier New"/>
                <a:cs typeface="Courier New"/>
                <a:sym typeface="Courier New"/>
              </a:rPr>
              <a:t>brute-force</a:t>
            </a:r>
            <a:r>
              <a:rPr lang="en">
                <a:solidFill>
                  <a:schemeClr val="dk1"/>
                </a:solidFill>
                <a:latin typeface="Courier New"/>
                <a:ea typeface="Courier New"/>
                <a:cs typeface="Courier New"/>
                <a:sym typeface="Courier New"/>
              </a:rPr>
              <a:t> cracking to help </a:t>
            </a:r>
            <a:r>
              <a:rPr lang="en">
                <a:solidFill>
                  <a:srgbClr val="59A14F"/>
                </a:solidFill>
                <a:latin typeface="Courier New"/>
                <a:ea typeface="Courier New"/>
                <a:cs typeface="Courier New"/>
                <a:sym typeface="Courier New"/>
              </a:rPr>
              <a:t>determine password strength</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4978388" y="979800"/>
            <a:ext cx="3834299" cy="3761758"/>
          </a:xfrm>
          <a:prstGeom prst="rect">
            <a:avLst/>
          </a:prstGeom>
          <a:noFill/>
          <a:ln>
            <a:noFill/>
          </a:ln>
        </p:spPr>
      </p:pic>
      <p:pic>
        <p:nvPicPr>
          <p:cNvPr id="85" name="Google Shape;85;p18"/>
          <p:cNvPicPr preferRelativeResize="0"/>
          <p:nvPr/>
        </p:nvPicPr>
        <p:blipFill>
          <a:blip r:embed="rId4">
            <a:alphaModFix/>
          </a:blip>
          <a:stretch>
            <a:fillRect/>
          </a:stretch>
        </p:blipFill>
        <p:spPr>
          <a:xfrm>
            <a:off x="4958775" y="968224"/>
            <a:ext cx="3873525" cy="3784899"/>
          </a:xfrm>
          <a:prstGeom prst="rect">
            <a:avLst/>
          </a:prstGeom>
          <a:noFill/>
          <a:ln>
            <a:noFill/>
          </a:ln>
        </p:spPr>
      </p:pic>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weak_password_characteristics_1/4</a:t>
            </a:r>
            <a:endParaRPr>
              <a:solidFill>
                <a:srgbClr val="59A14F"/>
              </a:solidFill>
              <a:latin typeface="Courier New"/>
              <a:ea typeface="Courier New"/>
              <a:cs typeface="Courier New"/>
              <a:sym typeface="Courier New"/>
            </a:endParaRPr>
          </a:p>
        </p:txBody>
      </p:sp>
      <p:sp>
        <p:nvSpPr>
          <p:cNvPr id="87" name="Google Shape;87;p18"/>
          <p:cNvSpPr txBox="1"/>
          <p:nvPr>
            <p:ph idx="1" type="body"/>
          </p:nvPr>
        </p:nvSpPr>
        <p:spPr>
          <a:xfrm>
            <a:off x="311700" y="1152475"/>
            <a:ext cx="469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59A14F"/>
                </a:solidFill>
                <a:latin typeface="Courier New"/>
                <a:ea typeface="Courier New"/>
                <a:cs typeface="Courier New"/>
                <a:sym typeface="Courier New"/>
              </a:rPr>
              <a:t>keyboard patterns</a:t>
            </a:r>
            <a:r>
              <a:rPr lang="en" sz="1200">
                <a:solidFill>
                  <a:schemeClr val="dk1"/>
                </a:solidFill>
                <a:latin typeface="Courier New"/>
                <a:ea typeface="Courier New"/>
                <a:cs typeface="Courier New"/>
                <a:sym typeface="Courier New"/>
              </a:rPr>
              <a:t> are the </a:t>
            </a:r>
            <a:r>
              <a:rPr lang="en" sz="1200">
                <a:solidFill>
                  <a:srgbClr val="59A14F"/>
                </a:solidFill>
                <a:latin typeface="Courier New"/>
                <a:ea typeface="Courier New"/>
                <a:cs typeface="Courier New"/>
                <a:sym typeface="Courier New"/>
              </a:rPr>
              <a:t>most common</a:t>
            </a:r>
            <a:r>
              <a:rPr lang="en" sz="1200">
                <a:solidFill>
                  <a:schemeClr val="dk1"/>
                </a:solidFill>
                <a:latin typeface="Courier New"/>
                <a:ea typeface="Courier New"/>
                <a:cs typeface="Courier New"/>
                <a:sym typeface="Courier New"/>
              </a:rPr>
              <a:t> password choice</a:t>
            </a:r>
            <a:endParaRPr sz="1200">
              <a:solidFill>
                <a:schemeClr val="dk1"/>
              </a:solidFill>
              <a:latin typeface="Courier New"/>
              <a:ea typeface="Courier New"/>
              <a:cs typeface="Courier New"/>
              <a:sym typeface="Courier New"/>
            </a:endParaRPr>
          </a:p>
          <a:p>
            <a:pPr indent="-304800" lvl="0" marL="457200" rtl="0" algn="l">
              <a:spcBef>
                <a:spcPts val="1200"/>
              </a:spcBef>
              <a:spcAft>
                <a:spcPts val="0"/>
              </a:spcAft>
              <a:buClr>
                <a:schemeClr val="dk1"/>
              </a:buClr>
              <a:buSzPts val="1200"/>
              <a:buFont typeface="Courier New"/>
              <a:buChar char="●"/>
            </a:pPr>
            <a:r>
              <a:rPr b="1" lang="en" sz="1200">
                <a:solidFill>
                  <a:srgbClr val="4A86E8"/>
                </a:solidFill>
                <a:latin typeface="Courier New"/>
                <a:ea typeface="Courier New"/>
                <a:cs typeface="Courier New"/>
                <a:sym typeface="Courier New"/>
              </a:rPr>
              <a:t>numeric patterns</a:t>
            </a:r>
            <a:r>
              <a:rPr lang="en" sz="1200">
                <a:solidFill>
                  <a:schemeClr val="dk1"/>
                </a:solidFill>
                <a:latin typeface="Courier New"/>
                <a:ea typeface="Courier New"/>
                <a:cs typeface="Courier New"/>
                <a:sym typeface="Courier New"/>
              </a:rPr>
              <a:t> could also count, like "123..."</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hybrid passwords can contain multiple of these patterns</a:t>
            </a:r>
            <a:endParaRPr sz="12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200">
                <a:solidFill>
                  <a:schemeClr val="dk1"/>
                </a:solidFill>
                <a:latin typeface="Courier New"/>
                <a:ea typeface="Courier New"/>
                <a:cs typeface="Courier New"/>
                <a:sym typeface="Courier New"/>
              </a:rPr>
              <a:t>literal </a:t>
            </a:r>
            <a:r>
              <a:rPr b="1" lang="en" sz="1200">
                <a:solidFill>
                  <a:srgbClr val="E06666"/>
                </a:solidFill>
                <a:latin typeface="Courier New"/>
                <a:ea typeface="Courier New"/>
                <a:cs typeface="Courier New"/>
                <a:sym typeface="Courier New"/>
              </a:rPr>
              <a:t>words</a:t>
            </a:r>
            <a:r>
              <a:rPr lang="en" sz="1200">
                <a:solidFill>
                  <a:schemeClr val="dk1"/>
                </a:solidFill>
                <a:latin typeface="Courier New"/>
                <a:ea typeface="Courier New"/>
                <a:cs typeface="Courier New"/>
                <a:sym typeface="Courier New"/>
              </a:rPr>
              <a:t> are also </a:t>
            </a:r>
            <a:r>
              <a:rPr lang="en" sz="1200">
                <a:solidFill>
                  <a:srgbClr val="59A14F"/>
                </a:solidFill>
                <a:latin typeface="Courier New"/>
                <a:ea typeface="Courier New"/>
                <a:cs typeface="Courier New"/>
                <a:sym typeface="Courier New"/>
              </a:rPr>
              <a:t>very common</a:t>
            </a:r>
            <a:endParaRPr sz="1200">
              <a:solidFill>
                <a:srgbClr val="59A14F"/>
              </a:solidFill>
              <a:latin typeface="Courier New"/>
              <a:ea typeface="Courier New"/>
              <a:cs typeface="Courier New"/>
              <a:sym typeface="Courier New"/>
            </a:endParaRPr>
          </a:p>
          <a:p>
            <a:pPr indent="-304800" lvl="0" marL="457200" rtl="0" algn="l">
              <a:spcBef>
                <a:spcPts val="120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"password" is globally the </a:t>
            </a:r>
            <a:r>
              <a:rPr lang="en" sz="1200">
                <a:solidFill>
                  <a:srgbClr val="59A14F"/>
                </a:solidFill>
                <a:latin typeface="Courier New"/>
                <a:ea typeface="Courier New"/>
                <a:cs typeface="Courier New"/>
                <a:sym typeface="Courier New"/>
              </a:rPr>
              <a:t>most common word</a:t>
            </a:r>
            <a:r>
              <a:rPr lang="en" sz="1200">
                <a:solidFill>
                  <a:schemeClr val="dk1"/>
                </a:solidFill>
                <a:latin typeface="Courier New"/>
                <a:ea typeface="Courier New"/>
                <a:cs typeface="Courier New"/>
                <a:sym typeface="Courier New"/>
              </a:rPr>
              <a:t> used as a password</a:t>
            </a:r>
            <a:endParaRPr sz="1200">
              <a:solidFill>
                <a:schemeClr val="dk1"/>
              </a:solidFill>
              <a:latin typeface="Courier New"/>
              <a:ea typeface="Courier New"/>
              <a:cs typeface="Courier New"/>
              <a:sym typeface="Courier New"/>
            </a:endParaRPr>
          </a:p>
        </p:txBody>
      </p:sp>
      <p:sp>
        <p:nvSpPr>
          <p:cNvPr id="88" name="Google Shape;88;p18"/>
          <p:cNvSpPr/>
          <p:nvPr/>
        </p:nvSpPr>
        <p:spPr>
          <a:xfrm>
            <a:off x="5004900" y="1096400"/>
            <a:ext cx="682200" cy="131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5004900" y="1283150"/>
            <a:ext cx="682200" cy="131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5004900" y="1469900"/>
            <a:ext cx="682200" cy="131700"/>
          </a:xfrm>
          <a:prstGeom prst="rect">
            <a:avLst/>
          </a:prstGeom>
          <a:noFill/>
          <a:ln cap="flat" cmpd="sng" w="9525">
            <a:solidFill>
              <a:srgbClr val="59A1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5004900" y="1656650"/>
            <a:ext cx="682200" cy="131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5004900" y="2030150"/>
            <a:ext cx="682200" cy="131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5004900" y="2216900"/>
            <a:ext cx="682200" cy="131700"/>
          </a:xfrm>
          <a:prstGeom prst="rect">
            <a:avLst/>
          </a:prstGeom>
          <a:noFill/>
          <a:ln cap="flat" cmpd="sng" w="9525">
            <a:solidFill>
              <a:srgbClr val="59A1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5004900" y="2403650"/>
            <a:ext cx="682200" cy="131700"/>
          </a:xfrm>
          <a:prstGeom prst="rect">
            <a:avLst/>
          </a:prstGeom>
          <a:noFill/>
          <a:ln cap="flat" cmpd="sng" w="9525">
            <a:solidFill>
              <a:srgbClr val="59A1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004900" y="2590400"/>
            <a:ext cx="682200" cy="131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5004900" y="2777150"/>
            <a:ext cx="682200" cy="131700"/>
          </a:xfrm>
          <a:prstGeom prst="rect">
            <a:avLst/>
          </a:prstGeom>
          <a:noFill/>
          <a:ln cap="flat" cmpd="sng" w="9525">
            <a:solidFill>
              <a:srgbClr val="59A1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5004900" y="2963900"/>
            <a:ext cx="682200" cy="131700"/>
          </a:xfrm>
          <a:prstGeom prst="rect">
            <a:avLst/>
          </a:prstGeom>
          <a:noFill/>
          <a:ln cap="flat" cmpd="sng" w="9525">
            <a:solidFill>
              <a:srgbClr val="59A1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5004900" y="3150650"/>
            <a:ext cx="682200" cy="131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5004900" y="3337400"/>
            <a:ext cx="682200" cy="131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5004900" y="3524150"/>
            <a:ext cx="682200" cy="131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5004900" y="3710900"/>
            <a:ext cx="682200" cy="131700"/>
          </a:xfrm>
          <a:prstGeom prst="rect">
            <a:avLst/>
          </a:prstGeom>
          <a:noFill/>
          <a:ln cap="flat" cmpd="sng" w="9525">
            <a:solidFill>
              <a:srgbClr val="59A1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5004900" y="3897650"/>
            <a:ext cx="682200" cy="1317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5004900" y="4271150"/>
            <a:ext cx="682200" cy="131700"/>
          </a:xfrm>
          <a:prstGeom prst="rect">
            <a:avLst/>
          </a:prstGeom>
          <a:noFill/>
          <a:ln cap="flat" cmpd="sng" w="9525">
            <a:solidFill>
              <a:srgbClr val="59A1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5004900" y="1843400"/>
            <a:ext cx="682200" cy="1317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004900" y="4084400"/>
            <a:ext cx="682200" cy="1317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weak_password_characteristics_2/4</a:t>
            </a:r>
            <a:endParaRPr>
              <a:solidFill>
                <a:srgbClr val="59A14F"/>
              </a:solidFill>
              <a:latin typeface="Courier New"/>
              <a:ea typeface="Courier New"/>
              <a:cs typeface="Courier New"/>
              <a:sym typeface="Courier New"/>
            </a:endParaRPr>
          </a:p>
        </p:txBody>
      </p:sp>
      <p:sp>
        <p:nvSpPr>
          <p:cNvPr id="111" name="Google Shape;111;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most weak passwords range from </a:t>
            </a:r>
            <a:r>
              <a:rPr lang="en" sz="1400">
                <a:solidFill>
                  <a:srgbClr val="59A14F"/>
                </a:solidFill>
                <a:latin typeface="Courier New"/>
                <a:ea typeface="Courier New"/>
                <a:cs typeface="Courier New"/>
                <a:sym typeface="Courier New"/>
              </a:rPr>
              <a:t>6 to 9</a:t>
            </a:r>
            <a:r>
              <a:rPr lang="en" sz="1400">
                <a:solidFill>
                  <a:schemeClr val="dk1"/>
                </a:solidFill>
                <a:latin typeface="Courier New"/>
                <a:ea typeface="Courier New"/>
                <a:cs typeface="Courier New"/>
                <a:sym typeface="Courier New"/>
              </a:rPr>
              <a:t> characters in length</a:t>
            </a:r>
            <a:endParaRPr sz="14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400">
              <a:solidFill>
                <a:schemeClr val="dk1"/>
              </a:solidFill>
              <a:latin typeface="Courier New"/>
              <a:ea typeface="Courier New"/>
              <a:cs typeface="Courier New"/>
              <a:sym typeface="Courier New"/>
            </a:endParaRPr>
          </a:p>
          <a:p>
            <a:pPr indent="-317500" lvl="0" marL="457200" rtl="0" algn="l">
              <a:spcBef>
                <a:spcPts val="120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of course, </a:t>
            </a:r>
            <a:r>
              <a:rPr lang="en" sz="1400">
                <a:solidFill>
                  <a:srgbClr val="59A14F"/>
                </a:solidFill>
                <a:latin typeface="Courier New"/>
                <a:ea typeface="Courier New"/>
                <a:cs typeface="Courier New"/>
                <a:sym typeface="Courier New"/>
              </a:rPr>
              <a:t>less than 6</a:t>
            </a:r>
            <a:r>
              <a:rPr lang="en" sz="1400">
                <a:solidFill>
                  <a:schemeClr val="dk1"/>
                </a:solidFill>
                <a:latin typeface="Courier New"/>
                <a:ea typeface="Courier New"/>
                <a:cs typeface="Courier New"/>
                <a:sym typeface="Courier New"/>
              </a:rPr>
              <a:t> characters is </a:t>
            </a:r>
            <a:r>
              <a:rPr lang="en" sz="1400">
                <a:solidFill>
                  <a:srgbClr val="59A14F"/>
                </a:solidFill>
                <a:latin typeface="Courier New"/>
                <a:ea typeface="Courier New"/>
                <a:cs typeface="Courier New"/>
                <a:sym typeface="Courier New"/>
              </a:rPr>
              <a:t>also bad</a:t>
            </a:r>
            <a:endParaRPr sz="1400">
              <a:solidFill>
                <a:srgbClr val="59A14F"/>
              </a:solidFill>
              <a:latin typeface="Courier New"/>
              <a:ea typeface="Courier New"/>
              <a:cs typeface="Courier New"/>
              <a:sym typeface="Courier New"/>
            </a:endParaRPr>
          </a:p>
        </p:txBody>
      </p:sp>
      <p:pic>
        <p:nvPicPr>
          <p:cNvPr id="112" name="Google Shape;112;p19"/>
          <p:cNvPicPr preferRelativeResize="0"/>
          <p:nvPr/>
        </p:nvPicPr>
        <p:blipFill>
          <a:blip r:embed="rId3">
            <a:alphaModFix/>
          </a:blip>
          <a:stretch>
            <a:fillRect/>
          </a:stretch>
        </p:blipFill>
        <p:spPr>
          <a:xfrm>
            <a:off x="4572000" y="1017725"/>
            <a:ext cx="4004209"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weak_password_characteristics_3/4</a:t>
            </a:r>
            <a:endParaRPr>
              <a:solidFill>
                <a:srgbClr val="59A14F"/>
              </a:solidFill>
              <a:latin typeface="Courier New"/>
              <a:ea typeface="Courier New"/>
              <a:cs typeface="Courier New"/>
              <a:sym typeface="Courier New"/>
            </a:endParaRPr>
          </a:p>
        </p:txBody>
      </p:sp>
      <p:sp>
        <p:nvSpPr>
          <p:cNvPr id="118" name="Google Shape;118;p20"/>
          <p:cNvSpPr txBox="1"/>
          <p:nvPr>
            <p:ph idx="1" type="body"/>
          </p:nvPr>
        </p:nvSpPr>
        <p:spPr>
          <a:xfrm>
            <a:off x="311700" y="1152475"/>
            <a:ext cx="388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most passwords contain </a:t>
            </a:r>
            <a:r>
              <a:rPr lang="en" sz="1200">
                <a:solidFill>
                  <a:srgbClr val="59A14F"/>
                </a:solidFill>
                <a:latin typeface="Courier New"/>
                <a:ea typeface="Courier New"/>
                <a:cs typeface="Courier New"/>
                <a:sym typeface="Courier New"/>
              </a:rPr>
              <a:t>lowercase letters</a:t>
            </a:r>
            <a:r>
              <a:rPr lang="en" sz="1200">
                <a:solidFill>
                  <a:schemeClr val="dk1"/>
                </a:solidFill>
                <a:latin typeface="Courier New"/>
                <a:ea typeface="Courier New"/>
                <a:cs typeface="Courier New"/>
                <a:sym typeface="Courier New"/>
              </a:rPr>
              <a:t> and </a:t>
            </a:r>
            <a:r>
              <a:rPr lang="en" sz="1200">
                <a:solidFill>
                  <a:srgbClr val="59A14F"/>
                </a:solidFill>
                <a:latin typeface="Courier New"/>
                <a:ea typeface="Courier New"/>
                <a:cs typeface="Courier New"/>
                <a:sym typeface="Courier New"/>
              </a:rPr>
              <a:t>numbers</a:t>
            </a:r>
            <a:endParaRPr sz="1200">
              <a:solidFill>
                <a:srgbClr val="59A14F"/>
              </a:solidFill>
              <a:latin typeface="Courier New"/>
              <a:ea typeface="Courier New"/>
              <a:cs typeface="Courier New"/>
              <a:sym typeface="Courier New"/>
            </a:endParaRPr>
          </a:p>
          <a:p>
            <a:pPr indent="-304800" lvl="0" marL="457200" rtl="0" algn="l">
              <a:spcBef>
                <a:spcPts val="1200"/>
              </a:spcBef>
              <a:spcAft>
                <a:spcPts val="0"/>
              </a:spcAft>
              <a:buClr>
                <a:schemeClr val="dk1"/>
              </a:buClr>
              <a:buSzPts val="1200"/>
              <a:buFont typeface="Courier New"/>
              <a:buChar char="●"/>
            </a:pPr>
            <a:r>
              <a:rPr lang="en" sz="1200">
                <a:solidFill>
                  <a:srgbClr val="59A14F"/>
                </a:solidFill>
                <a:latin typeface="Courier New"/>
                <a:ea typeface="Courier New"/>
                <a:cs typeface="Courier New"/>
                <a:sym typeface="Courier New"/>
              </a:rPr>
              <a:t>41%</a:t>
            </a:r>
            <a:r>
              <a:rPr lang="en" sz="1200">
                <a:solidFill>
                  <a:schemeClr val="dk1"/>
                </a:solidFill>
                <a:latin typeface="Courier New"/>
                <a:ea typeface="Courier New"/>
                <a:cs typeface="Courier New"/>
                <a:sym typeface="Courier New"/>
              </a:rPr>
              <a:t> had </a:t>
            </a:r>
            <a:r>
              <a:rPr lang="en" sz="1200">
                <a:solidFill>
                  <a:srgbClr val="59A14F"/>
                </a:solidFill>
                <a:latin typeface="Courier New"/>
                <a:ea typeface="Courier New"/>
                <a:cs typeface="Courier New"/>
                <a:sym typeface="Courier New"/>
              </a:rPr>
              <a:t>lower letters</a:t>
            </a:r>
            <a:r>
              <a:rPr lang="en" sz="1200">
                <a:solidFill>
                  <a:schemeClr val="dk1"/>
                </a:solidFill>
                <a:latin typeface="Courier New"/>
                <a:ea typeface="Courier New"/>
                <a:cs typeface="Courier New"/>
                <a:sym typeface="Courier New"/>
              </a:rPr>
              <a:t> only</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rgbClr val="59A14F"/>
                </a:solidFill>
                <a:latin typeface="Courier New"/>
                <a:ea typeface="Courier New"/>
                <a:cs typeface="Courier New"/>
                <a:sym typeface="Courier New"/>
              </a:rPr>
              <a:t>40%</a:t>
            </a:r>
            <a:r>
              <a:rPr lang="en" sz="1200">
                <a:solidFill>
                  <a:schemeClr val="dk1"/>
                </a:solidFill>
                <a:latin typeface="Courier New"/>
                <a:ea typeface="Courier New"/>
                <a:cs typeface="Courier New"/>
                <a:sym typeface="Courier New"/>
              </a:rPr>
              <a:t> had </a:t>
            </a:r>
            <a:r>
              <a:rPr lang="en" sz="1200">
                <a:solidFill>
                  <a:srgbClr val="59A14F"/>
                </a:solidFill>
                <a:latin typeface="Courier New"/>
                <a:ea typeface="Courier New"/>
                <a:cs typeface="Courier New"/>
                <a:sym typeface="Courier New"/>
              </a:rPr>
              <a:t>numbers</a:t>
            </a:r>
            <a:r>
              <a:rPr lang="en" sz="1200">
                <a:solidFill>
                  <a:schemeClr val="dk1"/>
                </a:solidFill>
                <a:latin typeface="Courier New"/>
                <a:ea typeface="Courier New"/>
                <a:cs typeface="Courier New"/>
                <a:sym typeface="Courier New"/>
              </a:rPr>
              <a:t> only</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rgbClr val="59A14F"/>
                </a:solidFill>
                <a:latin typeface="Courier New"/>
                <a:ea typeface="Courier New"/>
                <a:cs typeface="Courier New"/>
                <a:sym typeface="Courier New"/>
              </a:rPr>
              <a:t>14%</a:t>
            </a:r>
            <a:r>
              <a:rPr lang="en" sz="1200">
                <a:solidFill>
                  <a:schemeClr val="dk1"/>
                </a:solidFill>
                <a:latin typeface="Courier New"/>
                <a:ea typeface="Courier New"/>
                <a:cs typeface="Courier New"/>
                <a:sym typeface="Courier New"/>
              </a:rPr>
              <a:t> had both </a:t>
            </a:r>
            <a:r>
              <a:rPr lang="en" sz="1200">
                <a:solidFill>
                  <a:srgbClr val="59A14F"/>
                </a:solidFill>
                <a:latin typeface="Courier New"/>
                <a:ea typeface="Courier New"/>
                <a:cs typeface="Courier New"/>
                <a:sym typeface="Courier New"/>
              </a:rPr>
              <a:t>lower letters</a:t>
            </a:r>
            <a:r>
              <a:rPr lang="en" sz="1200">
                <a:solidFill>
                  <a:schemeClr val="dk1"/>
                </a:solidFill>
                <a:latin typeface="Courier New"/>
                <a:ea typeface="Courier New"/>
                <a:cs typeface="Courier New"/>
                <a:sym typeface="Courier New"/>
              </a:rPr>
              <a:t> and </a:t>
            </a:r>
            <a:r>
              <a:rPr lang="en" sz="1200">
                <a:solidFill>
                  <a:srgbClr val="59A14F"/>
                </a:solidFill>
                <a:latin typeface="Courier New"/>
                <a:ea typeface="Courier New"/>
                <a:cs typeface="Courier New"/>
                <a:sym typeface="Courier New"/>
              </a:rPr>
              <a:t>numbers</a:t>
            </a:r>
            <a:endParaRPr sz="12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200">
                <a:solidFill>
                  <a:schemeClr val="dk1"/>
                </a:solidFill>
                <a:latin typeface="Courier New"/>
                <a:ea typeface="Courier New"/>
                <a:cs typeface="Courier New"/>
                <a:sym typeface="Courier New"/>
              </a:rPr>
              <a:t>almost no passwords contain </a:t>
            </a:r>
            <a:r>
              <a:rPr lang="en" sz="1200">
                <a:solidFill>
                  <a:srgbClr val="59A14F"/>
                </a:solidFill>
                <a:latin typeface="Courier New"/>
                <a:ea typeface="Courier New"/>
                <a:cs typeface="Courier New"/>
                <a:sym typeface="Courier New"/>
              </a:rPr>
              <a:t>uppercase</a:t>
            </a:r>
            <a:r>
              <a:rPr lang="en" sz="1200">
                <a:solidFill>
                  <a:schemeClr val="dk1"/>
                </a:solidFill>
                <a:latin typeface="Courier New"/>
                <a:ea typeface="Courier New"/>
                <a:cs typeface="Courier New"/>
                <a:sym typeface="Courier New"/>
              </a:rPr>
              <a:t> or </a:t>
            </a:r>
            <a:r>
              <a:rPr lang="en" sz="1200">
                <a:solidFill>
                  <a:srgbClr val="59A14F"/>
                </a:solidFill>
                <a:latin typeface="Courier New"/>
                <a:ea typeface="Courier New"/>
                <a:cs typeface="Courier New"/>
                <a:sym typeface="Courier New"/>
              </a:rPr>
              <a:t>special</a:t>
            </a:r>
            <a:r>
              <a:rPr lang="en" sz="1200">
                <a:solidFill>
                  <a:schemeClr val="dk1"/>
                </a:solidFill>
                <a:latin typeface="Courier New"/>
                <a:ea typeface="Courier New"/>
                <a:cs typeface="Courier New"/>
                <a:sym typeface="Courier New"/>
              </a:rPr>
              <a:t> characters</a:t>
            </a:r>
            <a:endParaRPr sz="1200">
              <a:solidFill>
                <a:schemeClr val="dk1"/>
              </a:solidFill>
              <a:latin typeface="Courier New"/>
              <a:ea typeface="Courier New"/>
              <a:cs typeface="Courier New"/>
              <a:sym typeface="Courier New"/>
            </a:endParaRPr>
          </a:p>
          <a:p>
            <a:pPr indent="-304800" lvl="0" marL="457200" rtl="0" algn="l">
              <a:spcBef>
                <a:spcPts val="120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less than </a:t>
            </a:r>
            <a:r>
              <a:rPr lang="en" sz="1200">
                <a:solidFill>
                  <a:srgbClr val="59A14F"/>
                </a:solidFill>
                <a:latin typeface="Courier New"/>
                <a:ea typeface="Courier New"/>
                <a:cs typeface="Courier New"/>
                <a:sym typeface="Courier New"/>
              </a:rPr>
              <a:t>2%</a:t>
            </a:r>
            <a:r>
              <a:rPr lang="en" sz="1200">
                <a:solidFill>
                  <a:schemeClr val="dk1"/>
                </a:solidFill>
                <a:latin typeface="Courier New"/>
                <a:ea typeface="Courier New"/>
                <a:cs typeface="Courier New"/>
                <a:sym typeface="Courier New"/>
              </a:rPr>
              <a:t> combined</a:t>
            </a:r>
            <a:endParaRPr sz="1200">
              <a:solidFill>
                <a:schemeClr val="dk1"/>
              </a:solidFill>
              <a:latin typeface="Courier New"/>
              <a:ea typeface="Courier New"/>
              <a:cs typeface="Courier New"/>
              <a:sym typeface="Courier New"/>
            </a:endParaRPr>
          </a:p>
        </p:txBody>
      </p:sp>
      <p:grpSp>
        <p:nvGrpSpPr>
          <p:cNvPr id="119" name="Google Shape;119;p20"/>
          <p:cNvGrpSpPr/>
          <p:nvPr/>
        </p:nvGrpSpPr>
        <p:grpSpPr>
          <a:xfrm>
            <a:off x="4199175" y="1060500"/>
            <a:ext cx="4738642" cy="3600349"/>
            <a:chOff x="1100475" y="1431450"/>
            <a:chExt cx="4738642" cy="3600349"/>
          </a:xfrm>
        </p:grpSpPr>
        <p:pic>
          <p:nvPicPr>
            <p:cNvPr id="120" name="Google Shape;120;p20"/>
            <p:cNvPicPr preferRelativeResize="0"/>
            <p:nvPr/>
          </p:nvPicPr>
          <p:blipFill>
            <a:blip r:embed="rId3">
              <a:alphaModFix/>
            </a:blip>
            <a:stretch>
              <a:fillRect/>
            </a:stretch>
          </p:blipFill>
          <p:spPr>
            <a:xfrm>
              <a:off x="1100475" y="1431450"/>
              <a:ext cx="1515425" cy="3600349"/>
            </a:xfrm>
            <a:prstGeom prst="rect">
              <a:avLst/>
            </a:prstGeom>
            <a:noFill/>
            <a:ln>
              <a:noFill/>
            </a:ln>
          </p:spPr>
        </p:pic>
        <p:pic>
          <p:nvPicPr>
            <p:cNvPr id="121" name="Google Shape;121;p20"/>
            <p:cNvPicPr preferRelativeResize="0"/>
            <p:nvPr/>
          </p:nvPicPr>
          <p:blipFill rotWithShape="1">
            <a:blip r:embed="rId4">
              <a:alphaModFix/>
            </a:blip>
            <a:srcRect b="0" l="27735" r="0" t="0"/>
            <a:stretch/>
          </p:blipFill>
          <p:spPr>
            <a:xfrm>
              <a:off x="2607325" y="1437700"/>
              <a:ext cx="1087500" cy="3594099"/>
            </a:xfrm>
            <a:prstGeom prst="rect">
              <a:avLst/>
            </a:prstGeom>
            <a:noFill/>
            <a:ln>
              <a:noFill/>
            </a:ln>
          </p:spPr>
        </p:pic>
        <p:pic>
          <p:nvPicPr>
            <p:cNvPr id="122" name="Google Shape;122;p20"/>
            <p:cNvPicPr preferRelativeResize="0"/>
            <p:nvPr/>
          </p:nvPicPr>
          <p:blipFill rotWithShape="1">
            <a:blip r:embed="rId5">
              <a:alphaModFix/>
            </a:blip>
            <a:srcRect b="0" l="28284" r="0" t="0"/>
            <a:stretch/>
          </p:blipFill>
          <p:spPr>
            <a:xfrm>
              <a:off x="3694825" y="1437700"/>
              <a:ext cx="1075705" cy="3594099"/>
            </a:xfrm>
            <a:prstGeom prst="rect">
              <a:avLst/>
            </a:prstGeom>
            <a:noFill/>
            <a:ln>
              <a:noFill/>
            </a:ln>
          </p:spPr>
        </p:pic>
        <p:pic>
          <p:nvPicPr>
            <p:cNvPr id="123" name="Google Shape;123;p20"/>
            <p:cNvPicPr preferRelativeResize="0"/>
            <p:nvPr/>
          </p:nvPicPr>
          <p:blipFill rotWithShape="1">
            <a:blip r:embed="rId6">
              <a:alphaModFix/>
            </a:blip>
            <a:srcRect b="0" l="28764" r="0" t="0"/>
            <a:stretch/>
          </p:blipFill>
          <p:spPr>
            <a:xfrm>
              <a:off x="4770525" y="1434575"/>
              <a:ext cx="1068592" cy="3594099"/>
            </a:xfrm>
            <a:prstGeom prst="rect">
              <a:avLst/>
            </a:prstGeom>
            <a:noFill/>
            <a:ln>
              <a:noFill/>
            </a:ln>
          </p:spPr>
        </p:pic>
      </p:grpSp>
      <p:sp>
        <p:nvSpPr>
          <p:cNvPr id="124" name="Google Shape;124;p20"/>
          <p:cNvSpPr txBox="1"/>
          <p:nvPr/>
        </p:nvSpPr>
        <p:spPr>
          <a:xfrm>
            <a:off x="167400" y="4756375"/>
            <a:ext cx="8809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1B1B1B"/>
                </a:solidFill>
                <a:latin typeface="Courier New"/>
                <a:ea typeface="Courier New"/>
                <a:cs typeface="Courier New"/>
                <a:sym typeface="Courier New"/>
              </a:rPr>
              <a:t>note that 14 + 41 + 40 = 95, that's because 5% of passwords do have various combinations of the 4 character categories</a:t>
            </a:r>
            <a:endParaRPr sz="800">
              <a:solidFill>
                <a:srgbClr val="1B1B1B"/>
              </a:solidFill>
              <a:latin typeface="Courier New"/>
              <a:ea typeface="Courier New"/>
              <a:cs typeface="Courier New"/>
              <a:sym typeface="Courier New"/>
            </a:endParaRPr>
          </a:p>
        </p:txBody>
      </p:sp>
      <p:grpSp>
        <p:nvGrpSpPr>
          <p:cNvPr id="125" name="Google Shape;125;p20"/>
          <p:cNvGrpSpPr/>
          <p:nvPr/>
        </p:nvGrpSpPr>
        <p:grpSpPr>
          <a:xfrm>
            <a:off x="4199046" y="964736"/>
            <a:ext cx="4738905" cy="3791866"/>
            <a:chOff x="1805925" y="719900"/>
            <a:chExt cx="5596250" cy="4252401"/>
          </a:xfrm>
        </p:grpSpPr>
        <p:pic>
          <p:nvPicPr>
            <p:cNvPr id="126" name="Google Shape;126;p20"/>
            <p:cNvPicPr preferRelativeResize="0"/>
            <p:nvPr/>
          </p:nvPicPr>
          <p:blipFill>
            <a:blip r:embed="rId7">
              <a:alphaModFix/>
            </a:blip>
            <a:stretch>
              <a:fillRect/>
            </a:stretch>
          </p:blipFill>
          <p:spPr>
            <a:xfrm>
              <a:off x="6108725" y="727175"/>
              <a:ext cx="1293450" cy="4239976"/>
            </a:xfrm>
            <a:prstGeom prst="rect">
              <a:avLst/>
            </a:prstGeom>
            <a:noFill/>
            <a:ln>
              <a:noFill/>
            </a:ln>
          </p:spPr>
        </p:pic>
        <p:pic>
          <p:nvPicPr>
            <p:cNvPr id="127" name="Google Shape;127;p20"/>
            <p:cNvPicPr preferRelativeResize="0"/>
            <p:nvPr/>
          </p:nvPicPr>
          <p:blipFill>
            <a:blip r:embed="rId8">
              <a:alphaModFix/>
            </a:blip>
            <a:stretch>
              <a:fillRect/>
            </a:stretch>
          </p:blipFill>
          <p:spPr>
            <a:xfrm>
              <a:off x="4826725" y="719900"/>
              <a:ext cx="1293450" cy="4252150"/>
            </a:xfrm>
            <a:prstGeom prst="rect">
              <a:avLst/>
            </a:prstGeom>
            <a:noFill/>
            <a:ln>
              <a:noFill/>
            </a:ln>
          </p:spPr>
        </p:pic>
        <p:pic>
          <p:nvPicPr>
            <p:cNvPr id="128" name="Google Shape;128;p20"/>
            <p:cNvPicPr preferRelativeResize="0"/>
            <p:nvPr/>
          </p:nvPicPr>
          <p:blipFill>
            <a:blip r:embed="rId9">
              <a:alphaModFix/>
            </a:blip>
            <a:stretch>
              <a:fillRect/>
            </a:stretch>
          </p:blipFill>
          <p:spPr>
            <a:xfrm>
              <a:off x="3543275" y="732325"/>
              <a:ext cx="1293450" cy="4239976"/>
            </a:xfrm>
            <a:prstGeom prst="rect">
              <a:avLst/>
            </a:prstGeom>
            <a:noFill/>
            <a:ln>
              <a:noFill/>
            </a:ln>
          </p:spPr>
        </p:pic>
        <p:pic>
          <p:nvPicPr>
            <p:cNvPr id="129" name="Google Shape;129;p20"/>
            <p:cNvPicPr preferRelativeResize="0"/>
            <p:nvPr/>
          </p:nvPicPr>
          <p:blipFill rotWithShape="1">
            <a:blip r:embed="rId10">
              <a:alphaModFix/>
            </a:blip>
            <a:srcRect b="0" l="0" r="0" t="408"/>
            <a:stretch/>
          </p:blipFill>
          <p:spPr>
            <a:xfrm>
              <a:off x="1805925" y="732325"/>
              <a:ext cx="1748825" cy="4234826"/>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A14F"/>
                </a:solidFill>
                <a:latin typeface="Courier New"/>
                <a:ea typeface="Courier New"/>
                <a:cs typeface="Courier New"/>
                <a:sym typeface="Courier New"/>
              </a:rPr>
              <a:t>charset</a:t>
            </a:r>
            <a:endParaRPr>
              <a:solidFill>
                <a:srgbClr val="59A14F"/>
              </a:solidFill>
              <a:latin typeface="Courier New"/>
              <a:ea typeface="Courier New"/>
              <a:cs typeface="Courier New"/>
              <a:sym typeface="Courier New"/>
            </a:endParaRPr>
          </a:p>
        </p:txBody>
      </p:sp>
      <p:sp>
        <p:nvSpPr>
          <p:cNvPr id="135" name="Google Shape;13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59A14F"/>
                </a:solidFill>
                <a:latin typeface="Courier New"/>
                <a:ea typeface="Courier New"/>
                <a:cs typeface="Courier New"/>
                <a:sym typeface="Courier New"/>
              </a:rPr>
              <a:t>uppercase</a:t>
            </a:r>
            <a:r>
              <a:rPr lang="en" sz="1200">
                <a:solidFill>
                  <a:schemeClr val="dk1"/>
                </a:solidFill>
                <a:latin typeface="Courier New"/>
                <a:ea typeface="Courier New"/>
                <a:cs typeface="Courier New"/>
                <a:sym typeface="Courier New"/>
              </a:rPr>
              <a:t>, </a:t>
            </a:r>
            <a:r>
              <a:rPr lang="en" sz="1200">
                <a:solidFill>
                  <a:srgbClr val="59A14F"/>
                </a:solidFill>
                <a:latin typeface="Courier New"/>
                <a:ea typeface="Courier New"/>
                <a:cs typeface="Courier New"/>
                <a:sym typeface="Courier New"/>
              </a:rPr>
              <a:t>lowercase</a:t>
            </a:r>
            <a:r>
              <a:rPr lang="en" sz="1200">
                <a:solidFill>
                  <a:schemeClr val="dk1"/>
                </a:solidFill>
                <a:latin typeface="Courier New"/>
                <a:ea typeface="Courier New"/>
                <a:cs typeface="Courier New"/>
                <a:sym typeface="Courier New"/>
              </a:rPr>
              <a:t>, </a:t>
            </a:r>
            <a:r>
              <a:rPr lang="en" sz="1200">
                <a:solidFill>
                  <a:srgbClr val="59A14F"/>
                </a:solidFill>
                <a:latin typeface="Courier New"/>
                <a:ea typeface="Courier New"/>
                <a:cs typeface="Courier New"/>
                <a:sym typeface="Courier New"/>
              </a:rPr>
              <a:t>numbers</a:t>
            </a:r>
            <a:r>
              <a:rPr lang="en" sz="1200">
                <a:solidFill>
                  <a:schemeClr val="dk1"/>
                </a:solidFill>
                <a:latin typeface="Courier New"/>
                <a:ea typeface="Courier New"/>
                <a:cs typeface="Courier New"/>
                <a:sym typeface="Courier New"/>
              </a:rPr>
              <a:t>, </a:t>
            </a:r>
            <a:r>
              <a:rPr lang="en" sz="1200">
                <a:solidFill>
                  <a:srgbClr val="59A14F"/>
                </a:solidFill>
                <a:latin typeface="Courier New"/>
                <a:ea typeface="Courier New"/>
                <a:cs typeface="Courier New"/>
                <a:sym typeface="Courier New"/>
              </a:rPr>
              <a:t>special</a:t>
            </a:r>
            <a:r>
              <a:rPr lang="en" sz="1200">
                <a:solidFill>
                  <a:schemeClr val="dk1"/>
                </a:solidFill>
                <a:latin typeface="Courier New"/>
                <a:ea typeface="Courier New"/>
                <a:cs typeface="Courier New"/>
                <a:sym typeface="Courier New"/>
              </a:rPr>
              <a:t> characters are all </a:t>
            </a:r>
            <a:r>
              <a:rPr lang="en" sz="1200">
                <a:solidFill>
                  <a:srgbClr val="59A14F"/>
                </a:solidFill>
                <a:latin typeface="Courier New"/>
                <a:ea typeface="Courier New"/>
                <a:cs typeface="Courier New"/>
                <a:sym typeface="Courier New"/>
              </a:rPr>
              <a:t>charsets</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200">
                <a:solidFill>
                  <a:schemeClr val="dk1"/>
                </a:solidFill>
                <a:latin typeface="Courier New"/>
                <a:ea typeface="Courier New"/>
                <a:cs typeface="Courier New"/>
                <a:sym typeface="Courier New"/>
              </a:rPr>
              <a:t>they all have their own sizes:</a:t>
            </a:r>
            <a:endParaRPr sz="1200">
              <a:solidFill>
                <a:schemeClr val="dk1"/>
              </a:solidFill>
              <a:latin typeface="Courier New"/>
              <a:ea typeface="Courier New"/>
              <a:cs typeface="Courier New"/>
              <a:sym typeface="Courier New"/>
            </a:endParaRPr>
          </a:p>
          <a:p>
            <a:pPr indent="-304800" lvl="0" marL="457200" rtl="0" algn="l">
              <a:spcBef>
                <a:spcPts val="120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uppercase: </a:t>
            </a:r>
            <a:r>
              <a:rPr lang="en" sz="1200">
                <a:solidFill>
                  <a:srgbClr val="59A14F"/>
                </a:solidFill>
                <a:latin typeface="Courier New"/>
                <a:ea typeface="Courier New"/>
                <a:cs typeface="Courier New"/>
                <a:sym typeface="Courier New"/>
              </a:rPr>
              <a:t>26</a:t>
            </a:r>
            <a:endParaRPr sz="1200">
              <a:solidFill>
                <a:srgbClr val="59A14F"/>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lowercase: </a:t>
            </a:r>
            <a:r>
              <a:rPr lang="en" sz="1200">
                <a:solidFill>
                  <a:srgbClr val="59A14F"/>
                </a:solidFill>
                <a:latin typeface="Courier New"/>
                <a:ea typeface="Courier New"/>
                <a:cs typeface="Courier New"/>
                <a:sym typeface="Courier New"/>
              </a:rPr>
              <a:t>26</a:t>
            </a:r>
            <a:endParaRPr sz="1200">
              <a:solidFill>
                <a:srgbClr val="59A14F"/>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numbers:   </a:t>
            </a:r>
            <a:r>
              <a:rPr lang="en" sz="1200">
                <a:solidFill>
                  <a:srgbClr val="59A14F"/>
                </a:solidFill>
                <a:latin typeface="Courier New"/>
                <a:ea typeface="Courier New"/>
                <a:cs typeface="Courier New"/>
                <a:sym typeface="Courier New"/>
              </a:rPr>
              <a:t>10</a:t>
            </a:r>
            <a:endParaRPr sz="1200">
              <a:solidFill>
                <a:srgbClr val="59A14F"/>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special:   </a:t>
            </a:r>
            <a:r>
              <a:rPr lang="en" sz="1200">
                <a:solidFill>
                  <a:srgbClr val="59A14F"/>
                </a:solidFill>
                <a:latin typeface="Courier New"/>
                <a:ea typeface="Courier New"/>
                <a:cs typeface="Courier New"/>
                <a:sym typeface="Courier New"/>
              </a:rPr>
              <a:t>31</a:t>
            </a:r>
            <a:endParaRPr sz="1200">
              <a:solidFill>
                <a:srgbClr val="59A14F"/>
              </a:solidFill>
              <a:latin typeface="Courier New"/>
              <a:ea typeface="Courier New"/>
              <a:cs typeface="Courier New"/>
              <a:sym typeface="Courier New"/>
            </a:endParaRPr>
          </a:p>
          <a:p>
            <a:pPr indent="0" lvl="0" marL="0" rtl="0" algn="l">
              <a:spcBef>
                <a:spcPts val="1200"/>
              </a:spcBef>
              <a:spcAft>
                <a:spcPts val="1200"/>
              </a:spcAft>
              <a:buNone/>
            </a:pPr>
            <a:r>
              <a:rPr lang="en" sz="1200">
                <a:solidFill>
                  <a:schemeClr val="dk1"/>
                </a:solidFill>
                <a:latin typeface="Courier New"/>
                <a:ea typeface="Courier New"/>
                <a:cs typeface="Courier New"/>
                <a:sym typeface="Courier New"/>
              </a:rPr>
              <a:t>the </a:t>
            </a:r>
            <a:r>
              <a:rPr lang="en" sz="1200">
                <a:solidFill>
                  <a:srgbClr val="59A14F"/>
                </a:solidFill>
                <a:latin typeface="Courier New"/>
                <a:ea typeface="Courier New"/>
                <a:cs typeface="Courier New"/>
                <a:sym typeface="Courier New"/>
              </a:rPr>
              <a:t>more character types</a:t>
            </a:r>
            <a:r>
              <a:rPr lang="en" sz="1200">
                <a:solidFill>
                  <a:schemeClr val="dk1"/>
                </a:solidFill>
                <a:latin typeface="Courier New"/>
                <a:ea typeface="Courier New"/>
                <a:cs typeface="Courier New"/>
                <a:sym typeface="Courier New"/>
              </a:rPr>
              <a:t> you use, the </a:t>
            </a:r>
            <a:r>
              <a:rPr lang="en" sz="1200">
                <a:solidFill>
                  <a:srgbClr val="59A14F"/>
                </a:solidFill>
                <a:latin typeface="Courier New"/>
                <a:ea typeface="Courier New"/>
                <a:cs typeface="Courier New"/>
                <a:sym typeface="Courier New"/>
              </a:rPr>
              <a:t>larger</a:t>
            </a:r>
            <a:r>
              <a:rPr lang="en" sz="1200">
                <a:solidFill>
                  <a:schemeClr val="dk1"/>
                </a:solidFill>
                <a:latin typeface="Courier New"/>
                <a:ea typeface="Courier New"/>
                <a:cs typeface="Courier New"/>
                <a:sym typeface="Courier New"/>
              </a:rPr>
              <a:t> a password </a:t>
            </a:r>
            <a:r>
              <a:rPr lang="en" sz="1200">
                <a:solidFill>
                  <a:srgbClr val="59A14F"/>
                </a:solidFill>
                <a:latin typeface="Courier New"/>
                <a:ea typeface="Courier New"/>
                <a:cs typeface="Courier New"/>
                <a:sym typeface="Courier New"/>
              </a:rPr>
              <a:t>charset</a:t>
            </a:r>
            <a:r>
              <a:rPr lang="en" sz="1200">
                <a:solidFill>
                  <a:schemeClr val="dk1"/>
                </a:solidFill>
                <a:latin typeface="Courier New"/>
                <a:ea typeface="Courier New"/>
                <a:cs typeface="Courier New"/>
                <a:sym typeface="Courier New"/>
              </a:rPr>
              <a:t> becomes.</a:t>
            </a:r>
            <a:endParaRPr sz="12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