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Roboto"/>
      <p:regular r:id="rId23"/>
      <p:bold r:id="rId24"/>
      <p:italic r:id="rId25"/>
      <p:boldItalic r:id="rId26"/>
    </p:embeddedFont>
    <p:embeddedFont>
      <p:font typeface="Merriweather"/>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oboto-bold.fntdata"/><Relationship Id="rId23" Type="http://schemas.openxmlformats.org/officeDocument/2006/relationships/font" Target="fonts/Robo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boldItalic.fntdata"/><Relationship Id="rId25" Type="http://schemas.openxmlformats.org/officeDocument/2006/relationships/font" Target="fonts/Roboto-italic.fntdata"/><Relationship Id="rId28" Type="http://schemas.openxmlformats.org/officeDocument/2006/relationships/font" Target="fonts/Merriweather-bold.fntdata"/><Relationship Id="rId27" Type="http://schemas.openxmlformats.org/officeDocument/2006/relationships/font" Target="fonts/Merriweather-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erriweather-italic.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Merriweather-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113e2cfc14d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113e2cfc14d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normalize=true</a:t>
            </a:r>
            <a:endParaRPr/>
          </a:p>
          <a:p>
            <a:pPr indent="0" lvl="0" marL="0" rtl="0" algn="l">
              <a:spcBef>
                <a:spcPts val="0"/>
              </a:spcBef>
              <a:spcAft>
                <a:spcPts val="0"/>
              </a:spcAft>
              <a:buNone/>
            </a:pPr>
            <a:r>
              <a:rPr lang="en"/>
              <a:t>Longest term - 700 months ~ probably still paying back </a:t>
            </a:r>
            <a:endParaRPr/>
          </a:p>
          <a:p>
            <a:pPr indent="0" lvl="0" marL="0" rtl="0" algn="l">
              <a:spcBef>
                <a:spcPts val="0"/>
              </a:spcBef>
              <a:spcAft>
                <a:spcPts val="0"/>
              </a:spcAft>
              <a:buNone/>
            </a:pPr>
            <a:r>
              <a:rPr lang="en"/>
              <a:t>Spikes - people who usually dont default have a plan??? Idk how to say that </a:t>
            </a:r>
            <a:endParaRPr/>
          </a:p>
          <a:p>
            <a:pPr indent="0" lvl="0" marL="0" rtl="0" algn="l">
              <a:spcBef>
                <a:spcPts val="0"/>
              </a:spcBef>
              <a:spcAft>
                <a:spcPts val="0"/>
              </a:spcAft>
              <a:buNone/>
            </a:pPr>
            <a:r>
              <a:rPr lang="en"/>
              <a:t>People who dont default have common set terms </a:t>
            </a:r>
            <a:endParaRPr/>
          </a:p>
          <a:p>
            <a:pPr indent="0" lvl="0" marL="0" rtl="0" algn="l">
              <a:spcBef>
                <a:spcPts val="0"/>
              </a:spcBef>
              <a:spcAft>
                <a:spcPts val="0"/>
              </a:spcAft>
              <a:buNone/>
            </a:pPr>
            <a:r>
              <a:t/>
            </a:r>
            <a:endParaRPr/>
          </a:p>
          <a:p>
            <a:pPr indent="0" lvl="0" marL="0" rtl="0" algn="l">
              <a:lnSpc>
                <a:spcPct val="115000"/>
              </a:lnSpc>
              <a:spcBef>
                <a:spcPts val="0"/>
              </a:spcBef>
              <a:spcAft>
                <a:spcPts val="0"/>
              </a:spcAft>
              <a:buNone/>
            </a:pPr>
            <a:r>
              <a:rPr lang="en" sz="900">
                <a:solidFill>
                  <a:srgbClr val="666666"/>
                </a:solidFill>
                <a:latin typeface="Roboto"/>
                <a:ea typeface="Roboto"/>
                <a:cs typeface="Roboto"/>
                <a:sym typeface="Roboto"/>
              </a:rPr>
              <a:t>Histogram separated by whether borrower defaulted or not.</a:t>
            </a:r>
            <a:endParaRPr sz="900">
              <a:solidFill>
                <a:srgbClr val="666666"/>
              </a:solidFill>
              <a:latin typeface="Roboto"/>
              <a:ea typeface="Roboto"/>
              <a:cs typeface="Roboto"/>
              <a:sym typeface="Roboto"/>
            </a:endParaRPr>
          </a:p>
          <a:p>
            <a:pPr indent="0" lvl="0" marL="0" rtl="0" algn="l">
              <a:lnSpc>
                <a:spcPct val="115000"/>
              </a:lnSpc>
              <a:spcBef>
                <a:spcPts val="1200"/>
              </a:spcBef>
              <a:spcAft>
                <a:spcPts val="1200"/>
              </a:spcAft>
              <a:buClr>
                <a:schemeClr val="dk1"/>
              </a:buClr>
              <a:buSzPts val="1100"/>
              <a:buFont typeface="Arial"/>
              <a:buNone/>
            </a:pPr>
            <a:r>
              <a:rPr lang="en" sz="900">
                <a:solidFill>
                  <a:srgbClr val="666666"/>
                </a:solidFill>
                <a:latin typeface="Roboto"/>
                <a:ea typeface="Roboto"/>
                <a:cs typeface="Roboto"/>
                <a:sym typeface="Roboto"/>
              </a:rPr>
              <a:t>Maybe this is because there is some sort of program that recommends getting loan terms at these values.</a:t>
            </a:r>
            <a:endParaRPr sz="900">
              <a:solidFill>
                <a:srgbClr val="666666"/>
              </a:solidFill>
              <a:latin typeface="Roboto"/>
              <a:ea typeface="Roboto"/>
              <a:cs typeface="Roboto"/>
              <a:sym typeface="Roboto"/>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11487e213d2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11487e213d2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Approval year was the second most important even though </a:t>
            </a:r>
            <a:endParaRPr/>
          </a:p>
          <a:p>
            <a:pPr indent="0" lvl="0" marL="0" rtl="0" algn="l">
              <a:spcBef>
                <a:spcPts val="0"/>
              </a:spcBef>
              <a:spcAft>
                <a:spcPts val="0"/>
              </a:spcAft>
              <a:buNone/>
            </a:pPr>
            <a:r>
              <a:rPr lang="en"/>
              <a:t>Best time to get a loan is from 1990-2000</a:t>
            </a:r>
            <a:endParaRPr/>
          </a:p>
          <a:p>
            <a:pPr indent="0" lvl="0" marL="0" rtl="0" algn="l">
              <a:spcBef>
                <a:spcPts val="0"/>
              </a:spcBef>
              <a:spcAft>
                <a:spcPts val="0"/>
              </a:spcAft>
              <a:buNone/>
            </a:pPr>
            <a:r>
              <a:rPr lang="en"/>
              <a:t>Recession cause </a:t>
            </a:r>
            <a:r>
              <a:rPr lang="en"/>
              <a:t>defaulting</a:t>
            </a:r>
            <a:r>
              <a:rPr lang="en"/>
              <a:t> on loans </a:t>
            </a:r>
            <a:endParaRPr/>
          </a:p>
          <a:p>
            <a:pPr indent="0" lvl="0" marL="0" rtl="0" algn="l">
              <a:lnSpc>
                <a:spcPct val="115000"/>
              </a:lnSpc>
              <a:spcBef>
                <a:spcPts val="0"/>
              </a:spcBef>
              <a:spcAft>
                <a:spcPts val="0"/>
              </a:spcAft>
              <a:buClr>
                <a:schemeClr val="dk1"/>
              </a:buClr>
              <a:buSzPts val="1100"/>
              <a:buFont typeface="Arial"/>
              <a:buNone/>
            </a:pPr>
            <a:r>
              <a:rPr lang="en" sz="1400">
                <a:solidFill>
                  <a:srgbClr val="666666"/>
                </a:solidFill>
                <a:latin typeface="Roboto"/>
                <a:ea typeface="Roboto"/>
                <a:cs typeface="Roboto"/>
                <a:sym typeface="Roboto"/>
              </a:rPr>
              <a:t>but the year being 2008 wasn't the cause of the recession, it was some other variable not accessible.</a:t>
            </a:r>
            <a:endParaRPr/>
          </a:p>
          <a:p>
            <a:pPr indent="0" lvl="0" marL="0" rtl="0" algn="l">
              <a:spcBef>
                <a:spcPts val="120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1612f72c52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1612f72c52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16101f41b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116101f41b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11487e213d2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11487e213d2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rgbClr val="666666"/>
                </a:solidFill>
                <a:highlight>
                  <a:schemeClr val="lt1"/>
                </a:highlight>
              </a:rPr>
              <a:t>Precision: from all the classes we have predicted as positive, how many are actually positive.</a:t>
            </a:r>
            <a:endParaRPr sz="1200">
              <a:solidFill>
                <a:srgbClr val="666666"/>
              </a:solidFill>
              <a:highlight>
                <a:schemeClr val="lt1"/>
              </a:highlight>
            </a:endParaRPr>
          </a:p>
          <a:p>
            <a:pPr indent="0" lvl="0" marL="0" rtl="0" algn="l">
              <a:lnSpc>
                <a:spcPct val="115000"/>
              </a:lnSpc>
              <a:spcBef>
                <a:spcPts val="1200"/>
              </a:spcBef>
              <a:spcAft>
                <a:spcPts val="0"/>
              </a:spcAft>
              <a:buNone/>
            </a:pPr>
            <a:r>
              <a:rPr lang="en" sz="1200">
                <a:solidFill>
                  <a:srgbClr val="666666"/>
                </a:solidFill>
              </a:rPr>
              <a:t>Recall: </a:t>
            </a:r>
            <a:r>
              <a:rPr lang="en" sz="1200">
                <a:solidFill>
                  <a:srgbClr val="666666"/>
                </a:solidFill>
                <a:highlight>
                  <a:schemeClr val="lt1"/>
                </a:highlight>
              </a:rPr>
              <a:t>from all the positive classes, how many we predicted correctly</a:t>
            </a:r>
            <a:endParaRPr sz="1200">
              <a:solidFill>
                <a:srgbClr val="666666"/>
              </a:solidFill>
              <a:highlight>
                <a:schemeClr val="lt1"/>
              </a:highlight>
            </a:endParaRPr>
          </a:p>
          <a:p>
            <a:pPr indent="0" lvl="0" marL="0" rtl="0" algn="l">
              <a:lnSpc>
                <a:spcPct val="115000"/>
              </a:lnSpc>
              <a:spcBef>
                <a:spcPts val="1200"/>
              </a:spcBef>
              <a:spcAft>
                <a:spcPts val="1200"/>
              </a:spcAft>
              <a:buClr>
                <a:schemeClr val="dk1"/>
              </a:buClr>
              <a:buSzPts val="1100"/>
              <a:buFont typeface="Arial"/>
              <a:buNone/>
            </a:pPr>
            <a:r>
              <a:rPr lang="en" sz="1200">
                <a:solidFill>
                  <a:srgbClr val="666666"/>
                </a:solidFill>
                <a:highlight>
                  <a:schemeClr val="lt1"/>
                </a:highlight>
              </a:rPr>
              <a:t>Accuracy:  From all the classes (positive and negative), how many of them we have predicted correctly</a:t>
            </a:r>
            <a:endParaRPr sz="1200">
              <a:solidFill>
                <a:srgbClr val="666666"/>
              </a:solidFill>
              <a:highlight>
                <a:schemeClr val="lt1"/>
              </a:highlight>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1487e213d2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1487e213d2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400">
                <a:solidFill>
                  <a:schemeClr val="dk1"/>
                </a:solidFill>
                <a:latin typeface="Roboto"/>
                <a:ea typeface="Roboto"/>
                <a:cs typeface="Roboto"/>
                <a:sym typeface="Roboto"/>
              </a:rPr>
              <a:t>Model does have trouble classifying non-defaults, this is because only using 2 columns</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116359062b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116359062b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1612f72c52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11612f72c52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1144fa96616_2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1144fa96616_2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384247"/>
                </a:solidFill>
                <a:highlight>
                  <a:srgbClr val="FFFFFF"/>
                </a:highlight>
              </a:rPr>
              <a:t>Unlike conventional term loans, SBA loans offer business owners the opportunity to take advantage of lower down payments and favorable terms while removing some of the barriers of traditional financing options.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1144fa96616_2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1144fa96616_2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11612f72c52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11612f72c52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11612f72c52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11612f72c52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Attempt to add average line</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1149f764626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1149f764626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11612f72c52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11612f72c52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1612f72c52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11612f72c52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13e2cfc14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113e2cfc14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300">
                <a:solidFill>
                  <a:srgbClr val="666666"/>
                </a:solidFill>
                <a:latin typeface="Roboto"/>
                <a:ea typeface="Roboto"/>
                <a:cs typeface="Roboto"/>
                <a:sym typeface="Roboto"/>
              </a:rPr>
              <a:t>Each trial gives the combination of columns that produce the highest prediction accuracy in predicting defaulted loans. </a:t>
            </a:r>
            <a:endParaRPr/>
          </a:p>
          <a:p>
            <a:pPr indent="0" lvl="0" marL="0" rtl="0" algn="l">
              <a:spcBef>
                <a:spcPts val="120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5.png"/><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3"/>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SBA Loans </a:t>
            </a:r>
            <a:endParaRPr/>
          </a:p>
        </p:txBody>
      </p:sp>
      <p:sp>
        <p:nvSpPr>
          <p:cNvPr id="65" name="Google Shape;65;p13"/>
          <p:cNvSpPr txBox="1"/>
          <p:nvPr>
            <p:ph idx="1" type="subTitle"/>
          </p:nvPr>
        </p:nvSpPr>
        <p:spPr>
          <a:xfrm>
            <a:off x="648600" y="1974810"/>
            <a:ext cx="4242600" cy="738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000000"/>
                </a:solidFill>
              </a:rPr>
              <a:t>By: Morgan, Deautaun, </a:t>
            </a:r>
            <a:r>
              <a:rPr lang="en">
                <a:solidFill>
                  <a:srgbClr val="000000"/>
                </a:solidFill>
              </a:rPr>
              <a:t>Eduardo</a:t>
            </a:r>
            <a:endParaRPr>
              <a:solidFill>
                <a:srgbClr val="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2"/>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Deeper Dive: </a:t>
            </a:r>
            <a:r>
              <a:rPr lang="en"/>
              <a:t>Term</a:t>
            </a:r>
            <a:endParaRPr/>
          </a:p>
        </p:txBody>
      </p:sp>
      <p:sp>
        <p:nvSpPr>
          <p:cNvPr id="121" name="Google Shape;121;p22"/>
          <p:cNvSpPr txBox="1"/>
          <p:nvPr>
            <p:ph idx="1" type="body"/>
          </p:nvPr>
        </p:nvSpPr>
        <p:spPr>
          <a:xfrm>
            <a:off x="311725" y="2067300"/>
            <a:ext cx="3098400" cy="3076200"/>
          </a:xfrm>
          <a:prstGeom prst="rect">
            <a:avLst/>
          </a:prstGeom>
          <a:noFill/>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000000"/>
                </a:solidFill>
              </a:rPr>
              <a:t>Borrowers who didn’t default have the highest frequency</a:t>
            </a:r>
            <a:endParaRPr sz="1400">
              <a:solidFill>
                <a:srgbClr val="000000"/>
              </a:solidFill>
            </a:endParaRPr>
          </a:p>
          <a:p>
            <a:pPr indent="0" lvl="0" marL="0" rtl="0" algn="l">
              <a:spcBef>
                <a:spcPts val="1200"/>
              </a:spcBef>
              <a:spcAft>
                <a:spcPts val="0"/>
              </a:spcAft>
              <a:buNone/>
            </a:pPr>
            <a:r>
              <a:t/>
            </a:r>
            <a:endParaRPr sz="1400">
              <a:solidFill>
                <a:srgbClr val="000000"/>
              </a:solidFill>
            </a:endParaRPr>
          </a:p>
          <a:p>
            <a:pPr indent="0" lvl="0" marL="0" rtl="0" algn="l">
              <a:spcBef>
                <a:spcPts val="1200"/>
              </a:spcBef>
              <a:spcAft>
                <a:spcPts val="0"/>
              </a:spcAft>
              <a:buNone/>
            </a:pPr>
            <a:r>
              <a:rPr lang="en" sz="1400">
                <a:solidFill>
                  <a:srgbClr val="000000"/>
                </a:solidFill>
              </a:rPr>
              <a:t>People who don’t default usually have loan terms of 60, 80, 120, 180, 240 and 300 months.</a:t>
            </a:r>
            <a:endParaRPr sz="1400">
              <a:solidFill>
                <a:srgbClr val="000000"/>
              </a:solidFill>
            </a:endParaRPr>
          </a:p>
          <a:p>
            <a:pPr indent="0" lvl="0" marL="0" rtl="0" algn="l">
              <a:spcBef>
                <a:spcPts val="1200"/>
              </a:spcBef>
              <a:spcAft>
                <a:spcPts val="1200"/>
              </a:spcAft>
              <a:buNone/>
            </a:pPr>
            <a:r>
              <a:t/>
            </a:r>
            <a:endParaRPr sz="900">
              <a:solidFill>
                <a:srgbClr val="000000"/>
              </a:solidFill>
            </a:endParaRPr>
          </a:p>
        </p:txBody>
      </p:sp>
      <p:pic>
        <p:nvPicPr>
          <p:cNvPr id="122" name="Google Shape;122;p22"/>
          <p:cNvPicPr preferRelativeResize="0"/>
          <p:nvPr/>
        </p:nvPicPr>
        <p:blipFill>
          <a:blip r:embed="rId3">
            <a:alphaModFix/>
          </a:blip>
          <a:stretch>
            <a:fillRect/>
          </a:stretch>
        </p:blipFill>
        <p:spPr>
          <a:xfrm>
            <a:off x="3594300" y="1343840"/>
            <a:ext cx="5549700" cy="367711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3"/>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 What if we only looked at the year of approval?</a:t>
            </a:r>
            <a:endParaRPr/>
          </a:p>
        </p:txBody>
      </p:sp>
      <p:sp>
        <p:nvSpPr>
          <p:cNvPr id="128" name="Google Shape;128;p23"/>
          <p:cNvSpPr txBox="1"/>
          <p:nvPr>
            <p:ph idx="1" type="body"/>
          </p:nvPr>
        </p:nvSpPr>
        <p:spPr>
          <a:xfrm>
            <a:off x="311725" y="2571750"/>
            <a:ext cx="3540300" cy="2629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solidFill>
                  <a:srgbClr val="212121"/>
                </a:solidFill>
              </a:rPr>
              <a:t>Fiscal year of approval seemed to be the second best “predictor”</a:t>
            </a:r>
            <a:endParaRPr sz="1400">
              <a:solidFill>
                <a:srgbClr val="212121"/>
              </a:solidFill>
            </a:endParaRPr>
          </a:p>
          <a:p>
            <a:pPr indent="0" lvl="0" marL="0" rtl="0" algn="l">
              <a:spcBef>
                <a:spcPts val="1200"/>
              </a:spcBef>
              <a:spcAft>
                <a:spcPts val="0"/>
              </a:spcAft>
              <a:buNone/>
            </a:pPr>
            <a:r>
              <a:rPr lang="en" sz="1400">
                <a:solidFill>
                  <a:srgbClr val="212121"/>
                </a:solidFill>
              </a:rPr>
              <a:t>2008 recession </a:t>
            </a:r>
            <a:endParaRPr sz="1400">
              <a:solidFill>
                <a:srgbClr val="212121"/>
              </a:solidFill>
            </a:endParaRPr>
          </a:p>
          <a:p>
            <a:pPr indent="0" lvl="0" marL="0" rtl="0" algn="l">
              <a:spcBef>
                <a:spcPts val="1200"/>
              </a:spcBef>
              <a:spcAft>
                <a:spcPts val="1200"/>
              </a:spcAft>
              <a:buNone/>
            </a:pPr>
            <a:r>
              <a:t/>
            </a:r>
            <a:endParaRPr sz="1400"/>
          </a:p>
        </p:txBody>
      </p:sp>
      <p:pic>
        <p:nvPicPr>
          <p:cNvPr id="129" name="Google Shape;129;p23"/>
          <p:cNvPicPr preferRelativeResize="0"/>
          <p:nvPr/>
        </p:nvPicPr>
        <p:blipFill>
          <a:blip r:embed="rId3">
            <a:alphaModFix/>
          </a:blip>
          <a:stretch>
            <a:fillRect/>
          </a:stretch>
        </p:blipFill>
        <p:spPr>
          <a:xfrm>
            <a:off x="4032200" y="1449706"/>
            <a:ext cx="5148974" cy="347554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4"/>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p>
            <a:pPr indent="0" lvl="0" marL="0" rtl="0" algn="l">
              <a:lnSpc>
                <a:spcPct val="115000"/>
              </a:lnSpc>
              <a:spcBef>
                <a:spcPts val="0"/>
              </a:spcBef>
              <a:spcAft>
                <a:spcPts val="1200"/>
              </a:spcAft>
              <a:buNone/>
            </a:pPr>
            <a:r>
              <a:rPr lang="en" sz="3200"/>
              <a:t>Model to predict which approved loan applications will default</a:t>
            </a:r>
            <a:endParaRPr sz="32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Prediction Model Summary</a:t>
            </a:r>
            <a:endParaRPr/>
          </a:p>
        </p:txBody>
      </p:sp>
      <p:sp>
        <p:nvSpPr>
          <p:cNvPr id="140" name="Google Shape;140;p25"/>
          <p:cNvSpPr txBox="1"/>
          <p:nvPr>
            <p:ph idx="1" type="body"/>
          </p:nvPr>
        </p:nvSpPr>
        <p:spPr>
          <a:xfrm>
            <a:off x="311700" y="1505700"/>
            <a:ext cx="8520600" cy="3076200"/>
          </a:xfrm>
          <a:prstGeom prst="rect">
            <a:avLst/>
          </a:prstGeom>
        </p:spPr>
        <p:txBody>
          <a:bodyPr anchorCtr="0" anchor="t" bIns="91425" lIns="91425" spcFirstLastPara="1" rIns="91425" wrap="square" tIns="91425">
            <a:normAutofit lnSpcReduction="10000"/>
          </a:bodyPr>
          <a:lstStyle/>
          <a:p>
            <a:pPr indent="-355600" lvl="0" marL="457200" rtl="0" algn="l">
              <a:lnSpc>
                <a:spcPct val="115000"/>
              </a:lnSpc>
              <a:spcBef>
                <a:spcPts val="0"/>
              </a:spcBef>
              <a:spcAft>
                <a:spcPts val="0"/>
              </a:spcAft>
              <a:buClr>
                <a:srgbClr val="212121"/>
              </a:buClr>
              <a:buSzPts val="2000"/>
              <a:buChar char="●"/>
            </a:pPr>
            <a:r>
              <a:rPr lang="en" sz="2000">
                <a:solidFill>
                  <a:srgbClr val="212121"/>
                </a:solidFill>
              </a:rPr>
              <a:t>Used scikit-learn logistic regression to predict if a borrower defaulted or not.</a:t>
            </a:r>
            <a:endParaRPr sz="2000">
              <a:solidFill>
                <a:srgbClr val="212121"/>
              </a:solidFill>
            </a:endParaRPr>
          </a:p>
          <a:p>
            <a:pPr indent="0" lvl="0" marL="457200" rtl="0" algn="l">
              <a:lnSpc>
                <a:spcPct val="115000"/>
              </a:lnSpc>
              <a:spcBef>
                <a:spcPts val="1200"/>
              </a:spcBef>
              <a:spcAft>
                <a:spcPts val="0"/>
              </a:spcAft>
              <a:buNone/>
            </a:pPr>
            <a:r>
              <a:t/>
            </a:r>
            <a:endParaRPr sz="2000">
              <a:solidFill>
                <a:srgbClr val="212121"/>
              </a:solidFill>
            </a:endParaRPr>
          </a:p>
          <a:p>
            <a:pPr indent="-355600" lvl="0" marL="457200" rtl="0" algn="l">
              <a:lnSpc>
                <a:spcPct val="115000"/>
              </a:lnSpc>
              <a:spcBef>
                <a:spcPts val="1200"/>
              </a:spcBef>
              <a:spcAft>
                <a:spcPts val="0"/>
              </a:spcAft>
              <a:buClr>
                <a:srgbClr val="212121"/>
              </a:buClr>
              <a:buSzPts val="2000"/>
              <a:buChar char="●"/>
            </a:pPr>
            <a:r>
              <a:rPr lang="en" sz="2000">
                <a:solidFill>
                  <a:srgbClr val="212121"/>
                </a:solidFill>
              </a:rPr>
              <a:t>Only 18.16% of all borrowers defaulted, therefore data was balanced by sampling from non-defaulters.</a:t>
            </a:r>
            <a:endParaRPr sz="2000">
              <a:solidFill>
                <a:srgbClr val="212121"/>
              </a:solidFill>
            </a:endParaRPr>
          </a:p>
          <a:p>
            <a:pPr indent="0" lvl="0" marL="457200" rtl="0" algn="l">
              <a:lnSpc>
                <a:spcPct val="115000"/>
              </a:lnSpc>
              <a:spcBef>
                <a:spcPts val="1200"/>
              </a:spcBef>
              <a:spcAft>
                <a:spcPts val="0"/>
              </a:spcAft>
              <a:buNone/>
            </a:pPr>
            <a:r>
              <a:t/>
            </a:r>
            <a:endParaRPr sz="2000">
              <a:solidFill>
                <a:srgbClr val="212121"/>
              </a:solidFill>
            </a:endParaRPr>
          </a:p>
          <a:p>
            <a:pPr indent="-355600" lvl="0" marL="457200" rtl="0" algn="l">
              <a:lnSpc>
                <a:spcPct val="115000"/>
              </a:lnSpc>
              <a:spcBef>
                <a:spcPts val="1200"/>
              </a:spcBef>
              <a:spcAft>
                <a:spcPts val="0"/>
              </a:spcAft>
              <a:buClr>
                <a:srgbClr val="212121"/>
              </a:buClr>
              <a:buSzPts val="2000"/>
              <a:buChar char="●"/>
            </a:pPr>
            <a:r>
              <a:rPr lang="en" sz="2000">
                <a:solidFill>
                  <a:srgbClr val="212121"/>
                </a:solidFill>
              </a:rPr>
              <a:t>Using 2 out of 27 columns: loan term, and fiscal year of approval.</a:t>
            </a:r>
            <a:endParaRPr sz="2000">
              <a:solidFill>
                <a:srgbClr val="21212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Prediction Model</a:t>
            </a:r>
            <a:endParaRPr/>
          </a:p>
        </p:txBody>
      </p:sp>
      <p:sp>
        <p:nvSpPr>
          <p:cNvPr id="146" name="Google Shape;146;p26"/>
          <p:cNvSpPr txBox="1"/>
          <p:nvPr>
            <p:ph idx="1" type="body"/>
          </p:nvPr>
        </p:nvSpPr>
        <p:spPr>
          <a:xfrm>
            <a:off x="311725" y="1867200"/>
            <a:ext cx="3603000" cy="30594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Clr>
                <a:srgbClr val="000000"/>
              </a:buClr>
              <a:buSzPts val="1200"/>
              <a:buChar char="●"/>
            </a:pPr>
            <a:r>
              <a:rPr lang="en" sz="1200">
                <a:solidFill>
                  <a:srgbClr val="000000"/>
                </a:solidFill>
                <a:highlight>
                  <a:schemeClr val="lt1"/>
                </a:highlight>
              </a:rPr>
              <a:t>Precision: Out of</a:t>
            </a:r>
            <a:r>
              <a:rPr lang="en" sz="1200">
                <a:solidFill>
                  <a:srgbClr val="000000"/>
                </a:solidFill>
                <a:highlight>
                  <a:schemeClr val="lt1"/>
                </a:highlight>
              </a:rPr>
              <a:t> the loans we predicted to have defaulted,  77% of them were actually defaulted. </a:t>
            </a:r>
            <a:endParaRPr sz="1200">
              <a:solidFill>
                <a:srgbClr val="000000"/>
              </a:solidFill>
              <a:highlight>
                <a:schemeClr val="lt1"/>
              </a:highlight>
            </a:endParaRPr>
          </a:p>
          <a:p>
            <a:pPr indent="-304800" lvl="0" marL="457200" rtl="0" algn="l">
              <a:spcBef>
                <a:spcPts val="0"/>
              </a:spcBef>
              <a:spcAft>
                <a:spcPts val="0"/>
              </a:spcAft>
              <a:buClr>
                <a:srgbClr val="000000"/>
              </a:buClr>
              <a:buSzPts val="1200"/>
              <a:buChar char="●"/>
            </a:pPr>
            <a:r>
              <a:rPr lang="en" sz="1200">
                <a:solidFill>
                  <a:srgbClr val="000000"/>
                </a:solidFill>
                <a:highlight>
                  <a:srgbClr val="FFFFFF"/>
                </a:highlight>
              </a:rPr>
              <a:t>Recall: From all the defaulted loans, 83% of them were predicted correctly.</a:t>
            </a:r>
            <a:endParaRPr sz="1200">
              <a:solidFill>
                <a:srgbClr val="000000"/>
              </a:solidFill>
              <a:highlight>
                <a:srgbClr val="FFFFFF"/>
              </a:highlight>
            </a:endParaRPr>
          </a:p>
          <a:p>
            <a:pPr indent="-304800" lvl="0" marL="457200" rtl="0" algn="l">
              <a:spcBef>
                <a:spcPts val="0"/>
              </a:spcBef>
              <a:spcAft>
                <a:spcPts val="0"/>
              </a:spcAft>
              <a:buClr>
                <a:srgbClr val="000000"/>
              </a:buClr>
              <a:buSzPts val="1200"/>
              <a:buChar char="●"/>
            </a:pPr>
            <a:r>
              <a:rPr lang="en" sz="1200">
                <a:solidFill>
                  <a:srgbClr val="000000"/>
                </a:solidFill>
                <a:highlight>
                  <a:schemeClr val="lt1"/>
                </a:highlight>
              </a:rPr>
              <a:t>Similarly, for the "False" defaulted, see that out of the loans that </a:t>
            </a:r>
            <a:r>
              <a:rPr i="1" lang="en" sz="1200">
                <a:solidFill>
                  <a:srgbClr val="000000"/>
                </a:solidFill>
                <a:highlight>
                  <a:schemeClr val="lt1"/>
                </a:highlight>
              </a:rPr>
              <a:t>actually did not</a:t>
            </a:r>
            <a:r>
              <a:rPr lang="en" sz="1200">
                <a:solidFill>
                  <a:srgbClr val="000000"/>
                </a:solidFill>
                <a:highlight>
                  <a:schemeClr val="lt1"/>
                </a:highlight>
              </a:rPr>
              <a:t> default, our model predicted 75% of them correctly.</a:t>
            </a:r>
            <a:endParaRPr sz="1200">
              <a:solidFill>
                <a:srgbClr val="000000"/>
              </a:solidFill>
              <a:highlight>
                <a:srgbClr val="FFFFFF"/>
              </a:highlight>
            </a:endParaRPr>
          </a:p>
          <a:p>
            <a:pPr indent="-304800" lvl="0" marL="457200" rtl="0" algn="l">
              <a:spcBef>
                <a:spcPts val="0"/>
              </a:spcBef>
              <a:spcAft>
                <a:spcPts val="0"/>
              </a:spcAft>
              <a:buClr>
                <a:srgbClr val="000000"/>
              </a:buClr>
              <a:buSzPts val="1200"/>
              <a:buChar char="●"/>
            </a:pPr>
            <a:r>
              <a:rPr lang="en" sz="1200">
                <a:solidFill>
                  <a:srgbClr val="000000"/>
                </a:solidFill>
                <a:highlight>
                  <a:srgbClr val="FFFFFF"/>
                </a:highlight>
              </a:rPr>
              <a:t>Accuracy: Out of the loans that </a:t>
            </a:r>
            <a:r>
              <a:rPr i="1" lang="en" sz="1200">
                <a:solidFill>
                  <a:srgbClr val="000000"/>
                </a:solidFill>
                <a:highlight>
                  <a:srgbClr val="FFFFFF"/>
                </a:highlight>
              </a:rPr>
              <a:t>actually did</a:t>
            </a:r>
            <a:r>
              <a:rPr lang="en" sz="1200">
                <a:solidFill>
                  <a:srgbClr val="000000"/>
                </a:solidFill>
                <a:highlight>
                  <a:srgbClr val="FFFFFF"/>
                </a:highlight>
              </a:rPr>
              <a:t> default, we predicted 79% of them would default.</a:t>
            </a:r>
            <a:endParaRPr sz="1200">
              <a:solidFill>
                <a:srgbClr val="000000"/>
              </a:solidFill>
              <a:highlight>
                <a:srgbClr val="FFFFFF"/>
              </a:highlight>
            </a:endParaRPr>
          </a:p>
          <a:p>
            <a:pPr indent="0" lvl="0" marL="457200" rtl="0" algn="l">
              <a:spcBef>
                <a:spcPts val="1200"/>
              </a:spcBef>
              <a:spcAft>
                <a:spcPts val="0"/>
              </a:spcAft>
              <a:buNone/>
            </a:pPr>
            <a:r>
              <a:t/>
            </a:r>
            <a:endParaRPr sz="1200">
              <a:solidFill>
                <a:srgbClr val="000000"/>
              </a:solidFill>
              <a:highlight>
                <a:srgbClr val="FFFFFF"/>
              </a:highlight>
            </a:endParaRPr>
          </a:p>
          <a:p>
            <a:pPr indent="0" lvl="0" marL="0" rtl="0" algn="l">
              <a:spcBef>
                <a:spcPts val="1200"/>
              </a:spcBef>
              <a:spcAft>
                <a:spcPts val="1200"/>
              </a:spcAft>
              <a:buNone/>
            </a:pPr>
            <a:r>
              <a:t/>
            </a:r>
            <a:endParaRPr sz="1200">
              <a:solidFill>
                <a:srgbClr val="000000"/>
              </a:solidFill>
              <a:highlight>
                <a:srgbClr val="FFFFFF"/>
              </a:highlight>
            </a:endParaRPr>
          </a:p>
        </p:txBody>
      </p:sp>
      <p:sp>
        <p:nvSpPr>
          <p:cNvPr id="147" name="Google Shape;147;p26"/>
          <p:cNvSpPr txBox="1"/>
          <p:nvPr>
            <p:ph idx="2" type="body"/>
          </p:nvPr>
        </p:nvSpPr>
        <p:spPr>
          <a:xfrm>
            <a:off x="3914700" y="1968900"/>
            <a:ext cx="5229300" cy="21135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 sz="1200">
                <a:latin typeface="Courier New"/>
                <a:ea typeface="Courier New"/>
                <a:cs typeface="Courier New"/>
                <a:sym typeface="Courier New"/>
              </a:rPr>
              <a:t>     </a:t>
            </a:r>
            <a:r>
              <a:rPr lang="en" sz="1200">
                <a:solidFill>
                  <a:srgbClr val="9900FF"/>
                </a:solidFill>
                <a:latin typeface="Courier New"/>
                <a:ea typeface="Courier New"/>
                <a:cs typeface="Courier New"/>
                <a:sym typeface="Courier New"/>
              </a:rPr>
              <a:t>default</a:t>
            </a:r>
            <a:r>
              <a:rPr lang="en" sz="1200">
                <a:latin typeface="Courier New"/>
                <a:ea typeface="Courier New"/>
                <a:cs typeface="Courier New"/>
                <a:sym typeface="Courier New"/>
              </a:rPr>
              <a:t>   precision	recall  </a:t>
            </a:r>
            <a:r>
              <a:rPr lang="en" sz="1200">
                <a:solidFill>
                  <a:schemeClr val="lt1"/>
                </a:solidFill>
                <a:latin typeface="Courier New"/>
                <a:ea typeface="Courier New"/>
                <a:cs typeface="Courier New"/>
                <a:sym typeface="Courier New"/>
              </a:rPr>
              <a:t>f1-score</a:t>
            </a:r>
            <a:r>
              <a:rPr lang="en" sz="1200">
                <a:latin typeface="Courier New"/>
                <a:ea typeface="Courier New"/>
                <a:cs typeface="Courier New"/>
                <a:sym typeface="Courier New"/>
              </a:rPr>
              <a:t>   </a:t>
            </a:r>
            <a:r>
              <a:rPr lang="en" sz="1200">
                <a:solidFill>
                  <a:schemeClr val="lt1"/>
                </a:solidFill>
                <a:latin typeface="Courier New"/>
                <a:ea typeface="Courier New"/>
                <a:cs typeface="Courier New"/>
                <a:sym typeface="Courier New"/>
              </a:rPr>
              <a:t>support</a:t>
            </a:r>
            <a:endParaRPr sz="1200">
              <a:solidFill>
                <a:schemeClr val="lt1"/>
              </a:solidFill>
              <a:latin typeface="Courier New"/>
              <a:ea typeface="Courier New"/>
              <a:cs typeface="Courier New"/>
              <a:sym typeface="Courier New"/>
            </a:endParaRPr>
          </a:p>
          <a:p>
            <a:pPr indent="0" lvl="0" marL="0" rtl="0" algn="l">
              <a:lnSpc>
                <a:spcPct val="100000"/>
              </a:lnSpc>
              <a:spcBef>
                <a:spcPts val="1200"/>
              </a:spcBef>
              <a:spcAft>
                <a:spcPts val="0"/>
              </a:spcAft>
              <a:buNone/>
            </a:pPr>
            <a:r>
              <a:rPr lang="en" sz="1200">
                <a:latin typeface="Courier New"/>
                <a:ea typeface="Courier New"/>
                <a:cs typeface="Courier New"/>
                <a:sym typeface="Courier New"/>
              </a:rPr>
              <a:t>   	</a:t>
            </a:r>
            <a:r>
              <a:rPr lang="en" sz="1200">
                <a:solidFill>
                  <a:srgbClr val="9900FF"/>
                </a:solidFill>
                <a:latin typeface="Courier New"/>
                <a:ea typeface="Courier New"/>
                <a:cs typeface="Courier New"/>
                <a:sym typeface="Courier New"/>
              </a:rPr>
              <a:t>False</a:t>
            </a:r>
            <a:r>
              <a:rPr lang="en" sz="1200">
                <a:latin typeface="Courier New"/>
                <a:ea typeface="Courier New"/>
                <a:cs typeface="Courier New"/>
                <a:sym typeface="Courier New"/>
              </a:rPr>
              <a:t>   	0.81  	0.75  	</a:t>
            </a:r>
            <a:r>
              <a:rPr lang="en" sz="1200">
                <a:solidFill>
                  <a:srgbClr val="FFFFFF"/>
                </a:solidFill>
                <a:latin typeface="Courier New"/>
                <a:ea typeface="Courier New"/>
                <a:cs typeface="Courier New"/>
                <a:sym typeface="Courier New"/>
              </a:rPr>
              <a:t>0.78</a:t>
            </a:r>
            <a:r>
              <a:rPr lang="en" sz="1200">
                <a:latin typeface="Courier New"/>
                <a:ea typeface="Courier New"/>
                <a:cs typeface="Courier New"/>
                <a:sym typeface="Courier New"/>
              </a:rPr>
              <a:t> 	</a:t>
            </a:r>
            <a:r>
              <a:rPr lang="en" sz="1200">
                <a:solidFill>
                  <a:schemeClr val="lt1"/>
                </a:solidFill>
                <a:latin typeface="Courier New"/>
                <a:ea typeface="Courier New"/>
                <a:cs typeface="Courier New"/>
                <a:sym typeface="Courier New"/>
              </a:rPr>
              <a:t>47832</a:t>
            </a:r>
            <a:endParaRPr sz="1200">
              <a:solidFill>
                <a:schemeClr val="lt1"/>
              </a:solidFill>
              <a:latin typeface="Courier New"/>
              <a:ea typeface="Courier New"/>
              <a:cs typeface="Courier New"/>
              <a:sym typeface="Courier New"/>
            </a:endParaRPr>
          </a:p>
          <a:p>
            <a:pPr indent="0" lvl="0" marL="0" rtl="0" algn="l">
              <a:lnSpc>
                <a:spcPct val="100000"/>
              </a:lnSpc>
              <a:spcBef>
                <a:spcPts val="1200"/>
              </a:spcBef>
              <a:spcAft>
                <a:spcPts val="0"/>
              </a:spcAft>
              <a:buNone/>
            </a:pPr>
            <a:r>
              <a:rPr lang="en" sz="1200">
                <a:latin typeface="Courier New"/>
                <a:ea typeface="Courier New"/>
                <a:cs typeface="Courier New"/>
                <a:sym typeface="Courier New"/>
              </a:rPr>
              <a:t>    	</a:t>
            </a:r>
            <a:r>
              <a:rPr lang="en" sz="1200">
                <a:solidFill>
                  <a:srgbClr val="9900FF"/>
                </a:solidFill>
                <a:latin typeface="Courier New"/>
                <a:ea typeface="Courier New"/>
                <a:cs typeface="Courier New"/>
                <a:sym typeface="Courier New"/>
              </a:rPr>
              <a:t>True</a:t>
            </a:r>
            <a:r>
              <a:rPr lang="en" sz="1200">
                <a:latin typeface="Courier New"/>
                <a:ea typeface="Courier New"/>
                <a:cs typeface="Courier New"/>
                <a:sym typeface="Courier New"/>
              </a:rPr>
              <a:t>   	0.77  	0.83  	</a:t>
            </a:r>
            <a:r>
              <a:rPr lang="en" sz="1200">
                <a:solidFill>
                  <a:srgbClr val="FFFFFF"/>
                </a:solidFill>
                <a:latin typeface="Courier New"/>
                <a:ea typeface="Courier New"/>
                <a:cs typeface="Courier New"/>
                <a:sym typeface="Courier New"/>
              </a:rPr>
              <a:t>0.80</a:t>
            </a:r>
            <a:r>
              <a:rPr lang="en" sz="1200">
                <a:latin typeface="Courier New"/>
                <a:ea typeface="Courier New"/>
                <a:cs typeface="Courier New"/>
                <a:sym typeface="Courier New"/>
              </a:rPr>
              <a:t> 	</a:t>
            </a:r>
            <a:r>
              <a:rPr lang="en" sz="1200">
                <a:solidFill>
                  <a:srgbClr val="FFFFFF"/>
                </a:solidFill>
                <a:latin typeface="Courier New"/>
                <a:ea typeface="Courier New"/>
                <a:cs typeface="Courier New"/>
                <a:sym typeface="Courier New"/>
              </a:rPr>
              <a:t>48302</a:t>
            </a:r>
            <a:endParaRPr sz="1200">
              <a:solidFill>
                <a:srgbClr val="FFFFFF"/>
              </a:solidFill>
              <a:latin typeface="Courier New"/>
              <a:ea typeface="Courier New"/>
              <a:cs typeface="Courier New"/>
              <a:sym typeface="Courier New"/>
            </a:endParaRPr>
          </a:p>
          <a:p>
            <a:pPr indent="0" lvl="0" marL="0" rtl="0" algn="l">
              <a:lnSpc>
                <a:spcPct val="100000"/>
              </a:lnSpc>
              <a:spcBef>
                <a:spcPts val="1200"/>
              </a:spcBef>
              <a:spcAft>
                <a:spcPts val="0"/>
              </a:spcAft>
              <a:buNone/>
            </a:pPr>
            <a:r>
              <a:rPr lang="en" sz="1200">
                <a:latin typeface="Courier New"/>
                <a:ea typeface="Courier New"/>
                <a:cs typeface="Courier New"/>
                <a:sym typeface="Courier New"/>
              </a:rPr>
              <a:t>     </a:t>
            </a:r>
            <a:r>
              <a:rPr lang="en" sz="1200">
                <a:solidFill>
                  <a:srgbClr val="FF9900"/>
                </a:solidFill>
                <a:latin typeface="Courier New"/>
                <a:ea typeface="Courier New"/>
                <a:cs typeface="Courier New"/>
                <a:sym typeface="Courier New"/>
              </a:rPr>
              <a:t>accuracy</a:t>
            </a:r>
            <a:r>
              <a:rPr lang="en" sz="1200">
                <a:latin typeface="Courier New"/>
                <a:ea typeface="Courier New"/>
                <a:cs typeface="Courier New"/>
                <a:sym typeface="Courier New"/>
              </a:rPr>
              <a:t>                      </a:t>
            </a:r>
            <a:r>
              <a:rPr lang="en" sz="1200">
                <a:solidFill>
                  <a:srgbClr val="FF9900"/>
                </a:solidFill>
                <a:latin typeface="Courier New"/>
                <a:ea typeface="Courier New"/>
                <a:cs typeface="Courier New"/>
                <a:sym typeface="Courier New"/>
              </a:rPr>
              <a:t>0.79</a:t>
            </a:r>
            <a:r>
              <a:rPr lang="en" sz="1200">
                <a:latin typeface="Courier New"/>
                <a:ea typeface="Courier New"/>
                <a:cs typeface="Courier New"/>
                <a:sym typeface="Courier New"/>
              </a:rPr>
              <a:t> 	</a:t>
            </a:r>
            <a:r>
              <a:rPr lang="en" sz="1200">
                <a:solidFill>
                  <a:srgbClr val="FFFFFF"/>
                </a:solidFill>
                <a:latin typeface="Courier New"/>
                <a:ea typeface="Courier New"/>
                <a:cs typeface="Courier New"/>
                <a:sym typeface="Courier New"/>
              </a:rPr>
              <a:t>96134</a:t>
            </a:r>
            <a:endParaRPr sz="1200">
              <a:solidFill>
                <a:srgbClr val="FFFFFF"/>
              </a:solidFill>
              <a:latin typeface="Courier New"/>
              <a:ea typeface="Courier New"/>
              <a:cs typeface="Courier New"/>
              <a:sym typeface="Courier New"/>
            </a:endParaRPr>
          </a:p>
          <a:p>
            <a:pPr indent="0" lvl="0" marL="0" rtl="0" algn="l">
              <a:lnSpc>
                <a:spcPct val="100000"/>
              </a:lnSpc>
              <a:spcBef>
                <a:spcPts val="1200"/>
              </a:spcBef>
              <a:spcAft>
                <a:spcPts val="0"/>
              </a:spcAft>
              <a:buNone/>
            </a:pPr>
            <a:r>
              <a:rPr lang="en" sz="1200">
                <a:solidFill>
                  <a:schemeClr val="lt1"/>
                </a:solidFill>
                <a:latin typeface="Courier New"/>
                <a:ea typeface="Courier New"/>
                <a:cs typeface="Courier New"/>
                <a:sym typeface="Courier New"/>
              </a:rPr>
              <a:t>   macro avg   0.79  	0.79  	0.79 	96134</a:t>
            </a:r>
            <a:endParaRPr sz="1200">
              <a:solidFill>
                <a:schemeClr val="lt1"/>
              </a:solidFill>
              <a:latin typeface="Courier New"/>
              <a:ea typeface="Courier New"/>
              <a:cs typeface="Courier New"/>
              <a:sym typeface="Courier New"/>
            </a:endParaRPr>
          </a:p>
          <a:p>
            <a:pPr indent="0" lvl="0" marL="0" rtl="0" algn="l">
              <a:lnSpc>
                <a:spcPct val="100000"/>
              </a:lnSpc>
              <a:spcBef>
                <a:spcPts val="1200"/>
              </a:spcBef>
              <a:spcAft>
                <a:spcPts val="1200"/>
              </a:spcAft>
              <a:buNone/>
            </a:pPr>
            <a:r>
              <a:rPr lang="en" sz="1200">
                <a:solidFill>
                  <a:schemeClr val="lt1"/>
                </a:solidFill>
                <a:latin typeface="Courier New"/>
                <a:ea typeface="Courier New"/>
                <a:cs typeface="Courier New"/>
                <a:sym typeface="Courier New"/>
              </a:rPr>
              <a:t>weighted avg   0.79  	0.79  	0.79 	96134</a:t>
            </a:r>
            <a:endParaRPr sz="1200">
              <a:solidFill>
                <a:schemeClr val="lt1"/>
              </a:solidFill>
              <a:latin typeface="Courier New"/>
              <a:ea typeface="Courier New"/>
              <a:cs typeface="Courier New"/>
              <a:sym typeface="Courier New"/>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7"/>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Confusion Matrix</a:t>
            </a:r>
            <a:endParaRPr/>
          </a:p>
        </p:txBody>
      </p:sp>
      <p:pic>
        <p:nvPicPr>
          <p:cNvPr id="153" name="Google Shape;153;p27"/>
          <p:cNvPicPr preferRelativeResize="0"/>
          <p:nvPr/>
        </p:nvPicPr>
        <p:blipFill>
          <a:blip r:embed="rId3">
            <a:alphaModFix/>
          </a:blip>
          <a:stretch>
            <a:fillRect/>
          </a:stretch>
        </p:blipFill>
        <p:spPr>
          <a:xfrm>
            <a:off x="3941250" y="1284236"/>
            <a:ext cx="4832399" cy="3781889"/>
          </a:xfrm>
          <a:prstGeom prst="rect">
            <a:avLst/>
          </a:prstGeom>
          <a:noFill/>
          <a:ln>
            <a:noFill/>
          </a:ln>
        </p:spPr>
      </p:pic>
      <p:sp>
        <p:nvSpPr>
          <p:cNvPr id="154" name="Google Shape;154;p27"/>
          <p:cNvSpPr txBox="1"/>
          <p:nvPr/>
        </p:nvSpPr>
        <p:spPr>
          <a:xfrm>
            <a:off x="5052550" y="2283200"/>
            <a:ext cx="856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lt1"/>
                </a:solidFill>
                <a:latin typeface="Roboto"/>
                <a:ea typeface="Roboto"/>
                <a:cs typeface="Roboto"/>
                <a:sym typeface="Roboto"/>
              </a:rPr>
              <a:t>75.11%</a:t>
            </a:r>
            <a:endParaRPr>
              <a:solidFill>
                <a:schemeClr val="lt1"/>
              </a:solidFill>
              <a:latin typeface="Roboto"/>
              <a:ea typeface="Roboto"/>
              <a:cs typeface="Roboto"/>
              <a:sym typeface="Roboto"/>
            </a:endParaRPr>
          </a:p>
        </p:txBody>
      </p:sp>
      <p:sp>
        <p:nvSpPr>
          <p:cNvPr id="155" name="Google Shape;155;p27"/>
          <p:cNvSpPr txBox="1"/>
          <p:nvPr/>
        </p:nvSpPr>
        <p:spPr>
          <a:xfrm>
            <a:off x="6720300" y="2283200"/>
            <a:ext cx="856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24.89%</a:t>
            </a:r>
            <a:endParaRPr>
              <a:latin typeface="Roboto"/>
              <a:ea typeface="Roboto"/>
              <a:cs typeface="Roboto"/>
              <a:sym typeface="Roboto"/>
            </a:endParaRPr>
          </a:p>
        </p:txBody>
      </p:sp>
      <p:sp>
        <p:nvSpPr>
          <p:cNvPr id="156" name="Google Shape;156;p27"/>
          <p:cNvSpPr txBox="1"/>
          <p:nvPr/>
        </p:nvSpPr>
        <p:spPr>
          <a:xfrm>
            <a:off x="5052550" y="3956825"/>
            <a:ext cx="856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rgbClr val="212121"/>
                </a:solidFill>
                <a:latin typeface="Roboto"/>
                <a:ea typeface="Roboto"/>
                <a:cs typeface="Roboto"/>
                <a:sym typeface="Roboto"/>
              </a:rPr>
              <a:t>17.13%</a:t>
            </a:r>
            <a:endParaRPr>
              <a:solidFill>
                <a:srgbClr val="212121"/>
              </a:solidFill>
              <a:latin typeface="Roboto"/>
              <a:ea typeface="Roboto"/>
              <a:cs typeface="Roboto"/>
              <a:sym typeface="Roboto"/>
            </a:endParaRPr>
          </a:p>
        </p:txBody>
      </p:sp>
      <p:sp>
        <p:nvSpPr>
          <p:cNvPr id="157" name="Google Shape;157;p27"/>
          <p:cNvSpPr txBox="1"/>
          <p:nvPr/>
        </p:nvSpPr>
        <p:spPr>
          <a:xfrm>
            <a:off x="6720300" y="3956825"/>
            <a:ext cx="856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lt1"/>
                </a:solidFill>
                <a:latin typeface="Roboto"/>
                <a:ea typeface="Roboto"/>
                <a:cs typeface="Roboto"/>
                <a:sym typeface="Roboto"/>
              </a:rPr>
              <a:t>82.87%</a:t>
            </a:r>
            <a:endParaRPr>
              <a:solidFill>
                <a:schemeClr val="lt1"/>
              </a:solidFill>
              <a:latin typeface="Roboto"/>
              <a:ea typeface="Roboto"/>
              <a:cs typeface="Roboto"/>
              <a:sym typeface="Roboto"/>
            </a:endParaRPr>
          </a:p>
        </p:txBody>
      </p:sp>
      <p:sp>
        <p:nvSpPr>
          <p:cNvPr id="158" name="Google Shape;158;p27"/>
          <p:cNvSpPr txBox="1"/>
          <p:nvPr/>
        </p:nvSpPr>
        <p:spPr>
          <a:xfrm>
            <a:off x="311725" y="2759525"/>
            <a:ext cx="33549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This model is better at predicting defaults than non-defaults</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8"/>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There is a better model.</a:t>
            </a:r>
            <a:endParaRPr/>
          </a:p>
        </p:txBody>
      </p:sp>
      <p:pic>
        <p:nvPicPr>
          <p:cNvPr id="164" name="Google Shape;164;p28"/>
          <p:cNvPicPr preferRelativeResize="0"/>
          <p:nvPr/>
        </p:nvPicPr>
        <p:blipFill>
          <a:blip r:embed="rId3">
            <a:alphaModFix/>
          </a:blip>
          <a:stretch>
            <a:fillRect/>
          </a:stretch>
        </p:blipFill>
        <p:spPr>
          <a:xfrm>
            <a:off x="0" y="1387875"/>
            <a:ext cx="3941250" cy="2611378"/>
          </a:xfrm>
          <a:prstGeom prst="rect">
            <a:avLst/>
          </a:prstGeom>
          <a:noFill/>
          <a:ln>
            <a:noFill/>
          </a:ln>
        </p:spPr>
      </p:pic>
      <p:sp>
        <p:nvSpPr>
          <p:cNvPr id="165" name="Google Shape;165;p28"/>
          <p:cNvSpPr txBox="1"/>
          <p:nvPr/>
        </p:nvSpPr>
        <p:spPr>
          <a:xfrm>
            <a:off x="189250" y="4103850"/>
            <a:ext cx="37521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Previous model: 79% accuracy avg.</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New model: 88% accuracy avg.</a:t>
            </a:r>
            <a:endParaRPr>
              <a:latin typeface="Roboto"/>
              <a:ea typeface="Roboto"/>
              <a:cs typeface="Roboto"/>
              <a:sym typeface="Roboto"/>
            </a:endParaRPr>
          </a:p>
        </p:txBody>
      </p:sp>
      <p:pic>
        <p:nvPicPr>
          <p:cNvPr id="166" name="Google Shape;166;p28"/>
          <p:cNvPicPr preferRelativeResize="0"/>
          <p:nvPr/>
        </p:nvPicPr>
        <p:blipFill>
          <a:blip r:embed="rId4">
            <a:alphaModFix/>
          </a:blip>
          <a:stretch>
            <a:fillRect/>
          </a:stretch>
        </p:blipFill>
        <p:spPr>
          <a:xfrm>
            <a:off x="3941360" y="1314099"/>
            <a:ext cx="4832439" cy="3781875"/>
          </a:xfrm>
          <a:prstGeom prst="rect">
            <a:avLst/>
          </a:prstGeom>
          <a:noFill/>
          <a:ln>
            <a:noFill/>
          </a:ln>
        </p:spPr>
      </p:pic>
      <p:sp>
        <p:nvSpPr>
          <p:cNvPr id="167" name="Google Shape;167;p28"/>
          <p:cNvSpPr txBox="1"/>
          <p:nvPr/>
        </p:nvSpPr>
        <p:spPr>
          <a:xfrm>
            <a:off x="5052550" y="2283200"/>
            <a:ext cx="856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lt1"/>
                </a:solidFill>
                <a:latin typeface="Roboto"/>
                <a:ea typeface="Roboto"/>
                <a:cs typeface="Roboto"/>
                <a:sym typeface="Roboto"/>
              </a:rPr>
              <a:t>84.84</a:t>
            </a:r>
            <a:r>
              <a:rPr lang="en">
                <a:solidFill>
                  <a:schemeClr val="lt1"/>
                </a:solidFill>
                <a:latin typeface="Roboto"/>
                <a:ea typeface="Roboto"/>
                <a:cs typeface="Roboto"/>
                <a:sym typeface="Roboto"/>
              </a:rPr>
              <a:t>%</a:t>
            </a:r>
            <a:endParaRPr>
              <a:solidFill>
                <a:schemeClr val="lt1"/>
              </a:solidFill>
              <a:latin typeface="Roboto"/>
              <a:ea typeface="Roboto"/>
              <a:cs typeface="Roboto"/>
              <a:sym typeface="Roboto"/>
            </a:endParaRPr>
          </a:p>
        </p:txBody>
      </p:sp>
      <p:sp>
        <p:nvSpPr>
          <p:cNvPr id="168" name="Google Shape;168;p28"/>
          <p:cNvSpPr txBox="1"/>
          <p:nvPr/>
        </p:nvSpPr>
        <p:spPr>
          <a:xfrm>
            <a:off x="6720300" y="2283200"/>
            <a:ext cx="856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15.16</a:t>
            </a:r>
            <a:r>
              <a:rPr lang="en">
                <a:latin typeface="Roboto"/>
                <a:ea typeface="Roboto"/>
                <a:cs typeface="Roboto"/>
                <a:sym typeface="Roboto"/>
              </a:rPr>
              <a:t>%</a:t>
            </a:r>
            <a:endParaRPr>
              <a:latin typeface="Roboto"/>
              <a:ea typeface="Roboto"/>
              <a:cs typeface="Roboto"/>
              <a:sym typeface="Roboto"/>
            </a:endParaRPr>
          </a:p>
        </p:txBody>
      </p:sp>
      <p:sp>
        <p:nvSpPr>
          <p:cNvPr id="169" name="Google Shape;169;p28"/>
          <p:cNvSpPr txBox="1"/>
          <p:nvPr/>
        </p:nvSpPr>
        <p:spPr>
          <a:xfrm>
            <a:off x="5052550" y="3956825"/>
            <a:ext cx="856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rgbClr val="212121"/>
                </a:solidFill>
                <a:latin typeface="Roboto"/>
                <a:ea typeface="Roboto"/>
                <a:cs typeface="Roboto"/>
                <a:sym typeface="Roboto"/>
              </a:rPr>
              <a:t>9.41</a:t>
            </a:r>
            <a:r>
              <a:rPr lang="en">
                <a:solidFill>
                  <a:srgbClr val="212121"/>
                </a:solidFill>
                <a:latin typeface="Roboto"/>
                <a:ea typeface="Roboto"/>
                <a:cs typeface="Roboto"/>
                <a:sym typeface="Roboto"/>
              </a:rPr>
              <a:t>%</a:t>
            </a:r>
            <a:endParaRPr>
              <a:solidFill>
                <a:srgbClr val="212121"/>
              </a:solidFill>
              <a:latin typeface="Roboto"/>
              <a:ea typeface="Roboto"/>
              <a:cs typeface="Roboto"/>
              <a:sym typeface="Roboto"/>
            </a:endParaRPr>
          </a:p>
        </p:txBody>
      </p:sp>
      <p:sp>
        <p:nvSpPr>
          <p:cNvPr id="170" name="Google Shape;170;p28"/>
          <p:cNvSpPr txBox="1"/>
          <p:nvPr/>
        </p:nvSpPr>
        <p:spPr>
          <a:xfrm>
            <a:off x="6720300" y="3956825"/>
            <a:ext cx="856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lt1"/>
                </a:solidFill>
                <a:latin typeface="Roboto"/>
                <a:ea typeface="Roboto"/>
                <a:cs typeface="Roboto"/>
                <a:sym typeface="Roboto"/>
              </a:rPr>
              <a:t>90.59</a:t>
            </a:r>
            <a:r>
              <a:rPr lang="en">
                <a:solidFill>
                  <a:schemeClr val="lt1"/>
                </a:solidFill>
                <a:latin typeface="Roboto"/>
                <a:ea typeface="Roboto"/>
                <a:cs typeface="Roboto"/>
                <a:sym typeface="Roboto"/>
              </a:rPr>
              <a:t>%</a:t>
            </a:r>
            <a:endParaRPr>
              <a:solidFill>
                <a:schemeClr val="lt1"/>
              </a:solidFill>
              <a:latin typeface="Roboto"/>
              <a:ea typeface="Roboto"/>
              <a:cs typeface="Roboto"/>
              <a:sym typeface="Roboto"/>
            </a:endParaRPr>
          </a:p>
        </p:txBody>
      </p:sp>
      <p:sp>
        <p:nvSpPr>
          <p:cNvPr id="171" name="Google Shape;171;p28"/>
          <p:cNvSpPr txBox="1"/>
          <p:nvPr/>
        </p:nvSpPr>
        <p:spPr>
          <a:xfrm>
            <a:off x="97600" y="4647100"/>
            <a:ext cx="4557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999999"/>
                </a:solidFill>
                <a:latin typeface="Roboto"/>
                <a:ea typeface="Roboto"/>
                <a:cs typeface="Roboto"/>
                <a:sym typeface="Roboto"/>
              </a:rPr>
              <a:t>[84, 60, 240, 120, 300, 180, 36, 12, 48, 72, 24, 96, 90]</a:t>
            </a:r>
            <a:endParaRPr>
              <a:solidFill>
                <a:srgbClr val="999999"/>
              </a:solidFill>
              <a:latin typeface="Roboto"/>
              <a:ea typeface="Roboto"/>
              <a:cs typeface="Roboto"/>
              <a:sym typeface="Roboto"/>
            </a:endParaRPr>
          </a:p>
          <a:p>
            <a:pPr indent="0" lvl="0" marL="0" rtl="0" algn="l">
              <a:spcBef>
                <a:spcPts val="0"/>
              </a:spcBef>
              <a:spcAft>
                <a:spcPts val="0"/>
              </a:spcAft>
              <a:buNone/>
            </a:pPr>
            <a:r>
              <a:t/>
            </a:r>
            <a:endParaRPr>
              <a:solidFill>
                <a:srgbClr val="999999"/>
              </a:solidFill>
              <a:latin typeface="Roboto"/>
              <a:ea typeface="Roboto"/>
              <a:cs typeface="Roboto"/>
              <a:sym typeface="Robo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9"/>
          <p:cNvSpPr txBox="1"/>
          <p:nvPr>
            <p:ph type="title"/>
          </p:nvPr>
        </p:nvSpPr>
        <p:spPr>
          <a:xfrm>
            <a:off x="311750" y="831175"/>
            <a:ext cx="6874500" cy="572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n" sz="7000"/>
              <a:t>Findings</a:t>
            </a:r>
            <a:endParaRPr sz="7000"/>
          </a:p>
        </p:txBody>
      </p:sp>
      <p:sp>
        <p:nvSpPr>
          <p:cNvPr id="177" name="Google Shape;177;p29"/>
          <p:cNvSpPr txBox="1"/>
          <p:nvPr>
            <p:ph idx="1" type="body"/>
          </p:nvPr>
        </p:nvSpPr>
        <p:spPr>
          <a:xfrm>
            <a:off x="311750" y="1341550"/>
            <a:ext cx="8550000" cy="34125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sz="2000"/>
              <a:t>Term and fiscal year of approval are the two factors that gave a high model </a:t>
            </a:r>
            <a:r>
              <a:rPr lang="en" sz="2000"/>
              <a:t>accuracy</a:t>
            </a:r>
            <a:r>
              <a:rPr lang="en" sz="2000"/>
              <a:t>.</a:t>
            </a:r>
            <a:endParaRPr sz="2000"/>
          </a:p>
          <a:p>
            <a:pPr indent="-355600" lvl="0" marL="457200" rtl="0" algn="l">
              <a:spcBef>
                <a:spcPts val="0"/>
              </a:spcBef>
              <a:spcAft>
                <a:spcPts val="0"/>
              </a:spcAft>
              <a:buSzPts val="2000"/>
              <a:buChar char="●"/>
            </a:pPr>
            <a:r>
              <a:rPr lang="en" sz="2000"/>
              <a:t>We can predict if a loan will default with 88% accuracy using a logistic regression model.</a:t>
            </a:r>
            <a:endParaRPr sz="2000"/>
          </a:p>
          <a:p>
            <a:pPr indent="-355600" lvl="0" marL="457200" rtl="0" algn="l">
              <a:spcBef>
                <a:spcPts val="0"/>
              </a:spcBef>
              <a:spcAft>
                <a:spcPts val="0"/>
              </a:spcAft>
              <a:buSzPts val="2000"/>
              <a:buChar char="●"/>
            </a:pPr>
            <a:r>
              <a:rPr lang="en" sz="2000"/>
              <a:t>Non-Franchise Businesses make higher than the average loan disbursement.</a:t>
            </a:r>
            <a:endParaRPr sz="2000"/>
          </a:p>
          <a:p>
            <a:pPr indent="-355600" lvl="0" marL="457200" rtl="0" algn="l">
              <a:spcBef>
                <a:spcPts val="0"/>
              </a:spcBef>
              <a:spcAft>
                <a:spcPts val="0"/>
              </a:spcAft>
              <a:buSzPts val="2000"/>
              <a:buChar char="●"/>
            </a:pPr>
            <a:r>
              <a:rPr lang="en" sz="2000"/>
              <a:t>New Businesses get higher </a:t>
            </a:r>
            <a:r>
              <a:rPr lang="en" sz="2000"/>
              <a:t>loans.</a:t>
            </a:r>
            <a:endParaRPr sz="2000"/>
          </a:p>
          <a:p>
            <a:pPr indent="-355600" lvl="0" marL="457200" rtl="0" algn="l">
              <a:spcBef>
                <a:spcPts val="0"/>
              </a:spcBef>
              <a:spcAft>
                <a:spcPts val="0"/>
              </a:spcAft>
              <a:buSzPts val="2000"/>
              <a:buChar char="●"/>
            </a:pPr>
            <a:r>
              <a:rPr lang="en" sz="2000"/>
              <a:t>Management and Utilities Industries on average get higher loans.</a:t>
            </a:r>
            <a:endParaRPr sz="2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200"/>
              <a:t>What is an SBA Loan?</a:t>
            </a:r>
            <a:endParaRPr sz="3200"/>
          </a:p>
        </p:txBody>
      </p:sp>
      <p:sp>
        <p:nvSpPr>
          <p:cNvPr id="71" name="Google Shape;71;p1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fontScale="85000" lnSpcReduction="10000"/>
          </a:bodyPr>
          <a:lstStyle/>
          <a:p>
            <a:pPr indent="-336550" lvl="0" marL="457200" rtl="0" algn="l">
              <a:spcBef>
                <a:spcPts val="0"/>
              </a:spcBef>
              <a:spcAft>
                <a:spcPts val="0"/>
              </a:spcAft>
              <a:buClr>
                <a:srgbClr val="000000"/>
              </a:buClr>
              <a:buSzPct val="100000"/>
              <a:buChar char="●"/>
            </a:pPr>
            <a:r>
              <a:rPr lang="en" sz="2000">
                <a:solidFill>
                  <a:srgbClr val="000000"/>
                </a:solidFill>
              </a:rPr>
              <a:t>U.S. Small Business Administration (SBA) Loan</a:t>
            </a:r>
            <a:endParaRPr sz="2000">
              <a:solidFill>
                <a:srgbClr val="000000"/>
              </a:solidFill>
            </a:endParaRPr>
          </a:p>
          <a:p>
            <a:pPr indent="0" lvl="0" marL="0" rtl="0" algn="l">
              <a:spcBef>
                <a:spcPts val="1200"/>
              </a:spcBef>
              <a:spcAft>
                <a:spcPts val="0"/>
              </a:spcAft>
              <a:buNone/>
            </a:pPr>
            <a:r>
              <a:t/>
            </a:r>
            <a:endParaRPr sz="2000">
              <a:solidFill>
                <a:srgbClr val="000000"/>
              </a:solidFill>
            </a:endParaRPr>
          </a:p>
          <a:p>
            <a:pPr indent="0" lvl="0" marL="0" rtl="0" algn="l">
              <a:spcBef>
                <a:spcPts val="1200"/>
              </a:spcBef>
              <a:spcAft>
                <a:spcPts val="0"/>
              </a:spcAft>
              <a:buNone/>
            </a:pPr>
            <a:r>
              <a:t/>
            </a:r>
            <a:endParaRPr sz="2000">
              <a:solidFill>
                <a:srgbClr val="000000"/>
              </a:solidFill>
            </a:endParaRPr>
          </a:p>
          <a:p>
            <a:pPr indent="-336550" lvl="0" marL="457200" rtl="0" algn="l">
              <a:spcBef>
                <a:spcPts val="1200"/>
              </a:spcBef>
              <a:spcAft>
                <a:spcPts val="0"/>
              </a:spcAft>
              <a:buClr>
                <a:srgbClr val="000000"/>
              </a:buClr>
              <a:buSzPct val="100000"/>
              <a:buChar char="●"/>
            </a:pPr>
            <a:r>
              <a:rPr lang="en" sz="2000">
                <a:solidFill>
                  <a:srgbClr val="000000"/>
                </a:solidFill>
              </a:rPr>
              <a:t>A loan that business owners get as means to start their business before the opportunity making a profit.</a:t>
            </a:r>
            <a:endParaRPr sz="2000">
              <a:solidFill>
                <a:srgbClr val="000000"/>
              </a:solidFill>
            </a:endParaRPr>
          </a:p>
          <a:p>
            <a:pPr indent="0" lvl="0" marL="0" rtl="0" algn="l">
              <a:spcBef>
                <a:spcPts val="1200"/>
              </a:spcBef>
              <a:spcAft>
                <a:spcPts val="0"/>
              </a:spcAft>
              <a:buNone/>
            </a:pPr>
            <a:r>
              <a:t/>
            </a:r>
            <a:endParaRPr sz="2000">
              <a:solidFill>
                <a:srgbClr val="000000"/>
              </a:solidFill>
            </a:endParaRPr>
          </a:p>
          <a:p>
            <a:pPr indent="0" lvl="0" marL="0" rtl="0" algn="l">
              <a:spcBef>
                <a:spcPts val="1200"/>
              </a:spcBef>
              <a:spcAft>
                <a:spcPts val="0"/>
              </a:spcAft>
              <a:buNone/>
            </a:pPr>
            <a:r>
              <a:t/>
            </a:r>
            <a:endParaRPr sz="2000">
              <a:solidFill>
                <a:srgbClr val="000000"/>
              </a:solidFill>
            </a:endParaRPr>
          </a:p>
          <a:p>
            <a:pPr indent="-336550" lvl="0" marL="457200" rtl="0" algn="l">
              <a:spcBef>
                <a:spcPts val="1200"/>
              </a:spcBef>
              <a:spcAft>
                <a:spcPts val="0"/>
              </a:spcAft>
              <a:buClr>
                <a:srgbClr val="000000"/>
              </a:buClr>
              <a:buSzPct val="100000"/>
              <a:buChar char="●"/>
            </a:pPr>
            <a:r>
              <a:rPr lang="en" sz="2000">
                <a:solidFill>
                  <a:srgbClr val="000000"/>
                </a:solidFill>
              </a:rPr>
              <a:t>When you fail to repay a loan in time, you have defaulted.</a:t>
            </a:r>
            <a:endParaRPr sz="2000">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5"/>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200"/>
              <a:t>Questions:</a:t>
            </a:r>
            <a:endParaRPr sz="3200"/>
          </a:p>
        </p:txBody>
      </p:sp>
      <p:sp>
        <p:nvSpPr>
          <p:cNvPr id="77" name="Google Shape;77;p15"/>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Clr>
                <a:srgbClr val="000000"/>
              </a:buClr>
              <a:buSzPts val="2000"/>
              <a:buAutoNum type="arabicPeriod"/>
            </a:pPr>
            <a:r>
              <a:rPr lang="en" sz="2000">
                <a:solidFill>
                  <a:srgbClr val="000000"/>
                </a:solidFill>
              </a:rPr>
              <a:t>What factors affect how much the loan is for?</a:t>
            </a:r>
            <a:endParaRPr sz="2000">
              <a:solidFill>
                <a:srgbClr val="000000"/>
              </a:solidFill>
            </a:endParaRPr>
          </a:p>
          <a:p>
            <a:pPr indent="0" lvl="0" marL="0" rtl="0" algn="l">
              <a:spcBef>
                <a:spcPts val="1200"/>
              </a:spcBef>
              <a:spcAft>
                <a:spcPts val="0"/>
              </a:spcAft>
              <a:buNone/>
            </a:pPr>
            <a:r>
              <a:t/>
            </a:r>
            <a:endParaRPr sz="2000">
              <a:solidFill>
                <a:srgbClr val="000000"/>
              </a:solidFill>
            </a:endParaRPr>
          </a:p>
          <a:p>
            <a:pPr indent="-355600" lvl="0" marL="457200" rtl="0" algn="l">
              <a:spcBef>
                <a:spcPts val="1200"/>
              </a:spcBef>
              <a:spcAft>
                <a:spcPts val="0"/>
              </a:spcAft>
              <a:buClr>
                <a:srgbClr val="000000"/>
              </a:buClr>
              <a:buSzPts val="2000"/>
              <a:buAutoNum type="arabicPeriod"/>
            </a:pPr>
            <a:r>
              <a:rPr lang="en" sz="2000">
                <a:solidFill>
                  <a:srgbClr val="000000"/>
                </a:solidFill>
              </a:rPr>
              <a:t>What factors tend to cause a loan to be defaulted on?</a:t>
            </a:r>
            <a:endParaRPr sz="2000">
              <a:solidFill>
                <a:srgbClr val="000000"/>
              </a:solidFill>
            </a:endParaRPr>
          </a:p>
          <a:p>
            <a:pPr indent="0" lvl="0" marL="457200" rtl="0" algn="l">
              <a:spcBef>
                <a:spcPts val="1200"/>
              </a:spcBef>
              <a:spcAft>
                <a:spcPts val="0"/>
              </a:spcAft>
              <a:buNone/>
            </a:pPr>
            <a:r>
              <a:t/>
            </a:r>
            <a:endParaRPr sz="2000">
              <a:solidFill>
                <a:srgbClr val="000000"/>
              </a:solidFill>
            </a:endParaRPr>
          </a:p>
          <a:p>
            <a:pPr indent="-355600" lvl="0" marL="457200" rtl="0" algn="l">
              <a:spcBef>
                <a:spcPts val="1200"/>
              </a:spcBef>
              <a:spcAft>
                <a:spcPts val="0"/>
              </a:spcAft>
              <a:buClr>
                <a:srgbClr val="000000"/>
              </a:buClr>
              <a:buSzPts val="2000"/>
              <a:buAutoNum type="arabicPeriod"/>
            </a:pPr>
            <a:r>
              <a:rPr lang="en" sz="2000">
                <a:solidFill>
                  <a:srgbClr val="000000"/>
                </a:solidFill>
              </a:rPr>
              <a:t>Build a model to predict which approved loan applications will default on their loan.</a:t>
            </a:r>
            <a:endParaRPr sz="2000">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2"/>
        </a:solidFill>
      </p:bgPr>
    </p:bg>
    <p:spTree>
      <p:nvGrpSpPr>
        <p:cNvPr id="81" name="Shape 81"/>
        <p:cNvGrpSpPr/>
        <p:nvPr/>
      </p:nvGrpSpPr>
      <p:grpSpPr>
        <a:xfrm>
          <a:off x="0" y="0"/>
          <a:ext cx="0" cy="0"/>
          <a:chOff x="0" y="0"/>
          <a:chExt cx="0" cy="0"/>
        </a:xfrm>
      </p:grpSpPr>
      <p:sp>
        <p:nvSpPr>
          <p:cNvPr id="82" name="Google Shape;82;p16"/>
          <p:cNvSpPr txBox="1"/>
          <p:nvPr>
            <p:ph type="title"/>
          </p:nvPr>
        </p:nvSpPr>
        <p:spPr>
          <a:xfrm>
            <a:off x="583375" y="547100"/>
            <a:ext cx="6247800" cy="1908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What factors affect how much the loan is for? </a:t>
            </a:r>
            <a:endParaRPr/>
          </a:p>
        </p:txBody>
      </p:sp>
      <p:sp>
        <p:nvSpPr>
          <p:cNvPr id="83" name="Google Shape;83;p16"/>
          <p:cNvSpPr txBox="1"/>
          <p:nvPr/>
        </p:nvSpPr>
        <p:spPr>
          <a:xfrm>
            <a:off x="3807825" y="2707500"/>
            <a:ext cx="4379100" cy="1723800"/>
          </a:xfrm>
          <a:prstGeom prst="rect">
            <a:avLst/>
          </a:prstGeom>
          <a:noFill/>
          <a:ln>
            <a:noFill/>
          </a:ln>
        </p:spPr>
        <p:txBody>
          <a:bodyPr anchorCtr="0" anchor="t" bIns="91425" lIns="91425" spcFirstLastPara="1" rIns="91425" wrap="square" tIns="91425">
            <a:spAutoFit/>
          </a:bodyPr>
          <a:lstStyle/>
          <a:p>
            <a:pPr indent="-355600" lvl="0" marL="457200" rtl="0" algn="l">
              <a:spcBef>
                <a:spcPts val="0"/>
              </a:spcBef>
              <a:spcAft>
                <a:spcPts val="0"/>
              </a:spcAft>
              <a:buClr>
                <a:schemeClr val="dk1"/>
              </a:buClr>
              <a:buSzPts val="2000"/>
              <a:buFont typeface="Merriweather"/>
              <a:buChar char="●"/>
            </a:pPr>
            <a:r>
              <a:rPr lang="en" sz="2000">
                <a:solidFill>
                  <a:schemeClr val="dk1"/>
                </a:solidFill>
                <a:latin typeface="Merriweather"/>
                <a:ea typeface="Merriweather"/>
                <a:cs typeface="Merriweather"/>
                <a:sym typeface="Merriweather"/>
              </a:rPr>
              <a:t>Industry</a:t>
            </a:r>
            <a:endParaRPr sz="2000">
              <a:solidFill>
                <a:schemeClr val="dk1"/>
              </a:solidFill>
              <a:latin typeface="Merriweather"/>
              <a:ea typeface="Merriweather"/>
              <a:cs typeface="Merriweather"/>
              <a:sym typeface="Merriweather"/>
            </a:endParaRPr>
          </a:p>
          <a:p>
            <a:pPr indent="0" lvl="0" marL="457200" rtl="0" algn="l">
              <a:spcBef>
                <a:spcPts val="0"/>
              </a:spcBef>
              <a:spcAft>
                <a:spcPts val="0"/>
              </a:spcAft>
              <a:buNone/>
            </a:pPr>
            <a:r>
              <a:t/>
            </a:r>
            <a:endParaRPr sz="2000">
              <a:solidFill>
                <a:schemeClr val="dk1"/>
              </a:solidFill>
              <a:latin typeface="Merriweather"/>
              <a:ea typeface="Merriweather"/>
              <a:cs typeface="Merriweather"/>
              <a:sym typeface="Merriweather"/>
            </a:endParaRPr>
          </a:p>
          <a:p>
            <a:pPr indent="-355600" lvl="0" marL="457200" rtl="0" algn="l">
              <a:spcBef>
                <a:spcPts val="0"/>
              </a:spcBef>
              <a:spcAft>
                <a:spcPts val="0"/>
              </a:spcAft>
              <a:buClr>
                <a:schemeClr val="dk1"/>
              </a:buClr>
              <a:buSzPts val="2000"/>
              <a:buFont typeface="Merriweather"/>
              <a:buChar char="●"/>
            </a:pPr>
            <a:r>
              <a:rPr lang="en" sz="2000">
                <a:solidFill>
                  <a:schemeClr val="dk1"/>
                </a:solidFill>
                <a:latin typeface="Merriweather"/>
                <a:ea typeface="Merriweather"/>
                <a:cs typeface="Merriweather"/>
                <a:sym typeface="Merriweather"/>
              </a:rPr>
              <a:t>Existing</a:t>
            </a:r>
            <a:r>
              <a:rPr lang="en" sz="2000">
                <a:solidFill>
                  <a:schemeClr val="dk1"/>
                </a:solidFill>
                <a:latin typeface="Merriweather"/>
                <a:ea typeface="Merriweather"/>
                <a:cs typeface="Merriweather"/>
                <a:sym typeface="Merriweather"/>
              </a:rPr>
              <a:t> Business </a:t>
            </a:r>
            <a:endParaRPr sz="2000">
              <a:solidFill>
                <a:schemeClr val="dk1"/>
              </a:solidFill>
              <a:latin typeface="Merriweather"/>
              <a:ea typeface="Merriweather"/>
              <a:cs typeface="Merriweather"/>
              <a:sym typeface="Merriweather"/>
            </a:endParaRPr>
          </a:p>
          <a:p>
            <a:pPr indent="0" lvl="0" marL="457200" rtl="0" algn="l">
              <a:spcBef>
                <a:spcPts val="0"/>
              </a:spcBef>
              <a:spcAft>
                <a:spcPts val="0"/>
              </a:spcAft>
              <a:buNone/>
            </a:pPr>
            <a:r>
              <a:t/>
            </a:r>
            <a:endParaRPr sz="2000">
              <a:solidFill>
                <a:schemeClr val="dk1"/>
              </a:solidFill>
              <a:latin typeface="Merriweather"/>
              <a:ea typeface="Merriweather"/>
              <a:cs typeface="Merriweather"/>
              <a:sym typeface="Merriweather"/>
            </a:endParaRPr>
          </a:p>
          <a:p>
            <a:pPr indent="-355600" lvl="0" marL="457200" rtl="0" algn="l">
              <a:spcBef>
                <a:spcPts val="0"/>
              </a:spcBef>
              <a:spcAft>
                <a:spcPts val="0"/>
              </a:spcAft>
              <a:buClr>
                <a:schemeClr val="dk1"/>
              </a:buClr>
              <a:buSzPts val="2000"/>
              <a:buFont typeface="Merriweather"/>
              <a:buChar char="●"/>
            </a:pPr>
            <a:r>
              <a:rPr lang="en" sz="2000">
                <a:solidFill>
                  <a:schemeClr val="dk1"/>
                </a:solidFill>
                <a:latin typeface="Merriweather"/>
                <a:ea typeface="Merriweather"/>
                <a:cs typeface="Merriweather"/>
                <a:sym typeface="Merriweather"/>
              </a:rPr>
              <a:t>Franchise</a:t>
            </a:r>
            <a:endParaRPr sz="2000">
              <a:solidFill>
                <a:schemeClr val="dk1"/>
              </a:solidFill>
              <a:latin typeface="Merriweather"/>
              <a:ea typeface="Merriweather"/>
              <a:cs typeface="Merriweather"/>
              <a:sym typeface="Merriweathe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7"/>
          <p:cNvSpPr txBox="1"/>
          <p:nvPr>
            <p:ph type="title"/>
          </p:nvPr>
        </p:nvSpPr>
        <p:spPr>
          <a:xfrm>
            <a:off x="383450" y="411100"/>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Industries and their Average Loan </a:t>
            </a:r>
            <a:r>
              <a:rPr lang="en"/>
              <a:t>Disbursed</a:t>
            </a:r>
            <a:r>
              <a:rPr lang="en"/>
              <a:t> </a:t>
            </a:r>
            <a:endParaRPr/>
          </a:p>
        </p:txBody>
      </p:sp>
      <p:pic>
        <p:nvPicPr>
          <p:cNvPr id="89" name="Google Shape;89;p17"/>
          <p:cNvPicPr preferRelativeResize="0"/>
          <p:nvPr/>
        </p:nvPicPr>
        <p:blipFill>
          <a:blip r:embed="rId3">
            <a:alphaModFix/>
          </a:blip>
          <a:stretch>
            <a:fillRect/>
          </a:stretch>
        </p:blipFill>
        <p:spPr>
          <a:xfrm>
            <a:off x="383438" y="1323875"/>
            <a:ext cx="8377124" cy="371407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8"/>
          <p:cNvSpPr txBox="1"/>
          <p:nvPr>
            <p:ph type="title"/>
          </p:nvPr>
        </p:nvSpPr>
        <p:spPr>
          <a:xfrm>
            <a:off x="455425" y="339250"/>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Sum of Loan Disbursed by Existing Business</a:t>
            </a:r>
            <a:endParaRPr/>
          </a:p>
        </p:txBody>
      </p:sp>
      <p:sp>
        <p:nvSpPr>
          <p:cNvPr id="95" name="Google Shape;95;p18"/>
          <p:cNvSpPr txBox="1"/>
          <p:nvPr/>
        </p:nvSpPr>
        <p:spPr>
          <a:xfrm>
            <a:off x="6619375" y="2571750"/>
            <a:ext cx="22335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New Business is only 30% of our data yet have higher Loan </a:t>
            </a:r>
            <a:r>
              <a:rPr lang="en">
                <a:latin typeface="Roboto"/>
                <a:ea typeface="Roboto"/>
                <a:cs typeface="Roboto"/>
                <a:sym typeface="Roboto"/>
              </a:rPr>
              <a:t>disbursement</a:t>
            </a:r>
            <a:r>
              <a:rPr lang="en">
                <a:latin typeface="Roboto"/>
                <a:ea typeface="Roboto"/>
                <a:cs typeface="Roboto"/>
                <a:sym typeface="Roboto"/>
              </a:rPr>
              <a:t>. </a:t>
            </a:r>
            <a:endParaRPr>
              <a:latin typeface="Roboto"/>
              <a:ea typeface="Roboto"/>
              <a:cs typeface="Roboto"/>
              <a:sym typeface="Roboto"/>
            </a:endParaRPr>
          </a:p>
        </p:txBody>
      </p:sp>
      <p:pic>
        <p:nvPicPr>
          <p:cNvPr id="96" name="Google Shape;96;p18"/>
          <p:cNvPicPr preferRelativeResize="0"/>
          <p:nvPr/>
        </p:nvPicPr>
        <p:blipFill>
          <a:blip r:embed="rId3">
            <a:alphaModFix/>
          </a:blip>
          <a:stretch>
            <a:fillRect/>
          </a:stretch>
        </p:blipFill>
        <p:spPr>
          <a:xfrm>
            <a:off x="304800" y="1388025"/>
            <a:ext cx="6003600" cy="360067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pic>
        <p:nvPicPr>
          <p:cNvPr id="101" name="Google Shape;101;p19"/>
          <p:cNvPicPr preferRelativeResize="0"/>
          <p:nvPr/>
        </p:nvPicPr>
        <p:blipFill>
          <a:blip r:embed="rId3">
            <a:alphaModFix/>
          </a:blip>
          <a:stretch>
            <a:fillRect/>
          </a:stretch>
        </p:blipFill>
        <p:spPr>
          <a:xfrm>
            <a:off x="473000" y="1434450"/>
            <a:ext cx="6015152" cy="3581725"/>
          </a:xfrm>
          <a:prstGeom prst="rect">
            <a:avLst/>
          </a:prstGeom>
          <a:noFill/>
          <a:ln>
            <a:noFill/>
          </a:ln>
        </p:spPr>
      </p:pic>
      <p:sp>
        <p:nvSpPr>
          <p:cNvPr id="102" name="Google Shape;102;p19"/>
          <p:cNvSpPr txBox="1"/>
          <p:nvPr>
            <p:ph type="title"/>
          </p:nvPr>
        </p:nvSpPr>
        <p:spPr>
          <a:xfrm>
            <a:off x="473000" y="37517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 Average Loan Disbursed by Franchise</a:t>
            </a:r>
            <a:endParaRPr/>
          </a:p>
        </p:txBody>
      </p:sp>
      <p:sp>
        <p:nvSpPr>
          <p:cNvPr id="103" name="Google Shape;103;p19"/>
          <p:cNvSpPr txBox="1"/>
          <p:nvPr/>
        </p:nvSpPr>
        <p:spPr>
          <a:xfrm>
            <a:off x="6383275" y="2571750"/>
            <a:ext cx="23838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Businesses that are not a franchise make more than the average loan disbursed.</a:t>
            </a:r>
            <a:endParaRPr>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107" name="Shape 107"/>
        <p:cNvGrpSpPr/>
        <p:nvPr/>
      </p:nvGrpSpPr>
      <p:grpSpPr>
        <a:xfrm>
          <a:off x="0" y="0"/>
          <a:ext cx="0" cy="0"/>
          <a:chOff x="0" y="0"/>
          <a:chExt cx="0" cy="0"/>
        </a:xfrm>
      </p:grpSpPr>
      <p:sp>
        <p:nvSpPr>
          <p:cNvPr id="108" name="Google Shape;108;p20"/>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p>
            <a:pPr indent="0" lvl="0" marL="0" rtl="0" algn="l">
              <a:lnSpc>
                <a:spcPct val="115000"/>
              </a:lnSpc>
              <a:spcBef>
                <a:spcPts val="0"/>
              </a:spcBef>
              <a:spcAft>
                <a:spcPts val="1200"/>
              </a:spcAft>
              <a:buNone/>
            </a:pPr>
            <a:r>
              <a:rPr lang="en" sz="3200"/>
              <a:t>What factors tend to cause a loan to be defaulted on?</a:t>
            </a:r>
            <a:endParaRPr sz="32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1"/>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Determining Important Factors</a:t>
            </a:r>
            <a:endParaRPr/>
          </a:p>
        </p:txBody>
      </p:sp>
      <p:sp>
        <p:nvSpPr>
          <p:cNvPr id="114" name="Google Shape;114;p21"/>
          <p:cNvSpPr txBox="1"/>
          <p:nvPr>
            <p:ph idx="1" type="body"/>
          </p:nvPr>
        </p:nvSpPr>
        <p:spPr>
          <a:xfrm>
            <a:off x="311700" y="1505700"/>
            <a:ext cx="3324000" cy="3076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1500">
              <a:solidFill>
                <a:srgbClr val="000000"/>
              </a:solidFill>
            </a:endParaRPr>
          </a:p>
          <a:p>
            <a:pPr indent="0" lvl="0" marL="0" rtl="0" algn="l">
              <a:spcBef>
                <a:spcPts val="1200"/>
              </a:spcBef>
              <a:spcAft>
                <a:spcPts val="0"/>
              </a:spcAft>
              <a:buNone/>
            </a:pPr>
            <a:r>
              <a:t/>
            </a:r>
            <a:endParaRPr sz="1500">
              <a:solidFill>
                <a:srgbClr val="000000"/>
              </a:solidFill>
            </a:endParaRPr>
          </a:p>
          <a:p>
            <a:pPr indent="0" lvl="0" marL="0" rtl="0" algn="l">
              <a:spcBef>
                <a:spcPts val="1200"/>
              </a:spcBef>
              <a:spcAft>
                <a:spcPts val="0"/>
              </a:spcAft>
              <a:buNone/>
            </a:pPr>
            <a:r>
              <a:rPr lang="en" sz="1500">
                <a:solidFill>
                  <a:srgbClr val="000000"/>
                </a:solidFill>
              </a:rPr>
              <a:t>Term appeared in every trial telling us it is the most important factor in producing a high accuracy model. </a:t>
            </a:r>
            <a:endParaRPr sz="1500">
              <a:solidFill>
                <a:srgbClr val="000000"/>
              </a:solidFill>
            </a:endParaRPr>
          </a:p>
          <a:p>
            <a:pPr indent="0" lvl="0" marL="0" rtl="0" algn="l">
              <a:spcBef>
                <a:spcPts val="1200"/>
              </a:spcBef>
              <a:spcAft>
                <a:spcPts val="0"/>
              </a:spcAft>
              <a:buNone/>
            </a:pPr>
            <a:r>
              <a:t/>
            </a:r>
            <a:endParaRPr>
              <a:solidFill>
                <a:srgbClr val="000000"/>
              </a:solidFill>
            </a:endParaRPr>
          </a:p>
          <a:p>
            <a:pPr indent="0" lvl="0" marL="0" rtl="0" algn="l">
              <a:spcBef>
                <a:spcPts val="1200"/>
              </a:spcBef>
              <a:spcAft>
                <a:spcPts val="1200"/>
              </a:spcAft>
              <a:buNone/>
            </a:pPr>
            <a:r>
              <a:t/>
            </a:r>
            <a:endParaRPr>
              <a:solidFill>
                <a:srgbClr val="000000"/>
              </a:solidFill>
            </a:endParaRPr>
          </a:p>
        </p:txBody>
      </p:sp>
      <p:pic>
        <p:nvPicPr>
          <p:cNvPr id="115" name="Google Shape;115;p21"/>
          <p:cNvPicPr preferRelativeResize="0"/>
          <p:nvPr/>
        </p:nvPicPr>
        <p:blipFill>
          <a:blip r:embed="rId3">
            <a:alphaModFix/>
          </a:blip>
          <a:stretch>
            <a:fillRect/>
          </a:stretch>
        </p:blipFill>
        <p:spPr>
          <a:xfrm>
            <a:off x="3771250" y="1344681"/>
            <a:ext cx="5372750" cy="3738768"/>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