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Nunito-bold.fntdata"/><Relationship Id="rId21" Type="http://schemas.openxmlformats.org/officeDocument/2006/relationships/slide" Target="slides/slide16.xml"/><Relationship Id="rId43" Type="http://schemas.openxmlformats.org/officeDocument/2006/relationships/font" Target="fonts/Nunito-regular.fntdata"/><Relationship Id="rId24" Type="http://schemas.openxmlformats.org/officeDocument/2006/relationships/slide" Target="slides/slide19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8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38f9870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38f9870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38f9870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38f9870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38f9870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38f9870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8f9870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8f9870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02996a9c0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02996a9c0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83af19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83af19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02996a9c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02996a9c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7b8e9a4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7b8e9a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3852401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3852401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04a2c3cc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04a2c3cc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Black and white cloths are staples (never go out of style)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Army green was a trend at this time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02996a9c0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02996a9c0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3852401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3852401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f46540dc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f46540dc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Audience: A presentation to the marketing department to help them better educate businesses on how to maximize their sales.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Also note that the data was collected in July 2020 (early into the pandemic)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Online clothes shoppers: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They want better quality products for lower price.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Online clothes vendors: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They want more shoppers that give good reviews.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46540dca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f46540dca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f46540dca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f46540dc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c88cf26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c88cf26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just </a:t>
            </a:r>
            <a:r>
              <a:rPr lang="en"/>
              <a:t>mention</a:t>
            </a:r>
            <a:r>
              <a:rPr lang="en"/>
              <a:t> the ratings in text?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c88cf26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c88cf26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024c591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024c591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all units sold, </a:t>
            </a:r>
            <a:r>
              <a:rPr lang="en"/>
              <a:t>about</a:t>
            </a:r>
            <a:r>
              <a:rPr lang="en"/>
              <a:t> 58% were sold w/out ad boosts, and 42% with.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b8fb17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b8fb17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price rating if possible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3852401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3852401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852401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852401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02996a9c0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02996a9c0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02996a9c0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02996a9c0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feel like a big </a:t>
            </a:r>
            <a:r>
              <a:rPr lang="en"/>
              <a:t>takeaway</a:t>
            </a:r>
            <a:r>
              <a:rPr lang="en"/>
              <a:t> here is that a 5 star rating doesn’t actually mean anything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02996a9c0_5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02996a9c0_5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People tend to leave reviews when </a:t>
            </a:r>
            <a:r>
              <a:rPr lang="en"/>
              <a:t>negative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Rating ultimately doesn’t, matter except for the customer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Ratings higher than 4.5 only have low revenues due to fewer ratings overall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04a2c3c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04a2c3c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04a2c3c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04a2c3c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price rating if </a:t>
            </a:r>
            <a:r>
              <a:rPr lang="en"/>
              <a:t>possible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38f987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38f987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38f9870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38f9870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301850" y="457950"/>
            <a:ext cx="6540300" cy="10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Wish for More Sales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06050" y="41814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Natalia Walls, Alexa Ott, Deautaun Ross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050975" y="1538850"/>
            <a:ext cx="3009900" cy="25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14690" l="0" r="0" t="0"/>
          <a:stretch/>
        </p:blipFill>
        <p:spPr>
          <a:xfrm>
            <a:off x="3050975" y="1538850"/>
            <a:ext cx="3009900" cy="25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38" y="152400"/>
            <a:ext cx="70317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38" y="190700"/>
            <a:ext cx="7031735" cy="483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364575" y="651300"/>
            <a:ext cx="763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latin typeface="Nunito"/>
                <a:ea typeface="Nunito"/>
                <a:cs typeface="Nunito"/>
                <a:sym typeface="Nunito"/>
              </a:rPr>
              <a:t>1,158,227</a:t>
            </a:r>
            <a:endParaRPr sz="6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7004575" y="515400"/>
            <a:ext cx="763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latin typeface="Nunito"/>
                <a:ea typeface="Nunito"/>
                <a:cs typeface="Nunito"/>
                <a:sym typeface="Nunito"/>
              </a:rPr>
              <a:t>1,589,313</a:t>
            </a:r>
            <a:endParaRPr sz="6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056150" y="3635375"/>
            <a:ext cx="763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latin typeface="Nunito"/>
                <a:ea typeface="Nunito"/>
                <a:cs typeface="Nunito"/>
                <a:sym typeface="Nunito"/>
              </a:rPr>
              <a:t>10,000</a:t>
            </a:r>
            <a:endParaRPr sz="65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4292750" y="807750"/>
            <a:ext cx="409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Wish.com is selling Army Green at a way higher price compared to what they bought it at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is because of trends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happening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 summer of 2020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5" y="117425"/>
            <a:ext cx="2681424" cy="49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100" y="215063"/>
            <a:ext cx="5199802" cy="471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559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 star ratings don’t indicate high revenue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 </a:t>
            </a:r>
            <a:r>
              <a:rPr lang="en" sz="1800"/>
              <a:t>shipping</a:t>
            </a:r>
            <a:r>
              <a:rPr lang="en" sz="1800"/>
              <a:t> prices 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Wish doesn’t cater to “big spenders”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 some </a:t>
            </a:r>
            <a:r>
              <a:rPr lang="en" sz="1800"/>
              <a:t>staples</a:t>
            </a:r>
            <a:r>
              <a:rPr lang="en" sz="1800"/>
              <a:t> as they sell year-round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Paying attention to what is trending and get ahead of it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Thank You!</a:t>
            </a:r>
            <a:endParaRPr sz="34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Stuff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488" y="358062"/>
            <a:ext cx="6507026" cy="44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629" y="0"/>
            <a:ext cx="56647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Revenue &amp; Price vs. Color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700"/>
            <a:ext cx="8839200" cy="3660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206100" y="4416300"/>
            <a:ext cx="49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average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rating count filter &gt; 500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Department of Wish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out how to maximize profits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Figure out the features of good vendors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Vendors at Wish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Sell more products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 customers and customer loyalty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items are popular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Important Columns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the 43 columns, only 6 mostly matter: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Units Sold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Shipping Option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Countries Shipped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r>
              <a:rPr lang="en"/>
              <a:t> (not part of final presentation)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Audience: The marketing department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Educate the department on how to maximize 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Model</a:t>
            </a:r>
            <a:r>
              <a:rPr lang="en"/>
              <a:t> (not part of final presentation)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Clothes shoppers will give low rating if clothes quality is low and price is high.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But, they will give high rating if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Clothes vendors will gain customers if their rates (quality + price) are good, and their clothes variety and rating is high. (ignoring markup, since it’s normally high)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But, they will lose customers if their rating is low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Assumptions (win-win goal)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product rating, more customers are likely to buy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</a:t>
            </a:r>
            <a:r>
              <a:rPr lang="en"/>
              <a:t>product</a:t>
            </a:r>
            <a:r>
              <a:rPr lang="en"/>
              <a:t> price, more customers are likely to buy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Bigger product stock, more customers can buy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Bigger product variety, number of customers will increase.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(popularity determined through column, “units_sold”)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Shipping 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88200" y="1152475"/>
            <a:ext cx="40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available in France and Poland.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France was much more expensive, and sold less units.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France also had a slightly lower </a:t>
            </a:r>
            <a:r>
              <a:rPr lang="en"/>
              <a:t>average</a:t>
            </a:r>
            <a:r>
              <a:rPr lang="en"/>
              <a:t> rating.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625" y="126900"/>
            <a:ext cx="2035950" cy="460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 rotWithShape="1">
          <a:blip r:embed="rId4">
            <a:alphaModFix/>
          </a:blip>
          <a:srcRect b="872" l="0" r="0" t="0"/>
          <a:stretch/>
        </p:blipFill>
        <p:spPr>
          <a:xfrm>
            <a:off x="4720100" y="126900"/>
            <a:ext cx="2035950" cy="456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Shipping 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406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</a:t>
            </a:r>
            <a:r>
              <a:rPr lang="en"/>
              <a:t>countries</a:t>
            </a:r>
            <a:r>
              <a:rPr lang="en"/>
              <a:t> only had standard.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prices, but also lower ratings. 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99" y="445025"/>
            <a:ext cx="4408100" cy="4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Boosts 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495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8" y="1152475"/>
            <a:ext cx="2798575" cy="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Shipping 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152475"/>
            <a:ext cx="582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available in France and Poland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France was much more expensive, and sold less units.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France: 1,200 Units Sold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Poland:  had 10,000 Units Sold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600" y="378875"/>
            <a:ext cx="1235725" cy="446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823" y="400725"/>
            <a:ext cx="1126475" cy="442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Retail Price of Products by Color</a:t>
            </a:r>
            <a:endParaRPr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12" y="1113375"/>
            <a:ext cx="5560576" cy="36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Price of Products by Color</a:t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50" y="1017725"/>
            <a:ext cx="64406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Data Overview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296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1573 rows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Variation of a single product 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(e.g. small black v-neck)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43 columns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focused on ratings, pricing, shipping, and product colors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sales from July 2020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12195" t="0"/>
          <a:stretch/>
        </p:blipFill>
        <p:spPr>
          <a:xfrm>
            <a:off x="3390700" y="1152475"/>
            <a:ext cx="5648374" cy="23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Exploration: Rating vs. Rating Count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1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ratings were between 3 and 4.5 stars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 outside this range only have a count of 1 or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1883"/>
          <a:stretch/>
        </p:blipFill>
        <p:spPr>
          <a:xfrm>
            <a:off x="3479700" y="1313150"/>
            <a:ext cx="5664298" cy="298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Exploration: Rating vs. Average Revenue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500"/>
            <a:ext cx="37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Revenue created by multiplying Price by Units S</a:t>
            </a:r>
            <a:r>
              <a:rPr lang="en"/>
              <a:t>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ratings does not necessarily mean high revenue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-9" l="3097" r="3322" t="1487"/>
          <a:stretch/>
        </p:blipFill>
        <p:spPr>
          <a:xfrm>
            <a:off x="4040700" y="1211151"/>
            <a:ext cx="5103302" cy="295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Exploration: Pricing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500"/>
            <a:ext cx="37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items sold were </a:t>
            </a:r>
            <a:r>
              <a:rPr lang="en"/>
              <a:t>priced</a:t>
            </a:r>
            <a:r>
              <a:rPr lang="en"/>
              <a:t> between 5</a:t>
            </a:r>
            <a:r>
              <a:rPr lang="en">
                <a:highlight>
                  <a:srgbClr val="FFFFFF"/>
                </a:highlight>
              </a:rPr>
              <a:t>€</a:t>
            </a:r>
            <a:r>
              <a:rPr lang="en"/>
              <a:t> </a:t>
            </a:r>
            <a:r>
              <a:rPr lang="en"/>
              <a:t> to </a:t>
            </a:r>
            <a:r>
              <a:rPr lang="en"/>
              <a:t>15</a:t>
            </a:r>
            <a:r>
              <a:rPr lang="en">
                <a:highlight>
                  <a:srgbClr val="FFFFFF"/>
                </a:highlight>
              </a:rPr>
              <a:t>€</a:t>
            </a:r>
            <a:r>
              <a:rPr lang="en"/>
              <a:t>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4589"/>
          <a:stretch/>
        </p:blipFill>
        <p:spPr>
          <a:xfrm>
            <a:off x="4285650" y="652800"/>
            <a:ext cx="4039423" cy="431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Shipping Price and Units Sold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582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Because it’s an ecommerce site, shipping is required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People like getting their items quick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available in France and Poland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Average Price in France: 24</a:t>
            </a:r>
            <a:r>
              <a:rPr lang="en">
                <a:highlight>
                  <a:schemeClr val="lt1"/>
                </a:highlight>
              </a:rPr>
              <a:t>€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Average Price in Poland: 6</a:t>
            </a:r>
            <a:r>
              <a:rPr lang="en">
                <a:highlight>
                  <a:schemeClr val="lt1"/>
                </a:highlight>
              </a:rPr>
              <a:t>€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Express shipping is chosen only when not too expensive.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3035"/>
          <a:stretch/>
        </p:blipFill>
        <p:spPr>
          <a:xfrm>
            <a:off x="6696000" y="0"/>
            <a:ext cx="1236650" cy="49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How Product Color Affects Profit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Profit is a Calculated field: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/>
              <a:t>Average Profit:</a:t>
            </a:r>
            <a:r>
              <a:rPr lang="en" sz="1500"/>
              <a:t> </a:t>
            </a:r>
            <a:endParaRPr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[AVG Retail Price] - [AVG Price]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Sum Profit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[SUM Retail Price] - [SUM Price]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1078" t="0"/>
          <a:stretch/>
        </p:blipFill>
        <p:spPr>
          <a:xfrm>
            <a:off x="1056137" y="152400"/>
            <a:ext cx="70317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008800"/>
      </a:dk2>
      <a:lt2>
        <a:srgbClr val="008800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