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27"/>
  </p:notesMasterIdLst>
  <p:handoutMasterIdLst>
    <p:handoutMasterId r:id="rId28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19" r:id="rId11"/>
    <p:sldId id="309" r:id="rId12"/>
    <p:sldId id="311" r:id="rId13"/>
    <p:sldId id="302" r:id="rId14"/>
    <p:sldId id="313" r:id="rId15"/>
    <p:sldId id="312" r:id="rId16"/>
    <p:sldId id="307" r:id="rId17"/>
    <p:sldId id="316" r:id="rId18"/>
    <p:sldId id="317" r:id="rId19"/>
    <p:sldId id="318" r:id="rId20"/>
    <p:sldId id="304" r:id="rId21"/>
    <p:sldId id="306" r:id="rId22"/>
    <p:sldId id="315" r:id="rId23"/>
    <p:sldId id="310" r:id="rId24"/>
    <p:sldId id="314" r:id="rId25"/>
    <p:sldId id="32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69C1C-310A-40D4-A9CC-B04C6698A926}" v="3" dt="2022-11-23T11:17:04.198"/>
    <p1510:client id="{7EF5A1FE-AEB6-47EF-9996-09AD37F9F487}" v="1" dt="2022-06-26T21:31:52.963"/>
    <p1510:client id="{A738F553-18BB-461E-A714-879261EB5242}" v="15" dt="2022-09-14T13:38:45.570"/>
    <p1510:client id="{CCBFE82D-ECBD-47FF-8558-3296B9DF8D06}" v="1" dt="2023-01-10T17:09:41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06/03/2023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06/03/2023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747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1708471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6811495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46908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071427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4563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941265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4101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7933493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6315092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1503820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0514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438" y="3742027"/>
            <a:ext cx="7369642" cy="3839633"/>
          </a:xfrm>
        </p:spPr>
        <p:txBody>
          <a:bodyPr rtlCol="0">
            <a:normAutofit/>
          </a:bodyPr>
          <a:lstStyle/>
          <a:p>
            <a:pPr algn="l" rtl="0"/>
            <a:r>
              <a:rPr lang="it-IT" sz="4800" b="1" dirty="0"/>
              <a:t>Progetto di </a:t>
            </a:r>
            <a:br>
              <a:rPr lang="it-IT" sz="4800" b="1" dirty="0"/>
            </a:br>
            <a:r>
              <a:rPr lang="it-IT" sz="4800" b="1" dirty="0"/>
              <a:t>ingegneria </a:t>
            </a:r>
            <a:br>
              <a:rPr lang="it-IT" sz="4800" b="1" dirty="0"/>
            </a:br>
            <a:r>
              <a:rPr lang="it-IT" sz="4800" b="1" dirty="0"/>
              <a:t>del software</a:t>
            </a:r>
            <a:br>
              <a:rPr lang="it-IT" sz="5400" b="1" dirty="0"/>
            </a:br>
            <a:endParaRPr lang="it-IT" sz="6200" i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41" y="1488746"/>
            <a:ext cx="6437630" cy="1335503"/>
          </a:xfrm>
        </p:spPr>
        <p:txBody>
          <a:bodyPr rtlCol="0">
            <a:normAutofit/>
          </a:bodyPr>
          <a:lstStyle/>
          <a:p>
            <a:pPr algn="l" rtl="0"/>
            <a:r>
              <a:rPr lang="it-IT" sz="2800" dirty="0"/>
              <a:t>Corna Giorgio 1074241</a:t>
            </a:r>
          </a:p>
          <a:p>
            <a:pPr algn="l" rtl="0"/>
            <a:r>
              <a:rPr lang="it-IT" sz="2800" dirty="0"/>
              <a:t>Rossi Diego 1073945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E97D50-47B1-59EE-A82D-3C6834DB0288}"/>
              </a:ext>
            </a:extLst>
          </p:cNvPr>
          <p:cNvSpPr txBox="1"/>
          <p:nvPr/>
        </p:nvSpPr>
        <p:spPr>
          <a:xfrm>
            <a:off x="6903494" y="2869515"/>
            <a:ext cx="45823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i="1" u="sng" dirty="0"/>
              <a:t>FOOD</a:t>
            </a:r>
            <a:r>
              <a:rPr lang="it-IT" sz="6000" b="1" i="1" u="sng" dirty="0"/>
              <a:t> APP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42" y="1430086"/>
            <a:ext cx="7796540" cy="3997828"/>
          </a:xfrm>
        </p:spPr>
        <p:txBody>
          <a:bodyPr/>
          <a:lstStyle/>
          <a:p>
            <a:r>
              <a:rPr lang="it-IT" b="0" i="0" dirty="0">
                <a:effectLst/>
                <a:latin typeface="-apple-system"/>
              </a:rPr>
              <a:t>Lo stile architetturale che abbiamo deciso di seguire è stato il model </a:t>
            </a:r>
            <a:r>
              <a:rPr lang="it-IT" b="0" i="0" dirty="0" err="1">
                <a:effectLst/>
                <a:latin typeface="-apple-system"/>
              </a:rPr>
              <a:t>view</a:t>
            </a:r>
            <a:r>
              <a:rPr lang="it-IT" b="0" i="0" dirty="0">
                <a:effectLst/>
                <a:latin typeface="-apple-system"/>
              </a:rPr>
              <a:t> controller.</a:t>
            </a:r>
          </a:p>
          <a:p>
            <a:r>
              <a:rPr lang="it-IT" b="0" i="0" dirty="0">
                <a:effectLst/>
                <a:latin typeface="-apple-system"/>
              </a:rPr>
              <a:t>Esso permette di mantenere un codice ordinato, facile da leggere e facilmente modificabile in futuro.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B469657-66B6-355B-C4DD-9A3D8F74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475" y="706791"/>
            <a:ext cx="6773513" cy="5714648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7F11BC-0D4D-4798-BFDB-E4DB0E80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2DCC1D-27B8-0288-F6C4-9998776D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98592C-D4CC-49A6-25FA-B83BDFC0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4742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4E884E-CFA2-4B31-8157-DA73B884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55E855-74FA-4AD3-B859-2488383A9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91CD00-2EAB-4689-A44A-C4687605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E4E23EB-7D1F-4223-8BC1-FB83F69F2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2698634-69E1-4F09-BCF7-366A5A5C4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75C6A3-66C2-4CB7-AC7E-F274B7277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2E5A367-0F56-4156-A2AE-FAD07299A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AAEB5E-C547-4C88-B0D8-F24BE79FD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74DCE7-E922-457A-88B0-4299A3DA6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85BA42-FF32-68B8-13CC-9239FF1C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z="15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500" noProof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ECAA0E-CA79-E621-5C54-D16E2133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 vert="horz" lIns="91440" tIns="18288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4A533E-5361-F1EC-11A5-33003133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 vert="horz" lIns="91440" tIns="45720" rIns="91440" bIns="18288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noProof="0"/>
              <a:t>Presentazione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7B410D-C384-4834-95F7-EFE768C43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3DC83407-EBE1-F860-6F4F-30E066F32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867124" y="1362075"/>
            <a:ext cx="7833558" cy="4384822"/>
          </a:xfrm>
        </p:spPr>
      </p:pic>
    </p:spTree>
    <p:extLst>
      <p:ext uri="{BB962C8B-B14F-4D97-AF65-F5344CB8AC3E}">
        <p14:creationId xmlns:p14="http://schemas.microsoft.com/office/powerpoint/2010/main" val="352539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Modellazione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581" y="1364216"/>
            <a:ext cx="7796540" cy="3997828"/>
          </a:xfrm>
        </p:spPr>
        <p:txBody>
          <a:bodyPr/>
          <a:lstStyle/>
          <a:p>
            <a:r>
              <a:rPr lang="it-IT" dirty="0"/>
              <a:t>Tramite </a:t>
            </a:r>
            <a:r>
              <a:rPr lang="it-IT" dirty="0" err="1"/>
              <a:t>starUML</a:t>
            </a:r>
            <a:r>
              <a:rPr lang="it-IT" dirty="0"/>
              <a:t> abbiamo modellato i seguenti diagrammi:</a:t>
            </a:r>
          </a:p>
          <a:p>
            <a:pPr>
              <a:buFontTx/>
              <a:buChar char="-"/>
            </a:pPr>
            <a:r>
              <a:rPr lang="it-IT" dirty="0"/>
              <a:t>Casi d’uso</a:t>
            </a:r>
          </a:p>
          <a:p>
            <a:pPr>
              <a:buFontTx/>
              <a:buChar char="-"/>
            </a:pPr>
            <a:r>
              <a:rPr lang="it-IT" dirty="0"/>
              <a:t>Attività</a:t>
            </a:r>
          </a:p>
          <a:p>
            <a:pPr>
              <a:buFontTx/>
              <a:buChar char="-"/>
            </a:pPr>
            <a:r>
              <a:rPr lang="it-IT" dirty="0"/>
              <a:t>Classi</a:t>
            </a:r>
          </a:p>
          <a:p>
            <a:pPr>
              <a:buFontTx/>
              <a:buChar char="-"/>
            </a:pPr>
            <a:r>
              <a:rPr lang="it-IT" dirty="0"/>
              <a:t>Sequenza</a:t>
            </a:r>
          </a:p>
          <a:p>
            <a:pPr>
              <a:buFontTx/>
              <a:buChar char="-"/>
            </a:pPr>
            <a:r>
              <a:rPr lang="it-IT" dirty="0"/>
              <a:t>Stati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A60F-D1E1-C885-25BD-E37FE9AE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487B-30BB-D7A9-541E-E171339D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5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3" name="Picture 47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4" name="Rectangle 49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51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53">
            <a:extLst>
              <a:ext uri="{FF2B5EF4-FFF2-40B4-BE49-F238E27FC236}">
                <a16:creationId xmlns:a16="http://schemas.microsoft.com/office/drawing/2014/main" id="{694E884E-CFA2-4B31-8157-DA73B884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55">
            <a:extLst>
              <a:ext uri="{FF2B5EF4-FFF2-40B4-BE49-F238E27FC236}">
                <a16:creationId xmlns:a16="http://schemas.microsoft.com/office/drawing/2014/main" id="{3655E855-74FA-4AD3-B859-2488383A9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xtBox 57">
            <a:extLst>
              <a:ext uri="{FF2B5EF4-FFF2-40B4-BE49-F238E27FC236}">
                <a16:creationId xmlns:a16="http://schemas.microsoft.com/office/drawing/2014/main" id="{2E91CD00-2EAB-4689-A44A-C4687605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9" name="Rectangle 59">
            <a:extLst>
              <a:ext uri="{FF2B5EF4-FFF2-40B4-BE49-F238E27FC236}">
                <a16:creationId xmlns:a16="http://schemas.microsoft.com/office/drawing/2014/main" id="{CE4E23EB-7D1F-4223-8BC1-FB83F69F2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61">
            <a:extLst>
              <a:ext uri="{FF2B5EF4-FFF2-40B4-BE49-F238E27FC236}">
                <a16:creationId xmlns:a16="http://schemas.microsoft.com/office/drawing/2014/main" id="{B2698634-69E1-4F09-BCF7-366A5A5C4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1" name="Picture 63">
            <a:extLst>
              <a:ext uri="{FF2B5EF4-FFF2-40B4-BE49-F238E27FC236}">
                <a16:creationId xmlns:a16="http://schemas.microsoft.com/office/drawing/2014/main" id="{3675C6A3-66C2-4CB7-AC7E-F274B7277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2" name="Rectangle 65">
            <a:extLst>
              <a:ext uri="{FF2B5EF4-FFF2-40B4-BE49-F238E27FC236}">
                <a16:creationId xmlns:a16="http://schemas.microsoft.com/office/drawing/2014/main" id="{62E5A367-0F56-4156-A2AE-FAD07299A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67">
            <a:extLst>
              <a:ext uri="{FF2B5EF4-FFF2-40B4-BE49-F238E27FC236}">
                <a16:creationId xmlns:a16="http://schemas.microsoft.com/office/drawing/2014/main" id="{E1AAEB5E-C547-4C88-B0D8-F24BE79FD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9">
            <a:extLst>
              <a:ext uri="{FF2B5EF4-FFF2-40B4-BE49-F238E27FC236}">
                <a16:creationId xmlns:a16="http://schemas.microsoft.com/office/drawing/2014/main" id="{EB74DCE7-E922-457A-88B0-4299A3DA6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CA4184-9D44-34ED-DD3B-A9E6B078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z="15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500" noProof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2133F2-89F2-FB96-4865-3E99AEC5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 vert="horz" lIns="91440" tIns="18288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8EC188-0D87-B8EC-DF55-E42E1DDA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 vert="horz" lIns="91440" tIns="45720" rIns="91440" bIns="18288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noProof="0"/>
              <a:t>Presentazione</a:t>
            </a:r>
          </a:p>
        </p:txBody>
      </p:sp>
      <p:sp>
        <p:nvSpPr>
          <p:cNvPr id="95" name="Rectangle 71">
            <a:extLst>
              <a:ext uri="{FF2B5EF4-FFF2-40B4-BE49-F238E27FC236}">
                <a16:creationId xmlns:a16="http://schemas.microsoft.com/office/drawing/2014/main" id="{047B410D-C384-4834-95F7-EFE768C43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77950D0-21F4-B216-5672-FD8C41DA5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637" y="326017"/>
            <a:ext cx="5989756" cy="285895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2D08168-8DDF-8E5E-87D6-B374143C9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3363" y="2543684"/>
            <a:ext cx="4202551" cy="409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7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C53F934-0FCE-AF94-EFBB-A46EB7ACA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686" y="326018"/>
            <a:ext cx="5550464" cy="3485320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A136A6-C219-F82C-7FC0-C084D563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C4A663-2675-6E9A-C016-8B60EEB7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D70961-D59E-0976-8063-BAF4FA22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15</a:t>
            </a:fld>
            <a:endParaRPr lang="it-IT" noProof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EC72201-82E4-62BB-5DBF-7755AA41F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92" y="1539745"/>
            <a:ext cx="4036934" cy="49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6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 descr="Immagine che contiene tavolo">
            <a:extLst>
              <a:ext uri="{FF2B5EF4-FFF2-40B4-BE49-F238E27FC236}">
                <a16:creationId xmlns:a16="http://schemas.microsoft.com/office/drawing/2014/main" id="{020C93B0-73CC-C684-E353-04F0AAB54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111" y="164592"/>
            <a:ext cx="5466392" cy="4973016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A0BB2-A82B-9517-770C-17919083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0183C6-8FB8-F8E7-A1DF-56EFCF26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B469F1-4616-415A-0CD6-82D45053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16</a:t>
            </a:fld>
            <a:endParaRPr lang="it-IT" noProof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5602DE3-0B4F-477B-5A42-25697BCB5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728" y="2982146"/>
            <a:ext cx="4404742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02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43" y="1346670"/>
            <a:ext cx="7796540" cy="3997828"/>
          </a:xfrm>
        </p:spPr>
        <p:txBody>
          <a:bodyPr/>
          <a:lstStyle/>
          <a:p>
            <a:r>
              <a:rPr lang="it-IT" dirty="0"/>
              <a:t>Sono stati implementati principalmente i requisiti funzionali MUST HAVE descritti nel piano di progetto e nella documentazione dei requisiti. </a:t>
            </a:r>
          </a:p>
          <a:p>
            <a:r>
              <a:rPr lang="it-IT" dirty="0"/>
              <a:t>Ciò che non è stato implementato del tutto sono i vari requisiti</a:t>
            </a:r>
            <a:r>
              <a:rPr lang="en-US" dirty="0"/>
              <a:t> SHOULD/COULD/WONT’ HAVE</a:t>
            </a:r>
            <a:endParaRPr lang="it-IT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17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880" y="5362044"/>
            <a:ext cx="7958331" cy="1077229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EDDF-102F-B18E-CB96-5A4E6930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B4D0-88FC-634D-417C-360F7583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18</a:t>
            </a:fld>
            <a:endParaRPr lang="it-IT" noProof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8FACC19-06AD-2021-4284-2DF737BB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077" y="808056"/>
            <a:ext cx="1371387" cy="298704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35745DF-F479-7670-8BF1-40E61128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460" y="808056"/>
            <a:ext cx="1371386" cy="2987040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8DEF05-2907-2512-C589-5992F1409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077" y="3870960"/>
            <a:ext cx="1371386" cy="298704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A14680E-73C0-3FD3-D6F3-6724EBF98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106" y="3870960"/>
            <a:ext cx="1371387" cy="2987042"/>
          </a:xfrm>
          <a:prstGeom prst="rect">
            <a:avLst/>
          </a:prstGeom>
        </p:spPr>
      </p:pic>
      <p:pic>
        <p:nvPicPr>
          <p:cNvPr id="10" name="Immagine 9" descr="Immagine che contiene testo">
            <a:extLst>
              <a:ext uri="{FF2B5EF4-FFF2-40B4-BE49-F238E27FC236}">
                <a16:creationId xmlns:a16="http://schemas.microsoft.com/office/drawing/2014/main" id="{FF38BE10-2E93-370D-7DFC-F955CE7AC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0842" y="808056"/>
            <a:ext cx="1655806" cy="29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6AA7C31-76FD-4B44-A1FF-D13D2515A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CE85F9-F4EE-4E5D-8235-528527A4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338BB4-74FF-4836-86B7-F1B0C2B6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FA8A3-A231-4BC1-B8A5-C5BE7315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35963E-79B2-4A8E-8F24-A94E8DDDD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8E4331-210E-4E5F-9501-4C830E340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54F778-4E1C-4F6F-9318-9795AA35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893C85B-E735-4AD3-ACE8-0C05391DA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CC01700-0DAF-409D-8F9A-E1FBB8051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274D9D5-36A9-490D-986C-FB735A3F5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0A95334-1353-41CA-B7DF-217E9B64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764006-37BB-4A14-9107-C82B9AC77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6276A3-6F06-4272-9B25-C0F0EE16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AE48B9-7D8E-0092-9951-425F5593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119" y="183643"/>
            <a:ext cx="2668479" cy="692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DEMO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21082B-7AA1-2B6B-42E4-D2D6BCB1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z="15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500" noProof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B0D0F3-3253-00C7-5055-54999863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 vert="horz" lIns="91440" tIns="18288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BFC4C3-362F-BFFB-FC7C-8C7F1CD1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 vert="horz" lIns="91440" tIns="45720" rIns="91440" bIns="18288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noProof="0"/>
              <a:t>Presentazione</a:t>
            </a:r>
          </a:p>
        </p:txBody>
      </p:sp>
      <p:pic>
        <p:nvPicPr>
          <p:cNvPr id="8" name="Segnaposto contenuto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DE8347A-E246-84EA-76CA-0AE7988C6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92585" y="1277319"/>
            <a:ext cx="2487794" cy="442274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AEB8333-9D5F-93AE-3553-C2E5CDA5D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2705" y="1277319"/>
            <a:ext cx="2487794" cy="442274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46AD19D-F1EF-4D69-BDF7-2EE8DA84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3D66289-359B-0240-21DC-79D1A2A428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2645" y="1277319"/>
            <a:ext cx="2487794" cy="44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6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581" y="2052116"/>
            <a:ext cx="7796540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progetto riguarda lo sviluppo di un’applicazione rivolta a ristoranti e bar. 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particolare, l’app fornisce la gestione delle comande prese dai camerieri, sia che lavorino appunto in un ristorante oppure in un bar.</a:t>
            </a:r>
            <a:r>
              <a:rPr lang="it-IT" dirty="0">
                <a:effectLst/>
              </a:rPr>
              <a:t> </a:t>
            </a:r>
            <a:endParaRPr lang="it-IT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Inoltre, l’app fornisce un’interfaccia anche per la cucina, la quale può vedere gli ordini presi. 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2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Testing Login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042" y="281861"/>
            <a:ext cx="7796540" cy="399782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Per la </a:t>
            </a:r>
            <a:r>
              <a:rPr lang="en-US" dirty="0" err="1"/>
              <a:t>fase</a:t>
            </a:r>
            <a:r>
              <a:rPr lang="en-US" dirty="0"/>
              <a:t> di testing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Junit.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20</a:t>
            </a:fld>
            <a:endParaRPr lang="it-IT" sz="1800" b="1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277278F-120C-2283-4200-D9091768E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163" y="2612213"/>
            <a:ext cx="5856871" cy="264558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5351DE-7646-A750-E2C4-152E835403D6}"/>
              </a:ext>
            </a:extLst>
          </p:cNvPr>
          <p:cNvSpPr txBox="1"/>
          <p:nvPr/>
        </p:nvSpPr>
        <p:spPr>
          <a:xfrm>
            <a:off x="5195721" y="5615396"/>
            <a:ext cx="18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Test per il Login</a:t>
            </a:r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032135-35A8-8F49-4071-7E44D814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b="1" dirty="0"/>
              <a:t>Testing Database</a:t>
            </a:r>
            <a:endParaRPr lang="it-IT" dirty="0"/>
          </a:p>
        </p:txBody>
      </p:sp>
      <p:pic>
        <p:nvPicPr>
          <p:cNvPr id="8" name="Segnaposto contenuto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EBF883-572D-7987-B338-523E664FC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138" y="2218531"/>
            <a:ext cx="7178662" cy="3665538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A2FFEC-3DAB-5945-ADAD-A703D73C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81A2D5-BF34-586D-2CC8-F695F70C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1A78D-C5B8-D6F7-94BF-89266836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21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501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E9DAE-D5FF-6BCC-A207-34DE2D61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Manutenzione del 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61C42D-1A83-A2EB-F749-834710F61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Dopo aver implementato ogni funzione abbiamo svolto una pratica di </a:t>
            </a:r>
            <a:r>
              <a:rPr lang="it-IT" dirty="0" err="1"/>
              <a:t>Refactoring</a:t>
            </a:r>
            <a:r>
              <a:rPr lang="it-IT" dirty="0"/>
              <a:t> per rendere il codice più leggibile e più concorde alle qualità seguite.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28D034-9A3B-A144-D557-001C465D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63195F-7BDC-A4BC-BC91-FBA12F8E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7ED2CB-08CB-76EB-4CAC-547C6C2F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22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389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Difficoltà 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521" y="1346670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 </a:t>
            </a:r>
            <a:r>
              <a:rPr lang="en-US" dirty="0" err="1"/>
              <a:t>difficoltà</a:t>
            </a:r>
            <a:r>
              <a:rPr lang="en-US" dirty="0"/>
              <a:t> </a:t>
            </a:r>
            <a:r>
              <a:rPr lang="en-US" dirty="0" err="1"/>
              <a:t>incontrate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state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:</a:t>
            </a:r>
          </a:p>
          <a:p>
            <a:r>
              <a:rPr lang="it-IT" dirty="0"/>
              <a:t>Implementazione</a:t>
            </a:r>
            <a:r>
              <a:rPr lang="en-US" dirty="0"/>
              <a:t> del </a:t>
            </a:r>
            <a:r>
              <a:rPr lang="it-IT" dirty="0"/>
              <a:t>database </a:t>
            </a:r>
          </a:p>
          <a:p>
            <a:r>
              <a:rPr lang="it-IT" dirty="0"/>
              <a:t>Compatibilità di Android Studio tra Windows e Mac</a:t>
            </a:r>
          </a:p>
          <a:p>
            <a:r>
              <a:rPr lang="it-IT" dirty="0"/>
              <a:t>Test dei metodi del Database.</a:t>
            </a:r>
          </a:p>
          <a:p>
            <a:endParaRPr lang="it-IT" dirty="0"/>
          </a:p>
          <a:p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sz="4400" b="1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338" y="2052116"/>
            <a:ext cx="7796540" cy="3997828"/>
          </a:xfrm>
        </p:spPr>
        <p:txBody>
          <a:bodyPr/>
          <a:lstStyle/>
          <a:p>
            <a:r>
              <a:rPr lang="en-US" dirty="0" err="1"/>
              <a:t>Ambiente</a:t>
            </a:r>
            <a:r>
              <a:rPr lang="en-US" dirty="0"/>
              <a:t> di </a:t>
            </a:r>
            <a:r>
              <a:rPr lang="en-US" dirty="0" err="1"/>
              <a:t>sviluppo</a:t>
            </a:r>
            <a:r>
              <a:rPr lang="en-US" dirty="0"/>
              <a:t> </a:t>
            </a:r>
          </a:p>
          <a:p>
            <a:r>
              <a:rPr lang="en-US" dirty="0" err="1"/>
              <a:t>Linguaggio</a:t>
            </a:r>
            <a:r>
              <a:rPr lang="en-US" dirty="0"/>
              <a:t> di </a:t>
            </a:r>
            <a:r>
              <a:rPr lang="en-US" dirty="0" err="1"/>
              <a:t>programmazione</a:t>
            </a:r>
            <a:endParaRPr lang="en-US" dirty="0"/>
          </a:p>
          <a:p>
            <a:r>
              <a:rPr lang="en-US" dirty="0" err="1"/>
              <a:t>Modellazione</a:t>
            </a:r>
            <a:r>
              <a:rPr lang="en-US" dirty="0"/>
              <a:t> </a:t>
            </a:r>
          </a:p>
          <a:p>
            <a:r>
              <a:rPr lang="en-US" dirty="0"/>
              <a:t>Database 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4</a:t>
            </a:fld>
            <a:endParaRPr lang="it-IT" sz="1800" b="1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43E15D2-11E9-6B82-967F-DEEC86993C49}"/>
              </a:ext>
            </a:extLst>
          </p:cNvPr>
          <p:cNvCxnSpPr/>
          <p:nvPr/>
        </p:nvCxnSpPr>
        <p:spPr>
          <a:xfrm>
            <a:off x="6644309" y="3826564"/>
            <a:ext cx="11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222345-A06B-F4A1-9C64-CD581DEDA094}"/>
              </a:ext>
            </a:extLst>
          </p:cNvPr>
          <p:cNvSpPr txBox="1"/>
          <p:nvPr/>
        </p:nvSpPr>
        <p:spPr>
          <a:xfrm>
            <a:off x="6918286" y="302828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Android Studio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3E27388-CEB7-200B-764E-72B44B3DC2C4}"/>
              </a:ext>
            </a:extLst>
          </p:cNvPr>
          <p:cNvCxnSpPr/>
          <p:nvPr/>
        </p:nvCxnSpPr>
        <p:spPr>
          <a:xfrm>
            <a:off x="5565913" y="3213652"/>
            <a:ext cx="11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C982A4B-A7EB-ED1B-9241-929C85A0483D}"/>
              </a:ext>
            </a:extLst>
          </p:cNvPr>
          <p:cNvSpPr txBox="1"/>
          <p:nvPr/>
        </p:nvSpPr>
        <p:spPr>
          <a:xfrm>
            <a:off x="8076333" y="364189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Java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17E4A8-3424-9536-4D05-8649BD5EF8B2}"/>
              </a:ext>
            </a:extLst>
          </p:cNvPr>
          <p:cNvSpPr txBox="1"/>
          <p:nvPr/>
        </p:nvSpPr>
        <p:spPr>
          <a:xfrm>
            <a:off x="6180385" y="419577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StarUML</a:t>
            </a:r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F8F2627-6ECE-3F15-EC89-AB11680F6836}"/>
              </a:ext>
            </a:extLst>
          </p:cNvPr>
          <p:cNvCxnSpPr/>
          <p:nvPr/>
        </p:nvCxnSpPr>
        <p:spPr>
          <a:xfrm>
            <a:off x="4744279" y="4376531"/>
            <a:ext cx="11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A68AA61C-4278-C6AC-F6D0-EC4AEB9D33C4}"/>
              </a:ext>
            </a:extLst>
          </p:cNvPr>
          <p:cNvCxnSpPr/>
          <p:nvPr/>
        </p:nvCxnSpPr>
        <p:spPr>
          <a:xfrm>
            <a:off x="4497457" y="4969565"/>
            <a:ext cx="11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314290-F06D-78A8-9DD7-713CA94E3F2E}"/>
              </a:ext>
            </a:extLst>
          </p:cNvPr>
          <p:cNvSpPr txBox="1"/>
          <p:nvPr/>
        </p:nvSpPr>
        <p:spPr>
          <a:xfrm>
            <a:off x="5953137" y="4763527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SSMS/Linguaggio SQL</a:t>
            </a:r>
          </a:p>
        </p:txBody>
      </p:sp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sz="4400" b="1" dirty="0"/>
              <a:t>Software configuration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42" y="1505464"/>
            <a:ext cx="7796540" cy="3997828"/>
          </a:xfrm>
        </p:spPr>
        <p:txBody>
          <a:bodyPr/>
          <a:lstStyle/>
          <a:p>
            <a:r>
              <a:rPr lang="en-US" dirty="0"/>
              <a:t>Tool </a:t>
            </a:r>
            <a:r>
              <a:rPr lang="en-US" dirty="0" err="1"/>
              <a:t>utilizzato</a:t>
            </a:r>
            <a:r>
              <a:rPr lang="en-US" dirty="0"/>
              <a:t>: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E’ </a:t>
            </a:r>
            <a:r>
              <a:rPr lang="en-US" dirty="0" err="1"/>
              <a:t>servito</a:t>
            </a:r>
            <a:r>
              <a:rPr lang="en-US" dirty="0"/>
              <a:t> per </a:t>
            </a:r>
            <a:r>
              <a:rPr lang="en-US" dirty="0" err="1"/>
              <a:t>organizzare</a:t>
            </a:r>
            <a:r>
              <a:rPr lang="en-US" dirty="0"/>
              <a:t> il </a:t>
            </a:r>
            <a:r>
              <a:rPr lang="en-US" dirty="0" err="1"/>
              <a:t>progetto</a:t>
            </a:r>
            <a:r>
              <a:rPr lang="en-US" dirty="0"/>
              <a:t>, </a:t>
            </a:r>
            <a:r>
              <a:rPr lang="en-US" dirty="0" err="1"/>
              <a:t>condividere</a:t>
            </a:r>
            <a:r>
              <a:rPr lang="en-US" dirty="0"/>
              <a:t> il </a:t>
            </a:r>
            <a:r>
              <a:rPr lang="en-US" dirty="0" err="1"/>
              <a:t>codice</a:t>
            </a:r>
            <a:r>
              <a:rPr lang="en-US" dirty="0"/>
              <a:t> e </a:t>
            </a:r>
            <a:r>
              <a:rPr lang="en-US" dirty="0" err="1"/>
              <a:t>documentazione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le pull requests e </a:t>
            </a:r>
            <a:r>
              <a:rPr lang="en-US" dirty="0" err="1"/>
              <a:t>porre</a:t>
            </a:r>
            <a:r>
              <a:rPr lang="en-US" dirty="0"/>
              <a:t>/</a:t>
            </a:r>
            <a:r>
              <a:rPr lang="en-US" dirty="0" err="1"/>
              <a:t>risolvere</a:t>
            </a:r>
            <a:r>
              <a:rPr lang="en-US" dirty="0"/>
              <a:t> problem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issues.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life </a:t>
            </a:r>
            <a:r>
              <a:rPr lang="it-IT" sz="4400" b="1" dirty="0" err="1"/>
              <a:t>cycle</a:t>
            </a:r>
            <a:endParaRPr lang="it-IT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611" y="1073851"/>
            <a:ext cx="10515600" cy="4351338"/>
          </a:xfrm>
        </p:spPr>
        <p:txBody>
          <a:bodyPr/>
          <a:lstStyle/>
          <a:p>
            <a:r>
              <a:rPr lang="it-IT" b="0" i="0" dirty="0">
                <a:effectLst/>
                <a:latin typeface="-apple-system"/>
              </a:rPr>
              <a:t>Il software life </a:t>
            </a:r>
            <a:r>
              <a:rPr lang="it-IT" b="0" i="0" dirty="0" err="1">
                <a:effectLst/>
                <a:latin typeface="-apple-system"/>
              </a:rPr>
              <a:t>cycle</a:t>
            </a:r>
            <a:r>
              <a:rPr lang="it-IT" b="0" i="0" dirty="0">
                <a:effectLst/>
                <a:latin typeface="-apple-system"/>
              </a:rPr>
              <a:t> che abbiamo utilizzato è stato </a:t>
            </a:r>
            <a:r>
              <a:rPr lang="it-IT" b="0" i="0" dirty="0" err="1">
                <a:effectLst/>
                <a:latin typeface="-apple-system"/>
              </a:rPr>
              <a:t>eXtreme</a:t>
            </a:r>
            <a:r>
              <a:rPr lang="it-IT" b="0" i="0" dirty="0">
                <a:effectLst/>
                <a:latin typeface="-apple-system"/>
              </a:rPr>
              <a:t> Programming</a:t>
            </a:r>
          </a:p>
          <a:p>
            <a:r>
              <a:rPr lang="it-IT" b="0" i="0" dirty="0">
                <a:effectLst/>
                <a:latin typeface="-apple-system"/>
              </a:rPr>
              <a:t>Il modello che abbiamo utilizzato per organizzare le fasi da svolgere è stato il </a:t>
            </a:r>
          </a:p>
          <a:p>
            <a:pPr marL="0" indent="0">
              <a:buNone/>
            </a:pPr>
            <a:r>
              <a:rPr lang="it-IT" dirty="0">
                <a:latin typeface="-apple-system"/>
              </a:rPr>
              <a:t>     m</a:t>
            </a:r>
            <a:r>
              <a:rPr lang="it-IT" b="0" i="0" dirty="0">
                <a:effectLst/>
                <a:latin typeface="-apple-system"/>
              </a:rPr>
              <a:t>odello a cascata</a:t>
            </a:r>
            <a:r>
              <a:rPr lang="it-IT" dirty="0">
                <a:latin typeface="-apple-system"/>
              </a:rPr>
              <a:t>.</a:t>
            </a:r>
          </a:p>
          <a:p>
            <a:r>
              <a:rPr lang="it-IT" b="0" i="0" dirty="0">
                <a:effectLst/>
                <a:latin typeface="-apple-system"/>
              </a:rPr>
              <a:t>Durante la fase di implementazione, abbiamo seguito un modello </a:t>
            </a:r>
            <a:r>
              <a:rPr lang="it-IT" b="0" i="0" dirty="0" err="1">
                <a:effectLst/>
                <a:latin typeface="-apple-system"/>
              </a:rPr>
              <a:t>Moscow</a:t>
            </a:r>
            <a:r>
              <a:rPr lang="it-IT" b="0" i="0" dirty="0"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-apple-system"/>
              </a:rPr>
              <a:t>      </a:t>
            </a:r>
            <a:r>
              <a:rPr lang="it-IT" b="0" i="0" dirty="0">
                <a:effectLst/>
                <a:latin typeface="-apple-system"/>
              </a:rPr>
              <a:t>per decidere quali funzioni implementare prima.</a:t>
            </a:r>
            <a:endParaRPr lang="it-IT" dirty="0">
              <a:latin typeface="-apple-system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6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BC5558-3A6A-F8B1-2D3B-D0922349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b="1" dirty="0"/>
              <a:t>Qualità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8FDCF-5C7A-0E86-005E-77F759359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3997828"/>
          </a:xfrm>
        </p:spPr>
        <p:txBody>
          <a:bodyPr/>
          <a:lstStyle/>
          <a:p>
            <a:r>
              <a:rPr lang="it-IT" dirty="0"/>
              <a:t>La gestione della qualità è stata gestita seguendo alcune qualità definite nel modello ISO 9126, quali:</a:t>
            </a:r>
          </a:p>
          <a:p>
            <a:r>
              <a:rPr lang="it-IT" dirty="0"/>
              <a:t>1)MUTEVOLEZZA</a:t>
            </a:r>
          </a:p>
          <a:p>
            <a:r>
              <a:rPr lang="it-IT" dirty="0"/>
              <a:t>2)COMPORTAMENTO TEMPORALE</a:t>
            </a:r>
          </a:p>
          <a:p>
            <a:r>
              <a:rPr lang="it-IT" dirty="0"/>
              <a:t>3)OPERABILITA’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771A93-E76A-3258-37A9-F99874EB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3E16A6-1F1C-AFDE-5316-00EB5C6C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C5914-A9C6-814E-C014-FD09F6A2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584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216" y="2052116"/>
            <a:ext cx="7796540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 </a:t>
            </a:r>
            <a:r>
              <a:rPr lang="en-US" dirty="0" err="1">
                <a:cs typeface="Calibri"/>
              </a:rPr>
              <a:t>requisiti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distinti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funzionali</a:t>
            </a:r>
            <a:r>
              <a:rPr lang="en-US" dirty="0">
                <a:cs typeface="Calibri"/>
              </a:rPr>
              <a:t> e non </a:t>
            </a:r>
            <a:r>
              <a:rPr lang="en-US" dirty="0" err="1">
                <a:cs typeface="Calibri"/>
              </a:rPr>
              <a:t>funzionali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Entrambi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suddivisi</a:t>
            </a:r>
            <a:r>
              <a:rPr lang="en-US" dirty="0">
                <a:cs typeface="Calibri"/>
              </a:rPr>
              <a:t> in: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 - Must have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 - Should have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 - Could have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 - Won’t have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8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C2AE13-6F32-8CFB-E905-B82C6A19D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535" y="1203159"/>
            <a:ext cx="6585649" cy="4846786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7EA004-026F-B70D-65B8-DE35467A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07E3D1-26FF-B7B0-EF02-2950B056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F4F933-052E-058F-C1D3-938FF8FA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0539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6213B20D2F945B0D1473923EE410F" ma:contentTypeVersion="4" ma:contentTypeDescription="Create a new document." ma:contentTypeScope="" ma:versionID="999b7d32b491616a44cb9ca790914d38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8d3c59af8e3bc96f0b58ffc46ca90b3f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customXml/itemProps3.xml><?xml version="1.0" encoding="utf-8"?>
<ds:datastoreItem xmlns:ds="http://schemas.openxmlformats.org/officeDocument/2006/customXml" ds:itemID="{3FE7862C-C3AD-4816-84F7-041B9F9F1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{7CCDB420-D28B-6E4B-B4F6-B9C5F28E678C}tf16401378</Template>
  <TotalTime>474</TotalTime>
  <Words>461</Words>
  <Application>Microsoft Office PowerPoint</Application>
  <PresentationFormat>Widescreen</PresentationFormat>
  <Paragraphs>120</Paragraphs>
  <Slides>22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MS Shell Dlg 2</vt:lpstr>
      <vt:lpstr>Wingdings</vt:lpstr>
      <vt:lpstr>Wingdings 3</vt:lpstr>
      <vt:lpstr>Madison</vt:lpstr>
      <vt:lpstr>Progetto di  ingegneria  del software 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Qualità</vt:lpstr>
      <vt:lpstr>Requisiti</vt:lpstr>
      <vt:lpstr>Presentazione standard di PowerPoint</vt:lpstr>
      <vt:lpstr>Architettura</vt:lpstr>
      <vt:lpstr>Presentazione standard di PowerPoint</vt:lpstr>
      <vt:lpstr>Presentazione standard di PowerPoint</vt:lpstr>
      <vt:lpstr>Modellazione</vt:lpstr>
      <vt:lpstr>Presentazione standard di PowerPoint</vt:lpstr>
      <vt:lpstr>Presentazione standard di PowerPoint</vt:lpstr>
      <vt:lpstr>Presentazione standard di PowerPoint</vt:lpstr>
      <vt:lpstr>Implementazione</vt:lpstr>
      <vt:lpstr>DEMO</vt:lpstr>
      <vt:lpstr>DEMO</vt:lpstr>
      <vt:lpstr>Testing Login</vt:lpstr>
      <vt:lpstr>Testing Database</vt:lpstr>
      <vt:lpstr>Manutenzione del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DIEGO ROSSI</cp:lastModifiedBy>
  <cp:revision>27</cp:revision>
  <dcterms:created xsi:type="dcterms:W3CDTF">2022-02-12T14:59:00Z</dcterms:created>
  <dcterms:modified xsi:type="dcterms:W3CDTF">2023-03-06T09:07:26Z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