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19" r:id="rId11"/>
    <p:sldId id="309" r:id="rId12"/>
    <p:sldId id="311" r:id="rId13"/>
    <p:sldId id="302" r:id="rId14"/>
    <p:sldId id="313" r:id="rId15"/>
    <p:sldId id="312" r:id="rId16"/>
    <p:sldId id="307" r:id="rId17"/>
    <p:sldId id="316" r:id="rId18"/>
    <p:sldId id="317" r:id="rId19"/>
    <p:sldId id="318" r:id="rId20"/>
    <p:sldId id="304" r:id="rId21"/>
    <p:sldId id="306" r:id="rId22"/>
    <p:sldId id="315" r:id="rId23"/>
    <p:sldId id="310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47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70847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81149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4690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07142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5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94126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4101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93349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31509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150382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51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38" y="3742027"/>
            <a:ext cx="7369642" cy="3839633"/>
          </a:xfrm>
        </p:spPr>
        <p:txBody>
          <a:bodyPr rtlCol="0">
            <a:normAutofit/>
          </a:bodyPr>
          <a:lstStyle/>
          <a:p>
            <a:pPr algn="l" rtl="0"/>
            <a:r>
              <a:rPr lang="it-IT" sz="4800" b="1" dirty="0"/>
              <a:t>Progetto di </a:t>
            </a:r>
            <a:br>
              <a:rPr lang="it-IT" sz="4800" b="1" dirty="0"/>
            </a:br>
            <a:r>
              <a:rPr lang="it-IT" sz="4800" b="1" dirty="0"/>
              <a:t>ingegneria </a:t>
            </a:r>
            <a:br>
              <a:rPr lang="it-IT" sz="4800" b="1" dirty="0"/>
            </a:br>
            <a:r>
              <a:rPr lang="it-IT" sz="4800" b="1" dirty="0"/>
              <a:t>del software</a:t>
            </a:r>
            <a:br>
              <a:rPr lang="it-IT" sz="5400" b="1" dirty="0"/>
            </a:br>
            <a:endParaRPr lang="it-IT" sz="6200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41" y="1488746"/>
            <a:ext cx="6437630" cy="1335503"/>
          </a:xfrm>
        </p:spPr>
        <p:txBody>
          <a:bodyPr rtlCol="0">
            <a:normAutofit/>
          </a:bodyPr>
          <a:lstStyle/>
          <a:p>
            <a:pPr algn="l" rtl="0"/>
            <a:r>
              <a:rPr lang="it-IT" sz="2800" dirty="0"/>
              <a:t>Corna Giorgio 1074241</a:t>
            </a:r>
          </a:p>
          <a:p>
            <a:pPr algn="l" rtl="0"/>
            <a:r>
              <a:rPr lang="it-IT" sz="2800" dirty="0"/>
              <a:t>Rossi Diego 1073945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97D50-47B1-59EE-A82D-3C6834DB0288}"/>
              </a:ext>
            </a:extLst>
          </p:cNvPr>
          <p:cNvSpPr txBox="1"/>
          <p:nvPr/>
        </p:nvSpPr>
        <p:spPr>
          <a:xfrm>
            <a:off x="6903494" y="2869515"/>
            <a:ext cx="4582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i="1" u="sng" dirty="0"/>
              <a:t>FOOD</a:t>
            </a:r>
            <a:r>
              <a:rPr lang="it-IT" sz="6000" b="1" i="1" u="sng" dirty="0"/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430086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Lo stile architetturale che abbiamo deciso di seguire è stato il model </a:t>
            </a:r>
            <a:r>
              <a:rPr lang="it-IT" b="0" i="0" dirty="0" err="1">
                <a:effectLst/>
                <a:latin typeface="-apple-system"/>
              </a:rPr>
              <a:t>view</a:t>
            </a:r>
            <a:r>
              <a:rPr lang="it-IT" b="0" i="0" dirty="0">
                <a:effectLst/>
                <a:latin typeface="-apple-system"/>
              </a:rPr>
              <a:t> controller.</a:t>
            </a:r>
          </a:p>
          <a:p>
            <a:r>
              <a:rPr lang="it-IT" b="0" i="0" dirty="0">
                <a:effectLst/>
                <a:latin typeface="-apple-system"/>
              </a:rPr>
              <a:t>Esso permette di mantenere un codice ordinato, facile da leggere e facilmente modificabile in futuro.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B469657-66B6-355B-C4DD-9A3D8F74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706791"/>
            <a:ext cx="6773513" cy="571464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7F11BC-0D4D-4798-BFDB-E4DB0E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2DCC1D-27B8-0288-F6C4-9998776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8592C-D4CC-49A6-25FA-B83BDFC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4742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5BA42-FF32-68B8-13CC-9239FF1C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CAA0E-CA79-E621-5C54-D16E213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A533E-5361-F1EC-11A5-33003133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3DC83407-EBE1-F860-6F4F-30E066F3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7124" y="1362075"/>
            <a:ext cx="7833558" cy="4384822"/>
          </a:xfrm>
        </p:spPr>
      </p:pic>
    </p:spTree>
    <p:extLst>
      <p:ext uri="{BB962C8B-B14F-4D97-AF65-F5344CB8AC3E}">
        <p14:creationId xmlns:p14="http://schemas.microsoft.com/office/powerpoint/2010/main" val="352539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1364216"/>
            <a:ext cx="7796540" cy="3997828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dirty="0" err="1"/>
              <a:t>starUML</a:t>
            </a:r>
            <a:r>
              <a:rPr lang="it-IT" dirty="0"/>
              <a:t> abbiamo modellato i seguenti diagrammi:</a:t>
            </a:r>
          </a:p>
          <a:p>
            <a:pPr>
              <a:buFontTx/>
              <a:buChar char="-"/>
            </a:pPr>
            <a:r>
              <a:rPr lang="it-IT" dirty="0"/>
              <a:t>Casi d’uso</a:t>
            </a:r>
          </a:p>
          <a:p>
            <a:pPr>
              <a:buFontTx/>
              <a:buChar char="-"/>
            </a:pPr>
            <a:r>
              <a:rPr lang="it-IT" dirty="0"/>
              <a:t>Attività</a:t>
            </a:r>
          </a:p>
          <a:p>
            <a:pPr>
              <a:buFontTx/>
              <a:buChar char="-"/>
            </a:pPr>
            <a:r>
              <a:rPr lang="it-IT" dirty="0"/>
              <a:t>Classi</a:t>
            </a:r>
          </a:p>
          <a:p>
            <a:pPr>
              <a:buFontTx/>
              <a:buChar char="-"/>
            </a:pPr>
            <a:r>
              <a:rPr lang="it-IT" dirty="0"/>
              <a:t>Sequenza</a:t>
            </a:r>
          </a:p>
          <a:p>
            <a:pPr>
              <a:buFontTx/>
              <a:buChar char="-"/>
            </a:pPr>
            <a:r>
              <a:rPr lang="it-IT" dirty="0"/>
              <a:t>Stati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5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3" name="Picture 47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4" name="Rectangle 49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53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55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57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9" name="Rectangle 59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61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1" name="Picture 63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2" name="Rectangle 65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9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CA4184-9D44-34ED-DD3B-A9E6B07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133F2-89F2-FB96-4865-3E99AEC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8EC188-0D87-B8EC-DF55-E42E1DDA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sp>
        <p:nvSpPr>
          <p:cNvPr id="95" name="Rectangle 71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77950D0-21F4-B216-5672-FD8C41DA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37" y="326017"/>
            <a:ext cx="5989756" cy="285895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2D08168-8DDF-8E5E-87D6-B374143C9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363" y="2543684"/>
            <a:ext cx="4202551" cy="40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7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C53F934-0FCE-AF94-EFBB-A46EB7ACA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86" y="326018"/>
            <a:ext cx="5550464" cy="348532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136A6-C219-F82C-7FC0-C084D563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C4A663-2675-6E9A-C016-8B60EEB7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70961-D59E-0976-8063-BAF4FA2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15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C72201-82E4-62BB-5DBF-7755AA41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92" y="1539745"/>
            <a:ext cx="4036934" cy="49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6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tavolo">
            <a:extLst>
              <a:ext uri="{FF2B5EF4-FFF2-40B4-BE49-F238E27FC236}">
                <a16:creationId xmlns:a16="http://schemas.microsoft.com/office/drawing/2014/main" id="{020C93B0-73CC-C684-E353-04F0AAB54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111" y="164592"/>
            <a:ext cx="5466392" cy="497301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A0BB2-A82B-9517-770C-1791908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0183C6-8FB8-F8E7-A1DF-56EFCF26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469F1-4616-415A-0CD6-82D4505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16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5602DE3-0B4F-477B-5A42-25697BCB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28" y="2982146"/>
            <a:ext cx="440474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0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3" y="1346670"/>
            <a:ext cx="7796540" cy="3997828"/>
          </a:xfrm>
        </p:spPr>
        <p:txBody>
          <a:bodyPr/>
          <a:lstStyle/>
          <a:p>
            <a:r>
              <a:rPr lang="it-IT" dirty="0"/>
              <a:t>Sono stati implementati principalmente i requisiti funzionali MUST HAVE descritti nel piano di progetto e nella documentazione dei requisiti. </a:t>
            </a:r>
          </a:p>
          <a:p>
            <a:r>
              <a:rPr lang="it-IT" dirty="0"/>
              <a:t>Ciò che non è stato implementato del tutto sono i vari requisiti</a:t>
            </a:r>
            <a:r>
              <a:rPr lang="en-US" dirty="0"/>
              <a:t> SHOULD/COULD/WONT’ HAVE</a:t>
            </a:r>
            <a:endParaRPr lang="it-IT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80" y="5362044"/>
            <a:ext cx="7958331" cy="1077229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18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FACC19-06AD-2021-4284-2DF737B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7" y="808056"/>
            <a:ext cx="1371387" cy="29870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5745DF-F479-7670-8BF1-40E61128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60" y="808056"/>
            <a:ext cx="1371386" cy="29870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7B69DF-E381-C391-FB63-9AF7000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42" y="808056"/>
            <a:ext cx="1371386" cy="298704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DEF05-2907-2512-C589-5992F140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77" y="3870960"/>
            <a:ext cx="1371386" cy="29870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A14680E-73C0-3FD3-D6F3-6724EBF98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06" y="3870960"/>
            <a:ext cx="1371387" cy="29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93C85B-E735-4AD3-ACE8-0C05391DA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CC01700-0DAF-409D-8F9A-E1FBB80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74D9D5-36A9-490D-986C-FB735A3F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0A95334-1353-41CA-B7DF-217E9B64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764006-37BB-4A14-9107-C82B9AC77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6276A3-6F06-4272-9B25-C0F0EE16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AE48B9-7D8E-0092-9951-425F559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119" y="183643"/>
            <a:ext cx="2668479" cy="69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1082B-7AA1-2B6B-42E4-D2D6BCB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0D0F3-3253-00C7-5055-5499986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BFC4C3-362F-BFFB-FC7C-8C7F1CD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DE8347A-E246-84EA-76CA-0AE7988C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92585" y="1277319"/>
            <a:ext cx="2487794" cy="442274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AEB8333-9D5F-93AE-3553-C2E5CDA5D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705" y="1277319"/>
            <a:ext cx="2487794" cy="442274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46AD19D-F1EF-4D69-BDF7-2EE8DA84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3D66289-359B-0240-21DC-79D1A2A42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645" y="1277319"/>
            <a:ext cx="2487794" cy="44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progetto riguarda lo sviluppo di un’applicazione rivolta a ristoranti e bar.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particolare, l’app fornisce la gestione delle comande prese dai camerieri, sia che lavorino appunto in un ristorante oppure in un bar.</a:t>
            </a:r>
            <a:r>
              <a:rPr lang="it-IT" dirty="0">
                <a:effectLst/>
              </a:rPr>
              <a:t> </a:t>
            </a:r>
            <a:endParaRPr lang="it-I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Inoltre, l’app fornisce un’interfaccia anche per la cucina, la quale può vedere gli ordini presi.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042" y="281861"/>
            <a:ext cx="7796540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Per la </a:t>
            </a:r>
            <a:r>
              <a:rPr lang="en-US" dirty="0" err="1"/>
              <a:t>fase</a:t>
            </a:r>
            <a:r>
              <a:rPr lang="en-US" dirty="0"/>
              <a:t> di testing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Junit.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20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77278F-120C-2283-4200-D9091768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3" y="2612213"/>
            <a:ext cx="5856871" cy="26455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51DE-7646-A750-E2C4-152E835403D6}"/>
              </a:ext>
            </a:extLst>
          </p:cNvPr>
          <p:cNvSpPr txBox="1"/>
          <p:nvPr/>
        </p:nvSpPr>
        <p:spPr>
          <a:xfrm>
            <a:off x="5195721" y="5615396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per il Login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32135-35A8-8F49-4071-7E44D814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Testing Database</a:t>
            </a:r>
            <a:endParaRPr lang="it-IT" dirty="0"/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EBF883-572D-7987-B338-523E664F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138" y="2218531"/>
            <a:ext cx="7178662" cy="36655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2FFEC-3DAB-5945-ADAD-A703D73C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81A2D5-BF34-586D-2CC8-F695F70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1A78D-C5B8-D6F7-94BF-89266836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5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521" y="134667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incontrate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:</a:t>
            </a:r>
          </a:p>
          <a:p>
            <a:r>
              <a:rPr lang="it-IT" dirty="0"/>
              <a:t>Implementazione</a:t>
            </a:r>
            <a:r>
              <a:rPr lang="en-US" dirty="0"/>
              <a:t> del </a:t>
            </a:r>
            <a:r>
              <a:rPr lang="it-IT" dirty="0"/>
              <a:t>database </a:t>
            </a:r>
          </a:p>
          <a:p>
            <a:r>
              <a:rPr lang="it-IT" dirty="0"/>
              <a:t>Compatibilità di Android Studio tra Windows e Mac</a:t>
            </a:r>
          </a:p>
          <a:p>
            <a:r>
              <a:rPr lang="it-IT" dirty="0"/>
              <a:t>Test dei metodi del Database.</a:t>
            </a:r>
          </a:p>
          <a:p>
            <a:endParaRPr lang="it-IT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38" y="2052116"/>
            <a:ext cx="7796540" cy="3997828"/>
          </a:xfrm>
        </p:spPr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</a:p>
          <a:p>
            <a:r>
              <a:rPr lang="en-US" dirty="0" err="1"/>
              <a:t>Linguaggio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r>
              <a:rPr lang="en-US" dirty="0" err="1"/>
              <a:t>Modellazione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43E15D2-11E9-6B82-967F-DEEC86993C49}"/>
              </a:ext>
            </a:extLst>
          </p:cNvPr>
          <p:cNvCxnSpPr/>
          <p:nvPr/>
        </p:nvCxnSpPr>
        <p:spPr>
          <a:xfrm>
            <a:off x="6644309" y="3826564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222345-A06B-F4A1-9C64-CD581DEDA094}"/>
              </a:ext>
            </a:extLst>
          </p:cNvPr>
          <p:cNvSpPr txBox="1"/>
          <p:nvPr/>
        </p:nvSpPr>
        <p:spPr>
          <a:xfrm>
            <a:off x="6918286" y="30282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Android Studio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3E27388-CEB7-200B-764E-72B44B3DC2C4}"/>
              </a:ext>
            </a:extLst>
          </p:cNvPr>
          <p:cNvCxnSpPr/>
          <p:nvPr/>
        </p:nvCxnSpPr>
        <p:spPr>
          <a:xfrm>
            <a:off x="5565913" y="3213652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982A4B-A7EB-ED1B-9241-929C85A0483D}"/>
              </a:ext>
            </a:extLst>
          </p:cNvPr>
          <p:cNvSpPr txBox="1"/>
          <p:nvPr/>
        </p:nvSpPr>
        <p:spPr>
          <a:xfrm>
            <a:off x="8076333" y="36418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Java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17E4A8-3424-9536-4D05-8649BD5EF8B2}"/>
              </a:ext>
            </a:extLst>
          </p:cNvPr>
          <p:cNvSpPr txBox="1"/>
          <p:nvPr/>
        </p:nvSpPr>
        <p:spPr>
          <a:xfrm>
            <a:off x="6180385" y="41957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F8F2627-6ECE-3F15-EC89-AB11680F6836}"/>
              </a:ext>
            </a:extLst>
          </p:cNvPr>
          <p:cNvCxnSpPr/>
          <p:nvPr/>
        </p:nvCxnSpPr>
        <p:spPr>
          <a:xfrm>
            <a:off x="4744279" y="4376531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A68AA61C-4278-C6AC-F6D0-EC4AEB9D33C4}"/>
              </a:ext>
            </a:extLst>
          </p:cNvPr>
          <p:cNvCxnSpPr/>
          <p:nvPr/>
        </p:nvCxnSpPr>
        <p:spPr>
          <a:xfrm>
            <a:off x="4497457" y="4969565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14290-F06D-78A8-9DD7-713CA94E3F2E}"/>
              </a:ext>
            </a:extLst>
          </p:cNvPr>
          <p:cNvSpPr txBox="1"/>
          <p:nvPr/>
        </p:nvSpPr>
        <p:spPr>
          <a:xfrm>
            <a:off x="5953137" y="47635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SSMS/Linguaggio SQL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505464"/>
            <a:ext cx="7796540" cy="3997828"/>
          </a:xfrm>
        </p:spPr>
        <p:txBody>
          <a:bodyPr/>
          <a:lstStyle/>
          <a:p>
            <a:r>
              <a:rPr lang="en-US" dirty="0"/>
              <a:t>Tool </a:t>
            </a:r>
            <a:r>
              <a:rPr lang="en-US" dirty="0" err="1"/>
              <a:t>utilizzato</a:t>
            </a:r>
            <a:r>
              <a:rPr lang="en-US" dirty="0"/>
              <a:t>: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E’ </a:t>
            </a:r>
            <a:r>
              <a:rPr lang="en-US" dirty="0" err="1"/>
              <a:t>servito</a:t>
            </a:r>
            <a:r>
              <a:rPr lang="en-US" dirty="0"/>
              <a:t> per </a:t>
            </a:r>
            <a:r>
              <a:rPr lang="en-US" dirty="0" err="1"/>
              <a:t>organizzare</a:t>
            </a:r>
            <a:r>
              <a:rPr lang="en-US" dirty="0"/>
              <a:t> il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condividere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le pull requests e </a:t>
            </a:r>
            <a:r>
              <a:rPr lang="en-US" dirty="0" err="1"/>
              <a:t>porre</a:t>
            </a:r>
            <a:r>
              <a:rPr lang="en-US" dirty="0"/>
              <a:t>/</a:t>
            </a:r>
            <a:r>
              <a:rPr lang="en-US" dirty="0" err="1"/>
              <a:t>risolvere</a:t>
            </a:r>
            <a:r>
              <a:rPr lang="en-US" dirty="0"/>
              <a:t> problem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issues.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611" y="1073851"/>
            <a:ext cx="10515600" cy="435133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Il software life </a:t>
            </a:r>
            <a:r>
              <a:rPr lang="it-IT" b="0" i="0" dirty="0" err="1">
                <a:effectLst/>
                <a:latin typeface="-apple-system"/>
              </a:rPr>
              <a:t>cycle</a:t>
            </a:r>
            <a:r>
              <a:rPr lang="it-IT" b="0" i="0" dirty="0">
                <a:effectLst/>
                <a:latin typeface="-apple-system"/>
              </a:rPr>
              <a:t> che abbiamo utilizzato è stato </a:t>
            </a:r>
            <a:r>
              <a:rPr lang="it-IT" b="0" i="0" dirty="0" err="1">
                <a:effectLst/>
                <a:latin typeface="-apple-system"/>
              </a:rPr>
              <a:t>eXtreme</a:t>
            </a:r>
            <a:r>
              <a:rPr lang="it-IT" b="0" i="0" dirty="0">
                <a:effectLst/>
                <a:latin typeface="-apple-system"/>
              </a:rPr>
              <a:t> Programming</a:t>
            </a:r>
          </a:p>
          <a:p>
            <a:r>
              <a:rPr lang="it-IT" b="0" i="0" dirty="0">
                <a:effectLst/>
                <a:latin typeface="-apple-system"/>
              </a:rPr>
              <a:t>Il modello che abbiamo utilizzato per organizzare le fasi da svolgere è stato il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m</a:t>
            </a:r>
            <a:r>
              <a:rPr lang="it-IT" b="0" i="0" dirty="0">
                <a:effectLst/>
                <a:latin typeface="-apple-system"/>
              </a:rPr>
              <a:t>odello a cascata</a:t>
            </a:r>
            <a:r>
              <a:rPr lang="it-IT" dirty="0">
                <a:latin typeface="-apple-system"/>
              </a:rPr>
              <a:t>.</a:t>
            </a:r>
          </a:p>
          <a:p>
            <a:r>
              <a:rPr lang="it-IT" b="0" i="0" dirty="0">
                <a:effectLst/>
                <a:latin typeface="-apple-system"/>
              </a:rPr>
              <a:t>Durante la fase di implementazione, abbiamo seguito un modello </a:t>
            </a:r>
            <a:r>
              <a:rPr lang="it-IT" b="0" i="0" dirty="0" err="1">
                <a:effectLst/>
                <a:latin typeface="-apple-system"/>
              </a:rPr>
              <a:t>Moscow</a:t>
            </a:r>
            <a:r>
              <a:rPr lang="it-IT" b="0" i="0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 </a:t>
            </a:r>
            <a:r>
              <a:rPr lang="it-IT" b="0" i="0" dirty="0">
                <a:effectLst/>
                <a:latin typeface="-apple-system"/>
              </a:rPr>
              <a:t>per decidere quali funzioni implementare prima.</a:t>
            </a:r>
            <a:endParaRPr lang="it-IT" dirty="0">
              <a:latin typeface="-apple-system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C5558-3A6A-F8B1-2D3B-D092234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/>
              <a:t>Qualità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8FDCF-5C7A-0E86-005E-77F75935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/>
          <a:lstStyle/>
          <a:p>
            <a:r>
              <a:rPr lang="it-IT" dirty="0"/>
              <a:t>La gestione della qualità è stata gestita seguendo alcune qualità definite nel modello ISO 9126, quali:</a:t>
            </a:r>
          </a:p>
          <a:p>
            <a:r>
              <a:rPr lang="it-IT" dirty="0"/>
              <a:t>1)MUTEVOLEZZA</a:t>
            </a:r>
          </a:p>
          <a:p>
            <a:r>
              <a:rPr lang="it-IT" dirty="0"/>
              <a:t>2)COMPORTAMENTO TEMPORALE</a:t>
            </a:r>
          </a:p>
          <a:p>
            <a:r>
              <a:rPr lang="it-IT" dirty="0"/>
              <a:t>3)OPERABILITA’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771A93-E76A-3258-37A9-F99874EB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3E16A6-1F1C-AFDE-5316-00EB5C6C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C5914-A9C6-814E-C014-FD09F6A2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58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216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</a:t>
            </a:r>
            <a:r>
              <a:rPr lang="en-US" dirty="0" err="1">
                <a:cs typeface="Calibri"/>
              </a:rPr>
              <a:t>requisiti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 e non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suddivisi</a:t>
            </a:r>
            <a:r>
              <a:rPr lang="en-US" dirty="0">
                <a:cs typeface="Calibri"/>
              </a:rPr>
              <a:t> in: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Must have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Should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Could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Won’t have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C2AE13-6F32-8CFB-E905-B82C6A19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535" y="1203159"/>
            <a:ext cx="6585649" cy="484678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7EA004-026F-B70D-65B8-DE35467A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7E3D1-26FF-B7B0-EF02-2950B05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F4F933-052E-058F-C1D3-938FF8F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53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{7CCDB420-D28B-6E4B-B4F6-B9C5F28E678C}tf16401378</Template>
  <TotalTime>365</TotalTime>
  <Words>431</Words>
  <Application>Microsoft Office PowerPoint</Application>
  <PresentationFormat>Widescreen</PresentationFormat>
  <Paragraphs>115</Paragraphs>
  <Slides>21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MS Shell Dlg 2</vt:lpstr>
      <vt:lpstr>Wingdings</vt:lpstr>
      <vt:lpstr>Wingdings 3</vt:lpstr>
      <vt:lpstr>Madison</vt:lpstr>
      <vt:lpstr>Progetto di  ingegneria  del software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Qualità</vt:lpstr>
      <vt:lpstr>Requisiti</vt:lpstr>
      <vt:lpstr>Presentazione standard di PowerPoint</vt:lpstr>
      <vt:lpstr>Architettura</vt:lpstr>
      <vt:lpstr>Presentazione standard di PowerPoint</vt:lpstr>
      <vt:lpstr>Presentazione standard di PowerPoint</vt:lpstr>
      <vt:lpstr>Modellazione</vt:lpstr>
      <vt:lpstr>Presentazione standard di PowerPoint</vt:lpstr>
      <vt:lpstr>Presentazione standard di PowerPoint</vt:lpstr>
      <vt:lpstr>Presentazione standard di PowerPoint</vt:lpstr>
      <vt:lpstr>Implementazione</vt:lpstr>
      <vt:lpstr>DEMO</vt:lpstr>
      <vt:lpstr>DEMO</vt:lpstr>
      <vt:lpstr>Testing Login</vt:lpstr>
      <vt:lpstr>Testing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DIEGO ROSSI</cp:lastModifiedBy>
  <cp:revision>26</cp:revision>
  <dcterms:created xsi:type="dcterms:W3CDTF">2022-02-12T14:59:00Z</dcterms:created>
  <dcterms:modified xsi:type="dcterms:W3CDTF">2023-03-05T20:26:30Z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