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6" r:id="rId3"/>
    <p:sldId id="257"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437" y="-36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57737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34795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56932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23382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2F28F-D38D-4655-B236-F73E28CF435F}"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167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2F28F-D38D-4655-B236-F73E28CF435F}"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8343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2F28F-D38D-4655-B236-F73E28CF435F}"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186286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2F28F-D38D-4655-B236-F73E28CF435F}"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88230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2F28F-D38D-4655-B236-F73E28CF435F}"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20141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62F28F-D38D-4655-B236-F73E28CF435F}"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65899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62F28F-D38D-4655-B236-F73E28CF435F}"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35969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A62F28F-D38D-4655-B236-F73E28CF435F}" type="datetimeFigureOut">
              <a:rPr lang="en-US" smtClean="0"/>
              <a:t>5/7/2019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6170ED8-4CA4-4EB4-B057-2A5C9C36244C}" type="slidenum">
              <a:rPr lang="en-US" smtClean="0"/>
              <a:t>‹#›</a:t>
            </a:fld>
            <a:endParaRPr lang="en-US"/>
          </a:p>
        </p:txBody>
      </p:sp>
    </p:spTree>
    <p:extLst>
      <p:ext uri="{BB962C8B-B14F-4D97-AF65-F5344CB8AC3E}">
        <p14:creationId xmlns:p14="http://schemas.microsoft.com/office/powerpoint/2010/main" val="3292725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507E54-50AB-43D7-9DD0-1276E22F3CBD}"/>
              </a:ext>
            </a:extLst>
          </p:cNvPr>
          <p:cNvSpPr/>
          <p:nvPr/>
        </p:nvSpPr>
        <p:spPr>
          <a:xfrm>
            <a:off x="0" y="-213591"/>
            <a:ext cx="43891199" cy="3492590"/>
          </a:xfrm>
          <a:prstGeom prst="rect">
            <a:avLst/>
          </a:prstGeom>
          <a:solidFill>
            <a:schemeClr val="accent5">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0A2184-FDB6-4598-8BA9-280D1F1554D0}"/>
              </a:ext>
            </a:extLst>
          </p:cNvPr>
          <p:cNvSpPr txBox="1"/>
          <p:nvPr/>
        </p:nvSpPr>
        <p:spPr>
          <a:xfrm>
            <a:off x="309571" y="-40345"/>
            <a:ext cx="43140086" cy="1862048"/>
          </a:xfrm>
          <a:prstGeom prst="rect">
            <a:avLst/>
          </a:prstGeom>
          <a:solidFill>
            <a:schemeClr val="accent5">
              <a:lumMod val="20000"/>
              <a:lumOff val="80000"/>
            </a:schemeClr>
          </a:solidFill>
          <a:ln>
            <a:solidFill>
              <a:schemeClr val="accent5">
                <a:lumMod val="20000"/>
                <a:lumOff val="80000"/>
              </a:schemeClr>
            </a:solidFill>
          </a:ln>
        </p:spPr>
        <p:txBody>
          <a:bodyPr wrap="square" rtlCol="0">
            <a:spAutoFit/>
          </a:bodyPr>
          <a:lstStyle/>
          <a:p>
            <a:pPr algn="ctr"/>
            <a:r>
              <a:rPr lang="en-US" sz="11500" dirty="0">
                <a:latin typeface="Franklin Gothic Demi Cond" panose="020B0706030402020204" pitchFamily="34" charset="0"/>
                <a:cs typeface="Times New Roman" panose="02020603050405020304" pitchFamily="18" charset="0"/>
              </a:rPr>
              <a:t>Simulating the Walk of the Dynein Motor Protein</a:t>
            </a:r>
          </a:p>
        </p:txBody>
      </p:sp>
      <p:sp>
        <p:nvSpPr>
          <p:cNvPr id="11" name="TextBox 10">
            <a:extLst>
              <a:ext uri="{FF2B5EF4-FFF2-40B4-BE49-F238E27FC236}">
                <a16:creationId xmlns:a16="http://schemas.microsoft.com/office/drawing/2014/main" id="{EB19C505-433C-4D91-B22B-1ADF56A2EBDE}"/>
              </a:ext>
            </a:extLst>
          </p:cNvPr>
          <p:cNvSpPr txBox="1"/>
          <p:nvPr/>
        </p:nvSpPr>
        <p:spPr>
          <a:xfrm>
            <a:off x="12551228" y="1761820"/>
            <a:ext cx="18788742" cy="1569660"/>
          </a:xfrm>
          <a:prstGeom prst="rect">
            <a:avLst/>
          </a:prstGeom>
          <a:noFill/>
        </p:spPr>
        <p:txBody>
          <a:bodyPr wrap="square" rtlCol="0">
            <a:spAutoFit/>
          </a:bodyPr>
          <a:lstStyle/>
          <a:p>
            <a:pPr algn="ctr"/>
            <a:r>
              <a:rPr lang="en-US" sz="4800" b="1" dirty="0">
                <a:latin typeface="Franklin Gothic "/>
                <a:cs typeface="Times New Roman" panose="02020603050405020304" pitchFamily="18" charset="0"/>
              </a:rPr>
              <a:t>Jin Kiatvongcharoen, John Waczak, Eliott Capek, and David Roundy</a:t>
            </a:r>
          </a:p>
          <a:p>
            <a:pPr algn="ctr"/>
            <a:r>
              <a:rPr lang="en-US" sz="4800" b="1" dirty="0">
                <a:latin typeface="Franklin Gothic "/>
                <a:cs typeface="Times New Roman" panose="02020603050405020304" pitchFamily="18" charset="0"/>
              </a:rPr>
              <a:t>Department of Physics, Oregon State University, Corvallis, OR 97331 </a:t>
            </a:r>
          </a:p>
        </p:txBody>
      </p:sp>
      <p:grpSp>
        <p:nvGrpSpPr>
          <p:cNvPr id="35" name="Group 34">
            <a:extLst>
              <a:ext uri="{FF2B5EF4-FFF2-40B4-BE49-F238E27FC236}">
                <a16:creationId xmlns:a16="http://schemas.microsoft.com/office/drawing/2014/main" id="{801269A0-56B7-430F-A09B-AFCF82E4B04F}"/>
              </a:ext>
            </a:extLst>
          </p:cNvPr>
          <p:cNvGrpSpPr/>
          <p:nvPr/>
        </p:nvGrpSpPr>
        <p:grpSpPr>
          <a:xfrm>
            <a:off x="14897897" y="5573489"/>
            <a:ext cx="5449540" cy="3794760"/>
            <a:chOff x="21051592" y="7229566"/>
            <a:chExt cx="6759744" cy="4344702"/>
          </a:xfrm>
        </p:grpSpPr>
        <p:sp>
          <p:nvSpPr>
            <p:cNvPr id="34" name="Rectangle: Rounded Corners 33">
              <a:extLst>
                <a:ext uri="{FF2B5EF4-FFF2-40B4-BE49-F238E27FC236}">
                  <a16:creationId xmlns:a16="http://schemas.microsoft.com/office/drawing/2014/main" id="{43487FDA-A5B5-4468-B98B-3C80E7445AA6}"/>
                </a:ext>
              </a:extLst>
            </p:cNvPr>
            <p:cNvSpPr/>
            <p:nvPr/>
          </p:nvSpPr>
          <p:spPr>
            <a:xfrm>
              <a:off x="21051592" y="7229566"/>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D14F18-4C5E-4BE3-8403-8489954B55B6}"/>
                </a:ext>
              </a:extLst>
            </p:cNvPr>
            <p:cNvSpPr txBox="1"/>
            <p:nvPr/>
          </p:nvSpPr>
          <p:spPr>
            <a:xfrm>
              <a:off x="21558361" y="8086546"/>
              <a:ext cx="5786842" cy="284421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Randomly pick</a:t>
              </a:r>
            </a:p>
            <a:p>
              <a:pPr algn="ctr"/>
              <a:r>
                <a:rPr lang="en-US" sz="5400" dirty="0">
                  <a:latin typeface="Times New Roman" panose="02020603050405020304" pitchFamily="18" charset="0"/>
                  <a:cs typeface="Times New Roman" panose="02020603050405020304" pitchFamily="18" charset="0"/>
                </a:rPr>
                <a:t>a set of </a:t>
              </a:r>
            </a:p>
            <a:p>
              <a:pPr algn="ctr"/>
              <a:r>
                <a:rPr lang="en-US" sz="5400" dirty="0">
                  <a:latin typeface="Times New Roman" panose="02020603050405020304" pitchFamily="18" charset="0"/>
                  <a:cs typeface="Times New Roman" panose="02020603050405020304" pitchFamily="18" charset="0"/>
                </a:rPr>
                <a:t>motor angles</a:t>
              </a:r>
            </a:p>
          </p:txBody>
        </p:sp>
      </p:grpSp>
      <p:grpSp>
        <p:nvGrpSpPr>
          <p:cNvPr id="33" name="Group 32">
            <a:extLst>
              <a:ext uri="{FF2B5EF4-FFF2-40B4-BE49-F238E27FC236}">
                <a16:creationId xmlns:a16="http://schemas.microsoft.com/office/drawing/2014/main" id="{D6DBDD72-65E3-4B9E-B923-776E63E90843}"/>
              </a:ext>
            </a:extLst>
          </p:cNvPr>
          <p:cNvGrpSpPr/>
          <p:nvPr/>
        </p:nvGrpSpPr>
        <p:grpSpPr>
          <a:xfrm>
            <a:off x="14895576" y="10935335"/>
            <a:ext cx="5449824" cy="3794760"/>
            <a:chOff x="29843327" y="10533701"/>
            <a:chExt cx="6759744" cy="4344702"/>
          </a:xfrm>
        </p:grpSpPr>
        <p:sp>
          <p:nvSpPr>
            <p:cNvPr id="32" name="Rectangle: Rounded Corners 31">
              <a:extLst>
                <a:ext uri="{FF2B5EF4-FFF2-40B4-BE49-F238E27FC236}">
                  <a16:creationId xmlns:a16="http://schemas.microsoft.com/office/drawing/2014/main" id="{82812F7F-4EE7-48E0-B1BF-2D496A702133}"/>
                </a:ext>
              </a:extLst>
            </p:cNvPr>
            <p:cNvSpPr/>
            <p:nvPr/>
          </p:nvSpPr>
          <p:spPr>
            <a:xfrm>
              <a:off x="29843327" y="10533701"/>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918CE1-2D3E-4EA2-8E6F-DFA8FD3D4AEC}"/>
                </a:ext>
              </a:extLst>
            </p:cNvPr>
            <p:cNvSpPr txBox="1"/>
            <p:nvPr/>
          </p:nvSpPr>
          <p:spPr>
            <a:xfrm>
              <a:off x="31354292" y="11332723"/>
              <a:ext cx="3877985"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Calculate </a:t>
              </a:r>
            </a:p>
            <a:p>
              <a:pPr algn="ctr"/>
              <a:r>
                <a:rPr lang="en-US" sz="5400" dirty="0">
                  <a:latin typeface="Times New Roman" panose="02020603050405020304" pitchFamily="18" charset="0"/>
                  <a:cs typeface="Times New Roman" panose="02020603050405020304" pitchFamily="18" charset="0"/>
                </a:rPr>
                <a:t>total energy</a:t>
              </a:r>
            </a:p>
            <a:p>
              <a:pPr algn="ctr"/>
              <a:r>
                <a:rPr lang="en-US" sz="5400" dirty="0">
                  <a:latin typeface="Times New Roman" panose="02020603050405020304" pitchFamily="18" charset="0"/>
                  <a:cs typeface="Times New Roman" panose="02020603050405020304" pitchFamily="18" charset="0"/>
                </a:rPr>
                <a:t>of the system</a:t>
              </a:r>
            </a:p>
          </p:txBody>
        </p:sp>
      </p:grpSp>
      <p:grpSp>
        <p:nvGrpSpPr>
          <p:cNvPr id="37" name="Group 36">
            <a:extLst>
              <a:ext uri="{FF2B5EF4-FFF2-40B4-BE49-F238E27FC236}">
                <a16:creationId xmlns:a16="http://schemas.microsoft.com/office/drawing/2014/main" id="{CA27044A-307D-46F1-912E-06DA1DACC604}"/>
              </a:ext>
            </a:extLst>
          </p:cNvPr>
          <p:cNvGrpSpPr/>
          <p:nvPr/>
        </p:nvGrpSpPr>
        <p:grpSpPr>
          <a:xfrm>
            <a:off x="14895576" y="16357266"/>
            <a:ext cx="5449824" cy="3794760"/>
            <a:chOff x="21234112" y="15759753"/>
            <a:chExt cx="5879592" cy="4087368"/>
          </a:xfrm>
        </p:grpSpPr>
        <p:sp>
          <p:nvSpPr>
            <p:cNvPr id="31" name="Rectangle: Rounded Corners 30">
              <a:extLst>
                <a:ext uri="{FF2B5EF4-FFF2-40B4-BE49-F238E27FC236}">
                  <a16:creationId xmlns:a16="http://schemas.microsoft.com/office/drawing/2014/main" id="{A7D8CB49-0856-4A3F-8005-2F0CCC64BFD5}"/>
                </a:ext>
              </a:extLst>
            </p:cNvPr>
            <p:cNvSpPr/>
            <p:nvPr/>
          </p:nvSpPr>
          <p:spPr>
            <a:xfrm>
              <a:off x="21234112" y="15759753"/>
              <a:ext cx="5879592" cy="408736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7DE403B-4CB3-45BD-8DB2-F18FA1FBF509}"/>
                </a:ext>
              </a:extLst>
            </p:cNvPr>
            <p:cNvSpPr txBox="1"/>
            <p:nvPr/>
          </p:nvSpPr>
          <p:spPr>
            <a:xfrm>
              <a:off x="22375838" y="16510775"/>
              <a:ext cx="3743332"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Determine</a:t>
              </a:r>
            </a:p>
            <a:p>
              <a:pPr algn="ctr"/>
              <a:r>
                <a:rPr lang="en-US" sz="5400" dirty="0">
                  <a:latin typeface="Times New Roman" panose="02020603050405020304" pitchFamily="18" charset="0"/>
                  <a:cs typeface="Times New Roman" panose="02020603050405020304" pitchFamily="18" charset="0"/>
                </a:rPr>
                <a:t>probability</a:t>
              </a:r>
            </a:p>
            <a:p>
              <a:pPr algn="ctr"/>
              <a:r>
                <a:rPr lang="en-US" sz="5400" dirty="0">
                  <a:latin typeface="Times New Roman" panose="02020603050405020304" pitchFamily="18" charset="0"/>
                  <a:cs typeface="Times New Roman" panose="02020603050405020304" pitchFamily="18" charset="0"/>
                </a:rPr>
                <a:t>of unbinding</a:t>
              </a:r>
            </a:p>
          </p:txBody>
        </p:sp>
      </p:grpSp>
      <p:grpSp>
        <p:nvGrpSpPr>
          <p:cNvPr id="36" name="Group 35">
            <a:extLst>
              <a:ext uri="{FF2B5EF4-FFF2-40B4-BE49-F238E27FC236}">
                <a16:creationId xmlns:a16="http://schemas.microsoft.com/office/drawing/2014/main" id="{F44B68E0-B9C4-4F62-B10D-D1E580196E2B}"/>
              </a:ext>
            </a:extLst>
          </p:cNvPr>
          <p:cNvGrpSpPr/>
          <p:nvPr/>
        </p:nvGrpSpPr>
        <p:grpSpPr>
          <a:xfrm>
            <a:off x="14895576" y="21753928"/>
            <a:ext cx="5449540" cy="3793916"/>
            <a:chOff x="20790768" y="21060372"/>
            <a:chExt cx="5875428" cy="3902722"/>
          </a:xfrm>
        </p:grpSpPr>
        <p:sp>
          <p:nvSpPr>
            <p:cNvPr id="30" name="Rectangle: Rounded Corners 29">
              <a:extLst>
                <a:ext uri="{FF2B5EF4-FFF2-40B4-BE49-F238E27FC236}">
                  <a16:creationId xmlns:a16="http://schemas.microsoft.com/office/drawing/2014/main" id="{6A4C62A5-985B-4CD7-91F9-0B1EA35B4EBD}"/>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389A774-9D16-4CAF-BD20-B3F22A9A100D}"/>
                </a:ext>
              </a:extLst>
            </p:cNvPr>
            <p:cNvSpPr txBox="1"/>
            <p:nvPr/>
          </p:nvSpPr>
          <p:spPr>
            <a:xfrm>
              <a:off x="21216656" y="21303572"/>
              <a:ext cx="5023652" cy="341632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Start one bound</a:t>
              </a:r>
            </a:p>
            <a:p>
              <a:pPr algn="ctr"/>
              <a:r>
                <a:rPr lang="en-US" sz="5400" dirty="0">
                  <a:latin typeface="Times New Roman" panose="02020603050405020304" pitchFamily="18" charset="0"/>
                  <a:cs typeface="Times New Roman" panose="02020603050405020304" pitchFamily="18" charset="0"/>
                </a:rPr>
                <a:t>simulation if</a:t>
              </a:r>
            </a:p>
            <a:p>
              <a:pPr algn="ctr"/>
              <a:r>
                <a:rPr lang="en-US" sz="5400" dirty="0">
                  <a:latin typeface="Times New Roman" panose="02020603050405020304" pitchFamily="18" charset="0"/>
                  <a:cs typeface="Times New Roman" panose="02020603050405020304" pitchFamily="18" charset="0"/>
                </a:rPr>
                <a:t>unbinding is </a:t>
              </a:r>
            </a:p>
            <a:p>
              <a:pPr algn="ctr"/>
              <a:r>
                <a:rPr lang="en-US" sz="5400" dirty="0">
                  <a:latin typeface="Times New Roman" panose="02020603050405020304" pitchFamily="18" charset="0"/>
                  <a:cs typeface="Times New Roman" panose="02020603050405020304" pitchFamily="18" charset="0"/>
                </a:rPr>
                <a:t>successful</a:t>
              </a:r>
            </a:p>
          </p:txBody>
        </p:sp>
      </p:grpSp>
      <p:grpSp>
        <p:nvGrpSpPr>
          <p:cNvPr id="39" name="Group 38">
            <a:extLst>
              <a:ext uri="{FF2B5EF4-FFF2-40B4-BE49-F238E27FC236}">
                <a16:creationId xmlns:a16="http://schemas.microsoft.com/office/drawing/2014/main" id="{25F11E25-891F-495F-BC30-03F9C9EF29BE}"/>
              </a:ext>
            </a:extLst>
          </p:cNvPr>
          <p:cNvGrpSpPr/>
          <p:nvPr/>
        </p:nvGrpSpPr>
        <p:grpSpPr>
          <a:xfrm>
            <a:off x="14895576" y="27149746"/>
            <a:ext cx="5449540" cy="3793916"/>
            <a:chOff x="20790768" y="21060372"/>
            <a:chExt cx="5875428" cy="3902722"/>
          </a:xfrm>
        </p:grpSpPr>
        <p:sp>
          <p:nvSpPr>
            <p:cNvPr id="40" name="Rectangle: Rounded Corners 39">
              <a:extLst>
                <a:ext uri="{FF2B5EF4-FFF2-40B4-BE49-F238E27FC236}">
                  <a16:creationId xmlns:a16="http://schemas.microsoft.com/office/drawing/2014/main" id="{F3B6C16E-AC4C-4708-9D65-E9FB95FE3136}"/>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32248FD-4F49-44C5-B295-4A54CFFAC92F}"/>
                </a:ext>
              </a:extLst>
            </p:cNvPr>
            <p:cNvSpPr txBox="1"/>
            <p:nvPr/>
          </p:nvSpPr>
          <p:spPr>
            <a:xfrm>
              <a:off x="21216656" y="21681999"/>
              <a:ext cx="5023652" cy="265946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Collect data </a:t>
              </a:r>
            </a:p>
            <a:p>
              <a:pPr algn="ctr"/>
              <a:r>
                <a:rPr lang="en-US" sz="5400" dirty="0">
                  <a:latin typeface="Times New Roman" panose="02020603050405020304" pitchFamily="18" charset="0"/>
                  <a:cs typeface="Times New Roman" panose="02020603050405020304" pitchFamily="18" charset="0"/>
                </a:rPr>
                <a:t>and </a:t>
              </a:r>
            </a:p>
            <a:p>
              <a:pPr algn="ctr"/>
              <a:r>
                <a:rPr lang="en-US" sz="5400" dirty="0">
                  <a:latin typeface="Times New Roman" panose="02020603050405020304" pitchFamily="18" charset="0"/>
                  <a:cs typeface="Times New Roman" panose="02020603050405020304" pitchFamily="18" charset="0"/>
                </a:rPr>
                <a:t>make statistics</a:t>
              </a:r>
            </a:p>
          </p:txBody>
        </p:sp>
      </p:grpSp>
      <p:cxnSp>
        <p:nvCxnSpPr>
          <p:cNvPr id="43" name="Straight Arrow Connector 42">
            <a:extLst>
              <a:ext uri="{FF2B5EF4-FFF2-40B4-BE49-F238E27FC236}">
                <a16:creationId xmlns:a16="http://schemas.microsoft.com/office/drawing/2014/main" id="{EB62D942-C64A-4F69-B3BF-B0064F640E4C}"/>
              </a:ext>
            </a:extLst>
          </p:cNvPr>
          <p:cNvCxnSpPr>
            <a:stCxn id="34" idx="2"/>
            <a:endCxn id="32" idx="0"/>
          </p:cNvCxnSpPr>
          <p:nvPr/>
        </p:nvCxnSpPr>
        <p:spPr>
          <a:xfrm flipH="1">
            <a:off x="17620488" y="9368249"/>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05477AD-7935-46F4-9228-460164ECFFE6}"/>
              </a:ext>
            </a:extLst>
          </p:cNvPr>
          <p:cNvSpPr txBox="1"/>
          <p:nvPr/>
        </p:nvSpPr>
        <p:spPr>
          <a:xfrm>
            <a:off x="21597731" y="7586660"/>
            <a:ext cx="11150425" cy="1015663"/>
          </a:xfrm>
          <a:prstGeom prst="rect">
            <a:avLst/>
          </a:prstGeom>
          <a:noFill/>
        </p:spPr>
        <p:txBody>
          <a:bodyPr wrap="none" rtlCol="0">
            <a:spAutoFit/>
          </a:bodyPr>
          <a:lstStyle/>
          <a:p>
            <a:pPr algn="ctr"/>
            <a:r>
              <a:rPr lang="en-US" sz="6000" b="1" u="sng" dirty="0">
                <a:latin typeface="Franklin Gothic "/>
                <a:cs typeface="Times New Roman" panose="02020603050405020304" pitchFamily="18" charset="0"/>
              </a:rPr>
              <a:t>Unbinding Probability Distribution</a:t>
            </a:r>
          </a:p>
        </p:txBody>
      </p:sp>
      <p:sp>
        <p:nvSpPr>
          <p:cNvPr id="77" name="TextBox 76">
            <a:extLst>
              <a:ext uri="{FF2B5EF4-FFF2-40B4-BE49-F238E27FC236}">
                <a16:creationId xmlns:a16="http://schemas.microsoft.com/office/drawing/2014/main" id="{21168C71-5461-4616-9B31-2339F384A8B3}"/>
              </a:ext>
            </a:extLst>
          </p:cNvPr>
          <p:cNvSpPr txBox="1"/>
          <p:nvPr/>
        </p:nvSpPr>
        <p:spPr>
          <a:xfrm>
            <a:off x="613101" y="3474720"/>
            <a:ext cx="4740509"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Dynein</a:t>
            </a:r>
          </a:p>
        </p:txBody>
      </p:sp>
      <p:sp>
        <p:nvSpPr>
          <p:cNvPr id="78" name="TextBox 77">
            <a:extLst>
              <a:ext uri="{FF2B5EF4-FFF2-40B4-BE49-F238E27FC236}">
                <a16:creationId xmlns:a16="http://schemas.microsoft.com/office/drawing/2014/main" id="{752945E3-6623-402C-924A-B3ABE50957F2}"/>
              </a:ext>
            </a:extLst>
          </p:cNvPr>
          <p:cNvSpPr txBox="1"/>
          <p:nvPr/>
        </p:nvSpPr>
        <p:spPr>
          <a:xfrm>
            <a:off x="1428282" y="4742797"/>
            <a:ext cx="11918376" cy="6740307"/>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Dynein is one of the three motor proteins that are responsible for the cell’s ability to move, divide, and spatially organize itself. They walk with cellular cargo along protein highways (microtubules) in order to convert the cargo’s ATP into mechanical work. </a:t>
            </a:r>
          </a:p>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However, it walks drunk. Its two feet can act independently from each other causing erratic steps that vary in distances, directions and time.</a:t>
            </a:r>
          </a:p>
        </p:txBody>
      </p:sp>
      <p:sp>
        <p:nvSpPr>
          <p:cNvPr id="81" name="TextBox 80">
            <a:extLst>
              <a:ext uri="{FF2B5EF4-FFF2-40B4-BE49-F238E27FC236}">
                <a16:creationId xmlns:a16="http://schemas.microsoft.com/office/drawing/2014/main" id="{7D24557D-3DF0-46C9-9901-1DBD23FC32DB}"/>
              </a:ext>
            </a:extLst>
          </p:cNvPr>
          <p:cNvSpPr txBox="1"/>
          <p:nvPr/>
        </p:nvSpPr>
        <p:spPr>
          <a:xfrm>
            <a:off x="1317937" y="18358406"/>
            <a:ext cx="12211526" cy="4524315"/>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model dynein as a point-particle system with five spherical domains that are held together by massless rigid-rods. The domains are the tail domain, the two motor domains, and the two binding domains. We separate dynein into two states: both bound and one bound. </a:t>
            </a:r>
          </a:p>
        </p:txBody>
      </p:sp>
      <p:sp>
        <p:nvSpPr>
          <p:cNvPr id="111" name="TextBox 110">
            <a:extLst>
              <a:ext uri="{FF2B5EF4-FFF2-40B4-BE49-F238E27FC236}">
                <a16:creationId xmlns:a16="http://schemas.microsoft.com/office/drawing/2014/main" id="{B04F65B3-84B7-42EF-9D4B-EBA96C26281D}"/>
              </a:ext>
            </a:extLst>
          </p:cNvPr>
          <p:cNvSpPr txBox="1"/>
          <p:nvPr/>
        </p:nvSpPr>
        <p:spPr>
          <a:xfrm>
            <a:off x="1317937" y="13631360"/>
            <a:ext cx="12211526" cy="3046988"/>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Our goal is to explore the mechanical nature of dynein and simulate its walk with a simple 2-D model. Being able to predict its motion will be advantageous for medical research and beyond. </a:t>
            </a:r>
          </a:p>
        </p:txBody>
      </p:sp>
      <p:pic>
        <p:nvPicPr>
          <p:cNvPr id="127" name="Picture 126">
            <a:extLst>
              <a:ext uri="{FF2B5EF4-FFF2-40B4-BE49-F238E27FC236}">
                <a16:creationId xmlns:a16="http://schemas.microsoft.com/office/drawing/2014/main" id="{4A899A44-9CF3-49F9-ACD0-6648CE765EFE}"/>
              </a:ext>
            </a:extLst>
          </p:cNvPr>
          <p:cNvPicPr>
            <a:picLocks noChangeAspect="1"/>
          </p:cNvPicPr>
          <p:nvPr/>
        </p:nvPicPr>
        <p:blipFill rotWithShape="1">
          <a:blip r:embed="rId2">
            <a:extLst>
              <a:ext uri="{28A0092B-C50C-407E-A947-70E740481C1C}">
                <a14:useLocalDpi xmlns:a14="http://schemas.microsoft.com/office/drawing/2010/main" val="0"/>
              </a:ext>
            </a:extLst>
          </a:blip>
          <a:srcRect t="19338"/>
          <a:stretch/>
        </p:blipFill>
        <p:spPr>
          <a:xfrm>
            <a:off x="652245" y="23703253"/>
            <a:ext cx="6824344" cy="7533066"/>
          </a:xfrm>
          <a:prstGeom prst="rect">
            <a:avLst/>
          </a:prstGeom>
        </p:spPr>
      </p:pic>
      <p:pic>
        <p:nvPicPr>
          <p:cNvPr id="133" name="Picture 132">
            <a:extLst>
              <a:ext uri="{FF2B5EF4-FFF2-40B4-BE49-F238E27FC236}">
                <a16:creationId xmlns:a16="http://schemas.microsoft.com/office/drawing/2014/main" id="{628BD4E8-F3BA-4123-9A13-1EE62AA98AEB}"/>
              </a:ext>
            </a:extLst>
          </p:cNvPr>
          <p:cNvPicPr>
            <a:picLocks noChangeAspect="1"/>
          </p:cNvPicPr>
          <p:nvPr/>
        </p:nvPicPr>
        <p:blipFill rotWithShape="1">
          <a:blip r:embed="rId3">
            <a:extLst>
              <a:ext uri="{28A0092B-C50C-407E-A947-70E740481C1C}">
                <a14:useLocalDpi xmlns:a14="http://schemas.microsoft.com/office/drawing/2010/main" val="0"/>
              </a:ext>
            </a:extLst>
          </a:blip>
          <a:srcRect l="13733" t="7105" r="5889" b="8427"/>
          <a:stretch/>
        </p:blipFill>
        <p:spPr>
          <a:xfrm>
            <a:off x="7138134" y="23475938"/>
            <a:ext cx="6824344" cy="7171551"/>
          </a:xfrm>
          <a:prstGeom prst="rect">
            <a:avLst/>
          </a:prstGeom>
        </p:spPr>
      </p:pic>
      <p:sp>
        <p:nvSpPr>
          <p:cNvPr id="134" name="TextBox 133">
            <a:extLst>
              <a:ext uri="{FF2B5EF4-FFF2-40B4-BE49-F238E27FC236}">
                <a16:creationId xmlns:a16="http://schemas.microsoft.com/office/drawing/2014/main" id="{D2F04262-B507-4E50-B84A-D318AC047AC4}"/>
              </a:ext>
            </a:extLst>
          </p:cNvPr>
          <p:cNvSpPr txBox="1"/>
          <p:nvPr/>
        </p:nvSpPr>
        <p:spPr>
          <a:xfrm>
            <a:off x="21755481" y="4922470"/>
            <a:ext cx="20707437" cy="2308324"/>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both bound state with Monte-Carlo (MC) methods by using repeated random sampling of dynein configurations to generate a distribution of probabilities for the dynein to unbind. </a:t>
            </a:r>
          </a:p>
        </p:txBody>
      </p:sp>
      <p:sp>
        <p:nvSpPr>
          <p:cNvPr id="137" name="TextBox 136">
            <a:extLst>
              <a:ext uri="{FF2B5EF4-FFF2-40B4-BE49-F238E27FC236}">
                <a16:creationId xmlns:a16="http://schemas.microsoft.com/office/drawing/2014/main" id="{F3464B79-858E-43C8-9BF0-FF70E40F18B6}"/>
              </a:ext>
            </a:extLst>
          </p:cNvPr>
          <p:cNvSpPr txBox="1"/>
          <p:nvPr/>
        </p:nvSpPr>
        <p:spPr>
          <a:xfrm>
            <a:off x="21808439" y="26545920"/>
            <a:ext cx="10940637" cy="4524315"/>
          </a:xfrm>
          <a:prstGeom prst="rect">
            <a:avLst/>
          </a:prstGeom>
          <a:noFill/>
        </p:spPr>
        <p:txBody>
          <a:bodyPr wrap="square" rtlCol="0">
            <a:spAutoFit/>
          </a:bodyPr>
          <a:lstStyle/>
          <a:p>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one bound state using Brownian dynamics, in which the domains randomly interact with molecules to cause diffusion within the system. This leads to chaotic motion in the leg until the binding probability is high enough for it to land.</a:t>
            </a:r>
          </a:p>
        </p:txBody>
      </p:sp>
      <p:sp>
        <p:nvSpPr>
          <p:cNvPr id="142" name="TextBox 141">
            <a:extLst>
              <a:ext uri="{FF2B5EF4-FFF2-40B4-BE49-F238E27FC236}">
                <a16:creationId xmlns:a16="http://schemas.microsoft.com/office/drawing/2014/main" id="{11F032E0-0749-4333-9F0B-A7EFE423BA70}"/>
              </a:ext>
            </a:extLst>
          </p:cNvPr>
          <p:cNvSpPr txBox="1"/>
          <p:nvPr/>
        </p:nvSpPr>
        <p:spPr>
          <a:xfrm>
            <a:off x="15142353" y="3716214"/>
            <a:ext cx="5092703" cy="1446550"/>
          </a:xfrm>
          <a:prstGeom prst="rect">
            <a:avLst/>
          </a:prstGeom>
          <a:noFill/>
        </p:spPr>
        <p:txBody>
          <a:bodyPr wrap="square" rtlCol="0">
            <a:spAutoFit/>
          </a:bodyPr>
          <a:lstStyle/>
          <a:p>
            <a:pPr algn="ctr"/>
            <a:r>
              <a:rPr lang="en-US" sz="8800" dirty="0">
                <a:latin typeface="Franklin Gothic Demi Cond" panose="020B0706030402020204" pitchFamily="34" charset="0"/>
                <a:cs typeface="Times New Roman" panose="02020603050405020304" pitchFamily="18" charset="0"/>
              </a:rPr>
              <a:t>Simulation</a:t>
            </a:r>
          </a:p>
        </p:txBody>
      </p:sp>
      <p:cxnSp>
        <p:nvCxnSpPr>
          <p:cNvPr id="145" name="Straight Arrow Connector 144">
            <a:extLst>
              <a:ext uri="{FF2B5EF4-FFF2-40B4-BE49-F238E27FC236}">
                <a16:creationId xmlns:a16="http://schemas.microsoft.com/office/drawing/2014/main" id="{CE6A34ED-4134-4F01-81EE-CEF2208366BF}"/>
              </a:ext>
            </a:extLst>
          </p:cNvPr>
          <p:cNvCxnSpPr/>
          <p:nvPr/>
        </p:nvCxnSpPr>
        <p:spPr>
          <a:xfrm flipH="1">
            <a:off x="17620488" y="14777927"/>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DD3D419-7DED-4B6E-9D9C-452ECECF164E}"/>
              </a:ext>
            </a:extLst>
          </p:cNvPr>
          <p:cNvCxnSpPr/>
          <p:nvPr/>
        </p:nvCxnSpPr>
        <p:spPr>
          <a:xfrm flipH="1">
            <a:off x="17620488" y="20212111"/>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EC1892B-962E-480D-A43A-E93BB66AAC22}"/>
              </a:ext>
            </a:extLst>
          </p:cNvPr>
          <p:cNvCxnSpPr/>
          <p:nvPr/>
        </p:nvCxnSpPr>
        <p:spPr>
          <a:xfrm flipH="1">
            <a:off x="17620488" y="25565092"/>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B92A8FD6-E2D9-479D-919F-D55CAD0077EA}"/>
              </a:ext>
            </a:extLst>
          </p:cNvPr>
          <p:cNvSpPr txBox="1"/>
          <p:nvPr/>
        </p:nvSpPr>
        <p:spPr>
          <a:xfrm>
            <a:off x="33138221" y="26671814"/>
            <a:ext cx="9409660" cy="4524315"/>
          </a:xfrm>
          <a:prstGeom prst="rect">
            <a:avLst/>
          </a:prstGeom>
          <a:noFill/>
        </p:spPr>
        <p:txBody>
          <a:bodyPr wrap="square" rtlCol="0">
            <a:spAutoFit/>
          </a:bodyPr>
          <a:lstStyle/>
          <a:p>
            <a:pPr marL="685800" indent="-685800">
              <a:buFont typeface="Arial" panose="020B0604020202020204" pitchFamily="34" charset="0"/>
              <a:buChar char="•"/>
            </a:pPr>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Improve and simplify one bound simulation</a:t>
            </a:r>
          </a:p>
          <a:p>
            <a:pPr marL="685800" indent="-685800">
              <a:buFont typeface="Arial" panose="020B0604020202020204" pitchFamily="34" charset="0"/>
              <a:buChar char="•"/>
            </a:pPr>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Analyze error in MC and compare it to older simulations</a:t>
            </a:r>
          </a:p>
          <a:p>
            <a:pPr marL="685800" indent="-685800">
              <a:buFont typeface="Arial" panose="020B0604020202020204" pitchFamily="34" charset="0"/>
              <a:buChar char="•"/>
            </a:pPr>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Compare results to experimental data and further refine model</a:t>
            </a:r>
          </a:p>
        </p:txBody>
      </p:sp>
      <p:sp>
        <p:nvSpPr>
          <p:cNvPr id="61" name="TextBox 60">
            <a:extLst>
              <a:ext uri="{FF2B5EF4-FFF2-40B4-BE49-F238E27FC236}">
                <a16:creationId xmlns:a16="http://schemas.microsoft.com/office/drawing/2014/main" id="{1D8119AB-9EAD-4B1B-9878-F8A8B3E3446A}"/>
              </a:ext>
            </a:extLst>
          </p:cNvPr>
          <p:cNvSpPr txBox="1"/>
          <p:nvPr/>
        </p:nvSpPr>
        <p:spPr>
          <a:xfrm>
            <a:off x="0" y="12232549"/>
            <a:ext cx="4740509"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Goal</a:t>
            </a:r>
          </a:p>
        </p:txBody>
      </p:sp>
      <p:sp>
        <p:nvSpPr>
          <p:cNvPr id="62" name="TextBox 61">
            <a:extLst>
              <a:ext uri="{FF2B5EF4-FFF2-40B4-BE49-F238E27FC236}">
                <a16:creationId xmlns:a16="http://schemas.microsoft.com/office/drawing/2014/main" id="{2AF9F735-56F9-4EFC-8420-0E52AC935B79}"/>
              </a:ext>
            </a:extLst>
          </p:cNvPr>
          <p:cNvSpPr txBox="1"/>
          <p:nvPr/>
        </p:nvSpPr>
        <p:spPr>
          <a:xfrm>
            <a:off x="375556" y="16932996"/>
            <a:ext cx="4740509"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Model</a:t>
            </a:r>
          </a:p>
        </p:txBody>
      </p:sp>
      <p:sp>
        <p:nvSpPr>
          <p:cNvPr id="63" name="TextBox 62">
            <a:extLst>
              <a:ext uri="{FF2B5EF4-FFF2-40B4-BE49-F238E27FC236}">
                <a16:creationId xmlns:a16="http://schemas.microsoft.com/office/drawing/2014/main" id="{46D52202-C773-4D1B-BA70-D9A47925E5B8}"/>
              </a:ext>
            </a:extLst>
          </p:cNvPr>
          <p:cNvSpPr txBox="1"/>
          <p:nvPr/>
        </p:nvSpPr>
        <p:spPr>
          <a:xfrm>
            <a:off x="21152295" y="24940950"/>
            <a:ext cx="10940637"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One Bound Brownian</a:t>
            </a:r>
          </a:p>
        </p:txBody>
      </p:sp>
      <p:sp>
        <p:nvSpPr>
          <p:cNvPr id="64" name="TextBox 63">
            <a:extLst>
              <a:ext uri="{FF2B5EF4-FFF2-40B4-BE49-F238E27FC236}">
                <a16:creationId xmlns:a16="http://schemas.microsoft.com/office/drawing/2014/main" id="{C5C951B7-E29B-4B47-ACD8-89C9E1229758}"/>
              </a:ext>
            </a:extLst>
          </p:cNvPr>
          <p:cNvSpPr txBox="1"/>
          <p:nvPr/>
        </p:nvSpPr>
        <p:spPr>
          <a:xfrm>
            <a:off x="31033411" y="24981166"/>
            <a:ext cx="10940637"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Future Work</a:t>
            </a:r>
          </a:p>
        </p:txBody>
      </p:sp>
      <p:sp>
        <p:nvSpPr>
          <p:cNvPr id="65" name="TextBox 64">
            <a:extLst>
              <a:ext uri="{FF2B5EF4-FFF2-40B4-BE49-F238E27FC236}">
                <a16:creationId xmlns:a16="http://schemas.microsoft.com/office/drawing/2014/main" id="{3D98C062-E26B-484D-BB40-342F7B82C4C1}"/>
              </a:ext>
            </a:extLst>
          </p:cNvPr>
          <p:cNvSpPr txBox="1"/>
          <p:nvPr/>
        </p:nvSpPr>
        <p:spPr>
          <a:xfrm>
            <a:off x="21643100" y="3474720"/>
            <a:ext cx="16052330" cy="1446550"/>
          </a:xfrm>
          <a:prstGeom prst="rect">
            <a:avLst/>
          </a:prstGeom>
          <a:noFill/>
        </p:spPr>
        <p:txBody>
          <a:bodyPr wrap="square" rtlCol="0">
            <a:spAutoFit/>
          </a:bodyPr>
          <a:lstStyle/>
          <a:p>
            <a:r>
              <a:rPr lang="en-US" sz="8800" b="1" spc="300" dirty="0">
                <a:latin typeface="Franklin Gothic Demi Cond" panose="020B0706030402020204" pitchFamily="34" charset="0"/>
                <a:cs typeface="Times New Roman" panose="02020603050405020304" pitchFamily="18" charset="0"/>
              </a:rPr>
              <a:t>Both Bound Monte-Carlo (MC)</a:t>
            </a:r>
          </a:p>
        </p:txBody>
      </p:sp>
      <p:sp>
        <p:nvSpPr>
          <p:cNvPr id="66" name="TextBox 65">
            <a:extLst>
              <a:ext uri="{FF2B5EF4-FFF2-40B4-BE49-F238E27FC236}">
                <a16:creationId xmlns:a16="http://schemas.microsoft.com/office/drawing/2014/main" id="{2B076CD8-1987-483B-8EEE-D4F1C6DB2101}"/>
              </a:ext>
            </a:extLst>
          </p:cNvPr>
          <p:cNvSpPr txBox="1"/>
          <p:nvPr/>
        </p:nvSpPr>
        <p:spPr>
          <a:xfrm>
            <a:off x="527157" y="31451012"/>
            <a:ext cx="21031200" cy="707886"/>
          </a:xfrm>
          <a:prstGeom prst="rect">
            <a:avLst/>
          </a:prstGeom>
          <a:noFill/>
        </p:spPr>
        <p:txBody>
          <a:bodyPr wrap="square" rtlCol="0">
            <a:spAutoFit/>
          </a:bodyPr>
          <a:lstStyle/>
          <a:p>
            <a:pPr algn="just"/>
            <a:r>
              <a:rPr lang="en-US" sz="4000" b="1" spc="-1" dirty="0">
                <a:solidFill>
                  <a:srgbClr val="000000"/>
                </a:solidFill>
                <a:uFill>
                  <a:solidFill>
                    <a:srgbClr val="FFFFFF"/>
                  </a:solidFill>
                </a:uFill>
                <a:latin typeface="Franklin Gothic "/>
                <a:cs typeface="Times New Roman" panose="02020603050405020304" pitchFamily="18" charset="0"/>
              </a:rPr>
              <a:t>References:</a:t>
            </a:r>
          </a:p>
        </p:txBody>
      </p:sp>
      <p:pic>
        <p:nvPicPr>
          <p:cNvPr id="3" name="Picture 2">
            <a:extLst>
              <a:ext uri="{FF2B5EF4-FFF2-40B4-BE49-F238E27FC236}">
                <a16:creationId xmlns:a16="http://schemas.microsoft.com/office/drawing/2014/main" id="{C955181F-EABB-4EBF-8A74-B48E92F03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541" y="96452"/>
            <a:ext cx="2498089" cy="2498089"/>
          </a:xfrm>
          <a:prstGeom prst="rect">
            <a:avLst/>
          </a:prstGeom>
        </p:spPr>
      </p:pic>
      <p:sp>
        <p:nvSpPr>
          <p:cNvPr id="4" name="TextBox 3">
            <a:extLst>
              <a:ext uri="{FF2B5EF4-FFF2-40B4-BE49-F238E27FC236}">
                <a16:creationId xmlns:a16="http://schemas.microsoft.com/office/drawing/2014/main" id="{44B0074D-5B18-4BF3-A641-B0CA033F9A55}"/>
              </a:ext>
            </a:extLst>
          </p:cNvPr>
          <p:cNvSpPr txBox="1"/>
          <p:nvPr/>
        </p:nvSpPr>
        <p:spPr>
          <a:xfrm>
            <a:off x="3407728" y="31578996"/>
            <a:ext cx="18288000" cy="1323439"/>
          </a:xfrm>
          <a:prstGeom prst="rect">
            <a:avLst/>
          </a:prstGeom>
          <a:noFill/>
        </p:spPr>
        <p:txBody>
          <a:bodyPr wrap="square" rtlCol="0">
            <a:spAutoFit/>
          </a:bodyPr>
          <a:lstStyle/>
          <a:p>
            <a:pPr algn="just"/>
            <a:r>
              <a:rPr lang="en-US" sz="4000" spc="-1" baseline="30000" dirty="0">
                <a:solidFill>
                  <a:srgbClr val="000000"/>
                </a:solidFill>
                <a:uFill>
                  <a:solidFill>
                    <a:srgbClr val="FFFFFF"/>
                  </a:solidFill>
                </a:uFill>
                <a:latin typeface="Times New Roman" panose="02020603050405020304" pitchFamily="18" charset="0"/>
                <a:cs typeface="Times New Roman" panose="02020603050405020304" pitchFamily="18" charset="0"/>
              </a:rPr>
              <a:t>[1]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 Hirokawa, N., et al. (1998). Kinesin and Dynein Superfamily Proteins and the Mechanism of Organelle Transport. </a:t>
            </a:r>
            <a:r>
              <a:rPr lang="en-US" sz="4000" i="1" spc="-1" dirty="0">
                <a:solidFill>
                  <a:srgbClr val="000000"/>
                </a:solidFill>
                <a:uFill>
                  <a:solidFill>
                    <a:srgbClr val="FFFFFF"/>
                  </a:solidFill>
                </a:uFill>
                <a:latin typeface="Times New Roman" panose="02020603050405020304" pitchFamily="18" charset="0"/>
                <a:cs typeface="Times New Roman" panose="02020603050405020304" pitchFamily="18" charset="0"/>
              </a:rPr>
              <a:t>Science.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279</a:t>
            </a:r>
          </a:p>
        </p:txBody>
      </p:sp>
      <p:sp>
        <p:nvSpPr>
          <p:cNvPr id="70" name="TextBox 69">
            <a:extLst>
              <a:ext uri="{FF2B5EF4-FFF2-40B4-BE49-F238E27FC236}">
                <a16:creationId xmlns:a16="http://schemas.microsoft.com/office/drawing/2014/main" id="{1B4045F6-265E-4015-8C98-EC0F15728569}"/>
              </a:ext>
            </a:extLst>
          </p:cNvPr>
          <p:cNvSpPr txBox="1"/>
          <p:nvPr/>
        </p:nvSpPr>
        <p:spPr>
          <a:xfrm>
            <a:off x="22653170" y="31583376"/>
            <a:ext cx="18288000" cy="1323439"/>
          </a:xfrm>
          <a:prstGeom prst="rect">
            <a:avLst/>
          </a:prstGeom>
          <a:noFill/>
        </p:spPr>
        <p:txBody>
          <a:bodyPr wrap="square" rtlCol="0">
            <a:spAutoFit/>
          </a:bodyPr>
          <a:lstStyle/>
          <a:p>
            <a:pPr algn="just"/>
            <a:r>
              <a:rPr lang="en-US" sz="4000" spc="-1" baseline="30000" dirty="0">
                <a:solidFill>
                  <a:srgbClr val="000000"/>
                </a:solidFill>
                <a:uFill>
                  <a:solidFill>
                    <a:srgbClr val="FFFFFF"/>
                  </a:solidFill>
                </a:uFill>
                <a:latin typeface="Times New Roman" panose="02020603050405020304" pitchFamily="18" charset="0"/>
                <a:cs typeface="Times New Roman" panose="02020603050405020304" pitchFamily="18" charset="0"/>
              </a:rPr>
              <a:t>[2]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Carter, A.P., et al. (2013). Crystal clear insights into how the dynein motor moves. </a:t>
            </a:r>
            <a:r>
              <a:rPr lang="en-US" sz="4000" i="1" spc="-1" dirty="0">
                <a:solidFill>
                  <a:srgbClr val="000000"/>
                </a:solidFill>
                <a:uFill>
                  <a:solidFill>
                    <a:srgbClr val="FFFFFF"/>
                  </a:solidFill>
                </a:uFill>
                <a:latin typeface="Times New Roman" panose="02020603050405020304" pitchFamily="18" charset="0"/>
                <a:cs typeface="Times New Roman" panose="02020603050405020304" pitchFamily="18" charset="0"/>
              </a:rPr>
              <a:t>Journal of Cell Science.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126</a:t>
            </a:r>
          </a:p>
        </p:txBody>
      </p:sp>
      <p:pic>
        <p:nvPicPr>
          <p:cNvPr id="15" name="Picture 14">
            <a:extLst>
              <a:ext uri="{FF2B5EF4-FFF2-40B4-BE49-F238E27FC236}">
                <a16:creationId xmlns:a16="http://schemas.microsoft.com/office/drawing/2014/main" id="{A80C75E5-E6D6-41CD-AD2A-3F165668117F}"/>
              </a:ext>
            </a:extLst>
          </p:cNvPr>
          <p:cNvPicPr>
            <a:picLocks noChangeAspect="1"/>
          </p:cNvPicPr>
          <p:nvPr/>
        </p:nvPicPr>
        <p:blipFill rotWithShape="1">
          <a:blip r:embed="rId5">
            <a:extLst>
              <a:ext uri="{28A0092B-C50C-407E-A947-70E740481C1C}">
                <a14:useLocalDpi xmlns:a14="http://schemas.microsoft.com/office/drawing/2010/main" val="0"/>
              </a:ext>
            </a:extLst>
          </a:blip>
          <a:srcRect l="28514" t="8482" r="11618"/>
          <a:stretch/>
        </p:blipFill>
        <p:spPr>
          <a:xfrm>
            <a:off x="27172943" y="12141015"/>
            <a:ext cx="11179057" cy="8624649"/>
          </a:xfrm>
          <a:prstGeom prst="rect">
            <a:avLst/>
          </a:prstGeom>
        </p:spPr>
      </p:pic>
    </p:spTree>
    <p:extLst>
      <p:ext uri="{BB962C8B-B14F-4D97-AF65-F5344CB8AC3E}">
        <p14:creationId xmlns:p14="http://schemas.microsoft.com/office/powerpoint/2010/main" val="245292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9579911A-9D67-454C-ABE8-468082897D9F}"/>
              </a:ext>
            </a:extLst>
          </p:cNvPr>
          <p:cNvSpPr/>
          <p:nvPr/>
        </p:nvSpPr>
        <p:spPr>
          <a:xfrm>
            <a:off x="21377428" y="25183094"/>
            <a:ext cx="11743424" cy="7379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A999A73A-6585-4189-8BEC-CADA73BD6E9A}"/>
              </a:ext>
            </a:extLst>
          </p:cNvPr>
          <p:cNvSpPr/>
          <p:nvPr/>
        </p:nvSpPr>
        <p:spPr>
          <a:xfrm>
            <a:off x="21379292" y="4883911"/>
            <a:ext cx="22135779" cy="2011792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8DFE39DC-62F1-42CD-B9AE-EF22C7265699}"/>
              </a:ext>
            </a:extLst>
          </p:cNvPr>
          <p:cNvSpPr/>
          <p:nvPr/>
        </p:nvSpPr>
        <p:spPr>
          <a:xfrm>
            <a:off x="339879" y="17769831"/>
            <a:ext cx="14241158" cy="147923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3F026E2-AFA6-4360-8B01-2D24753EC761}"/>
              </a:ext>
            </a:extLst>
          </p:cNvPr>
          <p:cNvSpPr/>
          <p:nvPr/>
        </p:nvSpPr>
        <p:spPr>
          <a:xfrm>
            <a:off x="376129" y="14740777"/>
            <a:ext cx="14204908" cy="2834389"/>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A6042DE3-5B2D-4FA0-9B47-DCEC7A065485}"/>
              </a:ext>
            </a:extLst>
          </p:cNvPr>
          <p:cNvSpPr/>
          <p:nvPr/>
        </p:nvSpPr>
        <p:spPr>
          <a:xfrm>
            <a:off x="372142" y="4146430"/>
            <a:ext cx="14208895" cy="1569660"/>
          </a:xfrm>
          <a:prstGeom prst="roundRect">
            <a:avLst/>
          </a:prstGeom>
          <a:solidFill>
            <a:schemeClr val="accent4">
              <a:lumMod val="20000"/>
              <a:lumOff val="80000"/>
            </a:schemeClr>
          </a:solidFill>
          <a:ln>
            <a:noFill/>
          </a:ln>
          <a:effectLst>
            <a:outerShdw blurRad="50800" dist="38100" dir="8100000" algn="tr"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507E54-50AB-43D7-9DD0-1276E22F3CBD}"/>
              </a:ext>
            </a:extLst>
          </p:cNvPr>
          <p:cNvSpPr/>
          <p:nvPr/>
        </p:nvSpPr>
        <p:spPr>
          <a:xfrm>
            <a:off x="0" y="-213590"/>
            <a:ext cx="43891199" cy="295679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0A2184-FDB6-4598-8BA9-280D1F1554D0}"/>
              </a:ext>
            </a:extLst>
          </p:cNvPr>
          <p:cNvSpPr txBox="1"/>
          <p:nvPr/>
        </p:nvSpPr>
        <p:spPr>
          <a:xfrm>
            <a:off x="375556" y="196847"/>
            <a:ext cx="43140086" cy="2215991"/>
          </a:xfrm>
          <a:prstGeom prst="rect">
            <a:avLst/>
          </a:prstGeom>
          <a:solidFill>
            <a:schemeClr val="bg1">
              <a:lumMod val="95000"/>
            </a:schemeClr>
          </a:solidFill>
          <a:ln>
            <a:solidFill>
              <a:schemeClr val="bg1">
                <a:lumMod val="95000"/>
              </a:schemeClr>
            </a:solidFill>
          </a:ln>
        </p:spPr>
        <p:txBody>
          <a:bodyPr wrap="square" rtlCol="0">
            <a:spAutoFit/>
          </a:bodyPr>
          <a:lstStyle/>
          <a:p>
            <a:pPr algn="ctr"/>
            <a:r>
              <a:rPr lang="en-US" sz="13800" dirty="0">
                <a:latin typeface="Times New Roman" panose="02020603050405020304" pitchFamily="18" charset="0"/>
                <a:cs typeface="Times New Roman" panose="02020603050405020304" pitchFamily="18" charset="0"/>
              </a:rPr>
              <a:t>Simulating the Walk of the Dynein Motor Protein</a:t>
            </a:r>
          </a:p>
        </p:txBody>
      </p:sp>
      <p:sp>
        <p:nvSpPr>
          <p:cNvPr id="11" name="TextBox 10">
            <a:extLst>
              <a:ext uri="{FF2B5EF4-FFF2-40B4-BE49-F238E27FC236}">
                <a16:creationId xmlns:a16="http://schemas.microsoft.com/office/drawing/2014/main" id="{EB19C505-433C-4D91-B22B-1ADF56A2EBDE}"/>
              </a:ext>
            </a:extLst>
          </p:cNvPr>
          <p:cNvSpPr txBox="1"/>
          <p:nvPr/>
        </p:nvSpPr>
        <p:spPr>
          <a:xfrm>
            <a:off x="12551229" y="2960854"/>
            <a:ext cx="18788742"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Jin Kiatvongcharoen, John Waczak, Eliott Capek, and David Roundy </a:t>
            </a:r>
          </a:p>
        </p:txBody>
      </p:sp>
      <p:sp>
        <p:nvSpPr>
          <p:cNvPr id="19" name="TextBox 18">
            <a:extLst>
              <a:ext uri="{FF2B5EF4-FFF2-40B4-BE49-F238E27FC236}">
                <a16:creationId xmlns:a16="http://schemas.microsoft.com/office/drawing/2014/main" id="{1AC8EAD3-7F97-4A36-A221-2A665B0E2C60}"/>
              </a:ext>
            </a:extLst>
          </p:cNvPr>
          <p:cNvSpPr txBox="1"/>
          <p:nvPr/>
        </p:nvSpPr>
        <p:spPr>
          <a:xfrm>
            <a:off x="26688462" y="5089308"/>
            <a:ext cx="11876688" cy="1200329"/>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Both Bound Monte-Carlo (MC)</a:t>
            </a:r>
          </a:p>
        </p:txBody>
      </p:sp>
      <p:grpSp>
        <p:nvGrpSpPr>
          <p:cNvPr id="35" name="Group 34">
            <a:extLst>
              <a:ext uri="{FF2B5EF4-FFF2-40B4-BE49-F238E27FC236}">
                <a16:creationId xmlns:a16="http://schemas.microsoft.com/office/drawing/2014/main" id="{801269A0-56B7-430F-A09B-AFCF82E4B04F}"/>
              </a:ext>
            </a:extLst>
          </p:cNvPr>
          <p:cNvGrpSpPr/>
          <p:nvPr/>
        </p:nvGrpSpPr>
        <p:grpSpPr>
          <a:xfrm>
            <a:off x="15355097" y="6807929"/>
            <a:ext cx="5449540" cy="3794760"/>
            <a:chOff x="21051592" y="7229566"/>
            <a:chExt cx="6759744" cy="4344702"/>
          </a:xfrm>
        </p:grpSpPr>
        <p:sp>
          <p:nvSpPr>
            <p:cNvPr id="34" name="Rectangle: Rounded Corners 33">
              <a:extLst>
                <a:ext uri="{FF2B5EF4-FFF2-40B4-BE49-F238E27FC236}">
                  <a16:creationId xmlns:a16="http://schemas.microsoft.com/office/drawing/2014/main" id="{43487FDA-A5B5-4468-B98B-3C80E7445AA6}"/>
                </a:ext>
              </a:extLst>
            </p:cNvPr>
            <p:cNvSpPr/>
            <p:nvPr/>
          </p:nvSpPr>
          <p:spPr>
            <a:xfrm>
              <a:off x="21051592" y="7229566"/>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D14F18-4C5E-4BE3-8403-8489954B55B6}"/>
                </a:ext>
              </a:extLst>
            </p:cNvPr>
            <p:cNvSpPr txBox="1"/>
            <p:nvPr/>
          </p:nvSpPr>
          <p:spPr>
            <a:xfrm>
              <a:off x="21558361" y="8086546"/>
              <a:ext cx="5786842" cy="284421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Randomly pick</a:t>
              </a:r>
            </a:p>
            <a:p>
              <a:pPr algn="ctr"/>
              <a:r>
                <a:rPr lang="en-US" sz="5400" dirty="0">
                  <a:latin typeface="Times New Roman" panose="02020603050405020304" pitchFamily="18" charset="0"/>
                  <a:cs typeface="Times New Roman" panose="02020603050405020304" pitchFamily="18" charset="0"/>
                </a:rPr>
                <a:t>a set of </a:t>
              </a:r>
            </a:p>
            <a:p>
              <a:pPr algn="ctr"/>
              <a:r>
                <a:rPr lang="en-US" sz="5400" dirty="0">
                  <a:latin typeface="Times New Roman" panose="02020603050405020304" pitchFamily="18" charset="0"/>
                  <a:cs typeface="Times New Roman" panose="02020603050405020304" pitchFamily="18" charset="0"/>
                </a:rPr>
                <a:t>motor angles</a:t>
              </a:r>
            </a:p>
          </p:txBody>
        </p:sp>
      </p:grpSp>
      <p:grpSp>
        <p:nvGrpSpPr>
          <p:cNvPr id="33" name="Group 32">
            <a:extLst>
              <a:ext uri="{FF2B5EF4-FFF2-40B4-BE49-F238E27FC236}">
                <a16:creationId xmlns:a16="http://schemas.microsoft.com/office/drawing/2014/main" id="{D6DBDD72-65E3-4B9E-B923-776E63E90843}"/>
              </a:ext>
            </a:extLst>
          </p:cNvPr>
          <p:cNvGrpSpPr/>
          <p:nvPr/>
        </p:nvGrpSpPr>
        <p:grpSpPr>
          <a:xfrm>
            <a:off x="15352776" y="12169775"/>
            <a:ext cx="5449824" cy="3794760"/>
            <a:chOff x="29843327" y="10533701"/>
            <a:chExt cx="6759744" cy="4344702"/>
          </a:xfrm>
        </p:grpSpPr>
        <p:sp>
          <p:nvSpPr>
            <p:cNvPr id="32" name="Rectangle: Rounded Corners 31">
              <a:extLst>
                <a:ext uri="{FF2B5EF4-FFF2-40B4-BE49-F238E27FC236}">
                  <a16:creationId xmlns:a16="http://schemas.microsoft.com/office/drawing/2014/main" id="{82812F7F-4EE7-48E0-B1BF-2D496A702133}"/>
                </a:ext>
              </a:extLst>
            </p:cNvPr>
            <p:cNvSpPr/>
            <p:nvPr/>
          </p:nvSpPr>
          <p:spPr>
            <a:xfrm>
              <a:off x="29843327" y="10533701"/>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918CE1-2D3E-4EA2-8E6F-DFA8FD3D4AEC}"/>
                </a:ext>
              </a:extLst>
            </p:cNvPr>
            <p:cNvSpPr txBox="1"/>
            <p:nvPr/>
          </p:nvSpPr>
          <p:spPr>
            <a:xfrm>
              <a:off x="31354292" y="11332723"/>
              <a:ext cx="3877985"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Calculate </a:t>
              </a:r>
            </a:p>
            <a:p>
              <a:pPr algn="ctr"/>
              <a:r>
                <a:rPr lang="en-US" sz="5400" dirty="0">
                  <a:latin typeface="Times New Roman" panose="02020603050405020304" pitchFamily="18" charset="0"/>
                  <a:cs typeface="Times New Roman" panose="02020603050405020304" pitchFamily="18" charset="0"/>
                </a:rPr>
                <a:t>total energy</a:t>
              </a:r>
            </a:p>
            <a:p>
              <a:pPr algn="ctr"/>
              <a:r>
                <a:rPr lang="en-US" sz="5400" dirty="0">
                  <a:latin typeface="Times New Roman" panose="02020603050405020304" pitchFamily="18" charset="0"/>
                  <a:cs typeface="Times New Roman" panose="02020603050405020304" pitchFamily="18" charset="0"/>
                </a:rPr>
                <a:t>of the system</a:t>
              </a:r>
            </a:p>
          </p:txBody>
        </p:sp>
      </p:grpSp>
      <p:grpSp>
        <p:nvGrpSpPr>
          <p:cNvPr id="37" name="Group 36">
            <a:extLst>
              <a:ext uri="{FF2B5EF4-FFF2-40B4-BE49-F238E27FC236}">
                <a16:creationId xmlns:a16="http://schemas.microsoft.com/office/drawing/2014/main" id="{CA27044A-307D-46F1-912E-06DA1DACC604}"/>
              </a:ext>
            </a:extLst>
          </p:cNvPr>
          <p:cNvGrpSpPr/>
          <p:nvPr/>
        </p:nvGrpSpPr>
        <p:grpSpPr>
          <a:xfrm>
            <a:off x="15352776" y="17591706"/>
            <a:ext cx="5449824" cy="3794760"/>
            <a:chOff x="21234112" y="15759753"/>
            <a:chExt cx="5879592" cy="4087368"/>
          </a:xfrm>
        </p:grpSpPr>
        <p:sp>
          <p:nvSpPr>
            <p:cNvPr id="31" name="Rectangle: Rounded Corners 30">
              <a:extLst>
                <a:ext uri="{FF2B5EF4-FFF2-40B4-BE49-F238E27FC236}">
                  <a16:creationId xmlns:a16="http://schemas.microsoft.com/office/drawing/2014/main" id="{A7D8CB49-0856-4A3F-8005-2F0CCC64BFD5}"/>
                </a:ext>
              </a:extLst>
            </p:cNvPr>
            <p:cNvSpPr/>
            <p:nvPr/>
          </p:nvSpPr>
          <p:spPr>
            <a:xfrm>
              <a:off x="21234112" y="15759753"/>
              <a:ext cx="5879592" cy="408736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7DE403B-4CB3-45BD-8DB2-F18FA1FBF509}"/>
                </a:ext>
              </a:extLst>
            </p:cNvPr>
            <p:cNvSpPr txBox="1"/>
            <p:nvPr/>
          </p:nvSpPr>
          <p:spPr>
            <a:xfrm>
              <a:off x="22375838" y="16510775"/>
              <a:ext cx="3743332"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Determine</a:t>
              </a:r>
            </a:p>
            <a:p>
              <a:pPr algn="ctr"/>
              <a:r>
                <a:rPr lang="en-US" sz="5400" dirty="0">
                  <a:latin typeface="Times New Roman" panose="02020603050405020304" pitchFamily="18" charset="0"/>
                  <a:cs typeface="Times New Roman" panose="02020603050405020304" pitchFamily="18" charset="0"/>
                </a:rPr>
                <a:t>probability</a:t>
              </a:r>
            </a:p>
            <a:p>
              <a:pPr algn="ctr"/>
              <a:r>
                <a:rPr lang="en-US" sz="5400" dirty="0">
                  <a:latin typeface="Times New Roman" panose="02020603050405020304" pitchFamily="18" charset="0"/>
                  <a:cs typeface="Times New Roman" panose="02020603050405020304" pitchFamily="18" charset="0"/>
                </a:rPr>
                <a:t>of unbinding</a:t>
              </a:r>
            </a:p>
          </p:txBody>
        </p:sp>
      </p:grpSp>
      <p:grpSp>
        <p:nvGrpSpPr>
          <p:cNvPr id="36" name="Group 35">
            <a:extLst>
              <a:ext uri="{FF2B5EF4-FFF2-40B4-BE49-F238E27FC236}">
                <a16:creationId xmlns:a16="http://schemas.microsoft.com/office/drawing/2014/main" id="{F44B68E0-B9C4-4F62-B10D-D1E580196E2B}"/>
              </a:ext>
            </a:extLst>
          </p:cNvPr>
          <p:cNvGrpSpPr/>
          <p:nvPr/>
        </p:nvGrpSpPr>
        <p:grpSpPr>
          <a:xfrm>
            <a:off x="15352776" y="22988368"/>
            <a:ext cx="5449540" cy="3793916"/>
            <a:chOff x="20790768" y="21060372"/>
            <a:chExt cx="5875428" cy="3902722"/>
          </a:xfrm>
        </p:grpSpPr>
        <p:sp>
          <p:nvSpPr>
            <p:cNvPr id="30" name="Rectangle: Rounded Corners 29">
              <a:extLst>
                <a:ext uri="{FF2B5EF4-FFF2-40B4-BE49-F238E27FC236}">
                  <a16:creationId xmlns:a16="http://schemas.microsoft.com/office/drawing/2014/main" id="{6A4C62A5-985B-4CD7-91F9-0B1EA35B4EBD}"/>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389A774-9D16-4CAF-BD20-B3F22A9A100D}"/>
                </a:ext>
              </a:extLst>
            </p:cNvPr>
            <p:cNvSpPr txBox="1"/>
            <p:nvPr/>
          </p:nvSpPr>
          <p:spPr>
            <a:xfrm>
              <a:off x="21216656" y="21303572"/>
              <a:ext cx="5023652" cy="341632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Start one bound</a:t>
              </a:r>
            </a:p>
            <a:p>
              <a:pPr algn="ctr"/>
              <a:r>
                <a:rPr lang="en-US" sz="5400" dirty="0">
                  <a:latin typeface="Times New Roman" panose="02020603050405020304" pitchFamily="18" charset="0"/>
                  <a:cs typeface="Times New Roman" panose="02020603050405020304" pitchFamily="18" charset="0"/>
                </a:rPr>
                <a:t>simulation if</a:t>
              </a:r>
            </a:p>
            <a:p>
              <a:pPr algn="ctr"/>
              <a:r>
                <a:rPr lang="en-US" sz="5400" dirty="0">
                  <a:latin typeface="Times New Roman" panose="02020603050405020304" pitchFamily="18" charset="0"/>
                  <a:cs typeface="Times New Roman" panose="02020603050405020304" pitchFamily="18" charset="0"/>
                </a:rPr>
                <a:t>unbinding is </a:t>
              </a:r>
            </a:p>
            <a:p>
              <a:pPr algn="ctr"/>
              <a:r>
                <a:rPr lang="en-US" sz="5400" dirty="0">
                  <a:latin typeface="Times New Roman" panose="02020603050405020304" pitchFamily="18" charset="0"/>
                  <a:cs typeface="Times New Roman" panose="02020603050405020304" pitchFamily="18" charset="0"/>
                </a:rPr>
                <a:t>successful</a:t>
              </a:r>
            </a:p>
          </p:txBody>
        </p:sp>
      </p:grpSp>
      <p:grpSp>
        <p:nvGrpSpPr>
          <p:cNvPr id="39" name="Group 38">
            <a:extLst>
              <a:ext uri="{FF2B5EF4-FFF2-40B4-BE49-F238E27FC236}">
                <a16:creationId xmlns:a16="http://schemas.microsoft.com/office/drawing/2014/main" id="{25F11E25-891F-495F-BC30-03F9C9EF29BE}"/>
              </a:ext>
            </a:extLst>
          </p:cNvPr>
          <p:cNvGrpSpPr/>
          <p:nvPr/>
        </p:nvGrpSpPr>
        <p:grpSpPr>
          <a:xfrm>
            <a:off x="15352776" y="28384186"/>
            <a:ext cx="5449540" cy="3793916"/>
            <a:chOff x="20790768" y="21060372"/>
            <a:chExt cx="5875428" cy="3902722"/>
          </a:xfrm>
        </p:grpSpPr>
        <p:sp>
          <p:nvSpPr>
            <p:cNvPr id="40" name="Rectangle: Rounded Corners 39">
              <a:extLst>
                <a:ext uri="{FF2B5EF4-FFF2-40B4-BE49-F238E27FC236}">
                  <a16:creationId xmlns:a16="http://schemas.microsoft.com/office/drawing/2014/main" id="{F3B6C16E-AC4C-4708-9D65-E9FB95FE3136}"/>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32248FD-4F49-44C5-B295-4A54CFFAC92F}"/>
                </a:ext>
              </a:extLst>
            </p:cNvPr>
            <p:cNvSpPr txBox="1"/>
            <p:nvPr/>
          </p:nvSpPr>
          <p:spPr>
            <a:xfrm>
              <a:off x="21216656" y="21681999"/>
              <a:ext cx="5023652" cy="265946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Collect data </a:t>
              </a:r>
            </a:p>
            <a:p>
              <a:pPr algn="ctr"/>
              <a:r>
                <a:rPr lang="en-US" sz="5400" dirty="0">
                  <a:latin typeface="Times New Roman" panose="02020603050405020304" pitchFamily="18" charset="0"/>
                  <a:cs typeface="Times New Roman" panose="02020603050405020304" pitchFamily="18" charset="0"/>
                </a:rPr>
                <a:t>and </a:t>
              </a:r>
            </a:p>
            <a:p>
              <a:pPr algn="ctr"/>
              <a:r>
                <a:rPr lang="en-US" sz="5400" dirty="0">
                  <a:latin typeface="Times New Roman" panose="02020603050405020304" pitchFamily="18" charset="0"/>
                  <a:cs typeface="Times New Roman" panose="02020603050405020304" pitchFamily="18" charset="0"/>
                </a:rPr>
                <a:t>make statistics</a:t>
              </a:r>
            </a:p>
          </p:txBody>
        </p:sp>
      </p:grpSp>
      <p:cxnSp>
        <p:nvCxnSpPr>
          <p:cNvPr id="43" name="Straight Arrow Connector 42">
            <a:extLst>
              <a:ext uri="{FF2B5EF4-FFF2-40B4-BE49-F238E27FC236}">
                <a16:creationId xmlns:a16="http://schemas.microsoft.com/office/drawing/2014/main" id="{EB62D942-C64A-4F69-B3BF-B0064F640E4C}"/>
              </a:ext>
            </a:extLst>
          </p:cNvPr>
          <p:cNvCxnSpPr>
            <a:stCxn id="34" idx="2"/>
            <a:endCxn id="32" idx="0"/>
          </p:cNvCxnSpPr>
          <p:nvPr/>
        </p:nvCxnSpPr>
        <p:spPr>
          <a:xfrm flipH="1">
            <a:off x="18077688" y="10602689"/>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05477AD-7935-46F4-9228-460164ECFFE6}"/>
              </a:ext>
            </a:extLst>
          </p:cNvPr>
          <p:cNvSpPr txBox="1"/>
          <p:nvPr/>
        </p:nvSpPr>
        <p:spPr>
          <a:xfrm>
            <a:off x="26987146" y="8816269"/>
            <a:ext cx="10995318" cy="1015663"/>
          </a:xfrm>
          <a:prstGeom prst="rect">
            <a:avLst/>
          </a:prstGeom>
          <a:noFill/>
        </p:spPr>
        <p:txBody>
          <a:bodyPr wrap="none" rtlCol="0">
            <a:spAutoFit/>
          </a:bodyPr>
          <a:lstStyle/>
          <a:p>
            <a:pPr algn="ctr"/>
            <a:r>
              <a:rPr lang="en-US" sz="6000" u="sng" dirty="0">
                <a:latin typeface="Times New Roman" panose="02020603050405020304" pitchFamily="18" charset="0"/>
                <a:cs typeface="Times New Roman" panose="02020603050405020304" pitchFamily="18" charset="0"/>
              </a:rPr>
              <a:t>Unbinding Probability Distribution</a:t>
            </a:r>
          </a:p>
        </p:txBody>
      </p:sp>
      <p:sp>
        <p:nvSpPr>
          <p:cNvPr id="117" name="Rectangle 116">
            <a:extLst>
              <a:ext uri="{FF2B5EF4-FFF2-40B4-BE49-F238E27FC236}">
                <a16:creationId xmlns:a16="http://schemas.microsoft.com/office/drawing/2014/main" id="{C65BEAA8-F187-487F-8C9C-9C6893ECA04A}"/>
              </a:ext>
            </a:extLst>
          </p:cNvPr>
          <p:cNvSpPr/>
          <p:nvPr/>
        </p:nvSpPr>
        <p:spPr>
          <a:xfrm>
            <a:off x="372142" y="5834661"/>
            <a:ext cx="14208895" cy="8437904"/>
          </a:xfrm>
          <a:prstGeom prst="rect">
            <a:avLst/>
          </a:prstGeom>
          <a:solidFill>
            <a:schemeClr val="bg1">
              <a:lumMod val="9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1168C71-5461-4616-9B31-2339F384A8B3}"/>
              </a:ext>
            </a:extLst>
          </p:cNvPr>
          <p:cNvSpPr txBox="1"/>
          <p:nvPr/>
        </p:nvSpPr>
        <p:spPr>
          <a:xfrm>
            <a:off x="5780627" y="4360890"/>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Dynein</a:t>
            </a:r>
          </a:p>
        </p:txBody>
      </p:sp>
      <p:sp>
        <p:nvSpPr>
          <p:cNvPr id="78" name="TextBox 77">
            <a:extLst>
              <a:ext uri="{FF2B5EF4-FFF2-40B4-BE49-F238E27FC236}">
                <a16:creationId xmlns:a16="http://schemas.microsoft.com/office/drawing/2014/main" id="{752945E3-6623-402C-924A-B3ABE50957F2}"/>
              </a:ext>
            </a:extLst>
          </p:cNvPr>
          <p:cNvSpPr txBox="1"/>
          <p:nvPr/>
        </p:nvSpPr>
        <p:spPr>
          <a:xfrm>
            <a:off x="446024" y="6099827"/>
            <a:ext cx="14047724" cy="757130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Dynein is one of the three motor proteins that are responsible for the cell’s ability to move, divide, and spatially organize itself. They walk with cellular cargo along protein highways (microtubules) in order to convert the cargo’s ATP into mechanical work. </a:t>
            </a:r>
          </a:p>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However, it walks drunk. Its two feet can act independently from each other causing erratic steps that vary in distances, directions and time.</a:t>
            </a:r>
          </a:p>
        </p:txBody>
      </p:sp>
      <p:sp>
        <p:nvSpPr>
          <p:cNvPr id="81" name="TextBox 80">
            <a:extLst>
              <a:ext uri="{FF2B5EF4-FFF2-40B4-BE49-F238E27FC236}">
                <a16:creationId xmlns:a16="http://schemas.microsoft.com/office/drawing/2014/main" id="{7D24557D-3DF0-46C9-9901-1DBD23FC32DB}"/>
              </a:ext>
            </a:extLst>
          </p:cNvPr>
          <p:cNvSpPr txBox="1"/>
          <p:nvPr/>
        </p:nvSpPr>
        <p:spPr>
          <a:xfrm>
            <a:off x="446024" y="19543543"/>
            <a:ext cx="13925411" cy="507831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model dynein as a point-particle system with five spherical domains that are held together by massless rigid-rods. The domains are the tail domain, the two motor domains, and the two binding domains. We separate dynein into two states: both bound and one bound. </a:t>
            </a:r>
          </a:p>
        </p:txBody>
      </p:sp>
      <p:sp>
        <p:nvSpPr>
          <p:cNvPr id="84" name="TextBox 83">
            <a:extLst>
              <a:ext uri="{FF2B5EF4-FFF2-40B4-BE49-F238E27FC236}">
                <a16:creationId xmlns:a16="http://schemas.microsoft.com/office/drawing/2014/main" id="{F34E85B8-8993-4794-A8F8-A5ACAE545026}"/>
              </a:ext>
            </a:extLst>
          </p:cNvPr>
          <p:cNvSpPr txBox="1"/>
          <p:nvPr/>
        </p:nvSpPr>
        <p:spPr>
          <a:xfrm>
            <a:off x="4999686" y="18043378"/>
            <a:ext cx="474050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Model</a:t>
            </a:r>
          </a:p>
        </p:txBody>
      </p:sp>
      <p:grpSp>
        <p:nvGrpSpPr>
          <p:cNvPr id="108" name="Group 107">
            <a:extLst>
              <a:ext uri="{FF2B5EF4-FFF2-40B4-BE49-F238E27FC236}">
                <a16:creationId xmlns:a16="http://schemas.microsoft.com/office/drawing/2014/main" id="{2F26E24A-29FA-49BD-974C-4A9418AA9513}"/>
              </a:ext>
            </a:extLst>
          </p:cNvPr>
          <p:cNvGrpSpPr/>
          <p:nvPr/>
        </p:nvGrpSpPr>
        <p:grpSpPr>
          <a:xfrm>
            <a:off x="22584399" y="9885479"/>
            <a:ext cx="20329794" cy="15543836"/>
            <a:chOff x="22834315" y="7442713"/>
            <a:chExt cx="24305599" cy="18583671"/>
          </a:xfrm>
        </p:grpSpPr>
        <p:grpSp>
          <p:nvGrpSpPr>
            <p:cNvPr id="75" name="Group 74">
              <a:extLst>
                <a:ext uri="{FF2B5EF4-FFF2-40B4-BE49-F238E27FC236}">
                  <a16:creationId xmlns:a16="http://schemas.microsoft.com/office/drawing/2014/main" id="{C6D017CC-5D72-456E-96E1-600458C8CBD0}"/>
                </a:ext>
              </a:extLst>
            </p:cNvPr>
            <p:cNvGrpSpPr/>
            <p:nvPr/>
          </p:nvGrpSpPr>
          <p:grpSpPr>
            <a:xfrm>
              <a:off x="29680713" y="11490911"/>
              <a:ext cx="9941517" cy="10498702"/>
              <a:chOff x="30056270" y="14020357"/>
              <a:chExt cx="9941517" cy="10498702"/>
            </a:xfrm>
          </p:grpSpPr>
          <p:pic>
            <p:nvPicPr>
              <p:cNvPr id="49" name="Picture 48">
                <a:extLst>
                  <a:ext uri="{FF2B5EF4-FFF2-40B4-BE49-F238E27FC236}">
                    <a16:creationId xmlns:a16="http://schemas.microsoft.com/office/drawing/2014/main" id="{E32A1DB6-9188-438E-AE8D-23242A518A0D}"/>
                  </a:ext>
                </a:extLst>
              </p:cNvPr>
              <p:cNvPicPr>
                <a:picLocks noChangeAspect="1"/>
              </p:cNvPicPr>
              <p:nvPr/>
            </p:nvPicPr>
            <p:blipFill rotWithShape="1">
              <a:blip r:embed="rId2">
                <a:extLst>
                  <a:ext uri="{28A0092B-C50C-407E-A947-70E740481C1C}">
                    <a14:useLocalDpi xmlns:a14="http://schemas.microsoft.com/office/drawing/2010/main" val="0"/>
                  </a:ext>
                </a:extLst>
              </a:blip>
              <a:srcRect l="6060" t="11249" r="50760"/>
              <a:stretch/>
            </p:blipFill>
            <p:spPr>
              <a:xfrm>
                <a:off x="30056270" y="14206575"/>
                <a:ext cx="9941517" cy="10312484"/>
              </a:xfrm>
              <a:prstGeom prst="rect">
                <a:avLst/>
              </a:prstGeom>
            </p:spPr>
          </p:pic>
          <p:cxnSp>
            <p:nvCxnSpPr>
              <p:cNvPr id="71" name="Straight Connector 70">
                <a:extLst>
                  <a:ext uri="{FF2B5EF4-FFF2-40B4-BE49-F238E27FC236}">
                    <a16:creationId xmlns:a16="http://schemas.microsoft.com/office/drawing/2014/main" id="{0E43593E-B0D0-4714-B6CA-82A6A3625B08}"/>
                  </a:ext>
                </a:extLst>
              </p:cNvPr>
              <p:cNvCxnSpPr>
                <a:cxnSpLocks/>
              </p:cNvCxnSpPr>
              <p:nvPr/>
            </p:nvCxnSpPr>
            <p:spPr>
              <a:xfrm>
                <a:off x="31549307" y="14283669"/>
                <a:ext cx="6478245" cy="0"/>
              </a:xfrm>
              <a:prstGeom prst="line">
                <a:avLst/>
              </a:prstGeom>
              <a:ln w="139700"/>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ABAE075-26B0-43BF-852F-45A9CAB031A2}"/>
                  </a:ext>
                </a:extLst>
              </p:cNvPr>
              <p:cNvSpPr/>
              <p:nvPr/>
            </p:nvSpPr>
            <p:spPr>
              <a:xfrm>
                <a:off x="30056270" y="14020357"/>
                <a:ext cx="9941517" cy="239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1" name="Picture 90">
              <a:extLst>
                <a:ext uri="{FF2B5EF4-FFF2-40B4-BE49-F238E27FC236}">
                  <a16:creationId xmlns:a16="http://schemas.microsoft.com/office/drawing/2014/main" id="{041C1B09-0107-4D2F-B9DA-570E2DA287F3}"/>
                </a:ext>
              </a:extLst>
            </p:cNvPr>
            <p:cNvPicPr>
              <a:picLocks noChangeAspect="1"/>
            </p:cNvPicPr>
            <p:nvPr/>
          </p:nvPicPr>
          <p:blipFill rotWithShape="1">
            <a:blip r:embed="rId3">
              <a:extLst>
                <a:ext uri="{28A0092B-C50C-407E-A947-70E740481C1C}">
                  <a14:useLocalDpi xmlns:a14="http://schemas.microsoft.com/office/drawing/2010/main" val="0"/>
                </a:ext>
              </a:extLst>
            </a:blip>
            <a:srcRect l="9805" t="12096" r="10633" b="8600"/>
            <a:stretch/>
          </p:blipFill>
          <p:spPr>
            <a:xfrm>
              <a:off x="22870575" y="14926797"/>
              <a:ext cx="6639243" cy="4963109"/>
            </a:xfrm>
            <a:prstGeom prst="rect">
              <a:avLst/>
            </a:prstGeom>
          </p:spPr>
        </p:pic>
        <p:pic>
          <p:nvPicPr>
            <p:cNvPr id="93" name="Picture 92">
              <a:extLst>
                <a:ext uri="{FF2B5EF4-FFF2-40B4-BE49-F238E27FC236}">
                  <a16:creationId xmlns:a16="http://schemas.microsoft.com/office/drawing/2014/main" id="{23C644E7-51B7-443C-8BAF-B5F62B1AC8F5}"/>
                </a:ext>
              </a:extLst>
            </p:cNvPr>
            <p:cNvPicPr>
              <a:picLocks noChangeAspect="1"/>
            </p:cNvPicPr>
            <p:nvPr/>
          </p:nvPicPr>
          <p:blipFill rotWithShape="1">
            <a:blip r:embed="rId4">
              <a:extLst>
                <a:ext uri="{28A0092B-C50C-407E-A947-70E740481C1C}">
                  <a14:useLocalDpi xmlns:a14="http://schemas.microsoft.com/office/drawing/2010/main" val="0"/>
                </a:ext>
              </a:extLst>
            </a:blip>
            <a:srcRect l="21078" t="8702" r="21486" b="1055"/>
            <a:stretch/>
          </p:blipFill>
          <p:spPr>
            <a:xfrm>
              <a:off x="38333757" y="19585914"/>
              <a:ext cx="5465538" cy="6440470"/>
            </a:xfrm>
            <a:prstGeom prst="rect">
              <a:avLst/>
            </a:prstGeom>
          </p:spPr>
        </p:pic>
        <p:pic>
          <p:nvPicPr>
            <p:cNvPr id="95" name="Picture 94">
              <a:extLst>
                <a:ext uri="{FF2B5EF4-FFF2-40B4-BE49-F238E27FC236}">
                  <a16:creationId xmlns:a16="http://schemas.microsoft.com/office/drawing/2014/main" id="{206DB511-73BE-463C-9BB8-5039B25E22E6}"/>
                </a:ext>
              </a:extLst>
            </p:cNvPr>
            <p:cNvPicPr>
              <a:picLocks noChangeAspect="1"/>
            </p:cNvPicPr>
            <p:nvPr/>
          </p:nvPicPr>
          <p:blipFill rotWithShape="1">
            <a:blip r:embed="rId5">
              <a:extLst>
                <a:ext uri="{28A0092B-C50C-407E-A947-70E740481C1C}">
                  <a14:useLocalDpi xmlns:a14="http://schemas.microsoft.com/office/drawing/2010/main" val="0"/>
                </a:ext>
              </a:extLst>
            </a:blip>
            <a:srcRect l="11944" t="16739" r="11209" b="18690"/>
            <a:stretch/>
          </p:blipFill>
          <p:spPr>
            <a:xfrm>
              <a:off x="40041774" y="11028563"/>
              <a:ext cx="6806635" cy="4295262"/>
            </a:xfrm>
            <a:prstGeom prst="rect">
              <a:avLst/>
            </a:prstGeom>
          </p:spPr>
        </p:pic>
        <p:pic>
          <p:nvPicPr>
            <p:cNvPr id="97" name="Picture 96">
              <a:extLst>
                <a:ext uri="{FF2B5EF4-FFF2-40B4-BE49-F238E27FC236}">
                  <a16:creationId xmlns:a16="http://schemas.microsoft.com/office/drawing/2014/main" id="{B4C7868C-582E-4BE0-8D3B-77A91273EF52}"/>
                </a:ext>
              </a:extLst>
            </p:cNvPr>
            <p:cNvPicPr>
              <a:picLocks noChangeAspect="1"/>
            </p:cNvPicPr>
            <p:nvPr/>
          </p:nvPicPr>
          <p:blipFill rotWithShape="1">
            <a:blip r:embed="rId6">
              <a:extLst>
                <a:ext uri="{28A0092B-C50C-407E-A947-70E740481C1C}">
                  <a14:useLocalDpi xmlns:a14="http://schemas.microsoft.com/office/drawing/2010/main" val="0"/>
                </a:ext>
              </a:extLst>
            </a:blip>
            <a:srcRect l="12487" t="22752" r="8715" b="18728"/>
            <a:stretch/>
          </p:blipFill>
          <p:spPr>
            <a:xfrm>
              <a:off x="34986851" y="7498063"/>
              <a:ext cx="7874373" cy="4386050"/>
            </a:xfrm>
            <a:prstGeom prst="rect">
              <a:avLst/>
            </a:prstGeom>
          </p:spPr>
        </p:pic>
        <p:pic>
          <p:nvPicPr>
            <p:cNvPr id="99" name="Picture 98">
              <a:extLst>
                <a:ext uri="{FF2B5EF4-FFF2-40B4-BE49-F238E27FC236}">
                  <a16:creationId xmlns:a16="http://schemas.microsoft.com/office/drawing/2014/main" id="{F99CC951-4D3A-432B-A1CD-570C19579FC6}"/>
                </a:ext>
              </a:extLst>
            </p:cNvPr>
            <p:cNvPicPr>
              <a:picLocks noChangeAspect="1"/>
            </p:cNvPicPr>
            <p:nvPr/>
          </p:nvPicPr>
          <p:blipFill rotWithShape="1">
            <a:blip r:embed="rId7">
              <a:extLst>
                <a:ext uri="{28A0092B-C50C-407E-A947-70E740481C1C}">
                  <a14:useLocalDpi xmlns:a14="http://schemas.microsoft.com/office/drawing/2010/main" val="0"/>
                </a:ext>
              </a:extLst>
            </a:blip>
            <a:srcRect l="20778" t="13944" r="19683" b="9339"/>
            <a:stretch/>
          </p:blipFill>
          <p:spPr>
            <a:xfrm>
              <a:off x="24694034" y="20024888"/>
              <a:ext cx="5465538" cy="5281764"/>
            </a:xfrm>
            <a:prstGeom prst="rect">
              <a:avLst/>
            </a:prstGeom>
          </p:spPr>
        </p:pic>
        <p:pic>
          <p:nvPicPr>
            <p:cNvPr id="101" name="Picture 100">
              <a:extLst>
                <a:ext uri="{FF2B5EF4-FFF2-40B4-BE49-F238E27FC236}">
                  <a16:creationId xmlns:a16="http://schemas.microsoft.com/office/drawing/2014/main" id="{723972A4-7CF0-4DC1-8C73-CE6862C0EEAC}"/>
                </a:ext>
              </a:extLst>
            </p:cNvPr>
            <p:cNvPicPr>
              <a:picLocks noChangeAspect="1"/>
            </p:cNvPicPr>
            <p:nvPr/>
          </p:nvPicPr>
          <p:blipFill rotWithShape="1">
            <a:blip r:embed="rId8">
              <a:extLst>
                <a:ext uri="{28A0092B-C50C-407E-A947-70E740481C1C}">
                  <a14:useLocalDpi xmlns:a14="http://schemas.microsoft.com/office/drawing/2010/main" val="0"/>
                </a:ext>
              </a:extLst>
            </a:blip>
            <a:srcRect l="12357" t="13302" r="10230" b="10311"/>
            <a:stretch/>
          </p:blipFill>
          <p:spPr>
            <a:xfrm>
              <a:off x="29439527" y="7442713"/>
              <a:ext cx="5484274" cy="4058709"/>
            </a:xfrm>
            <a:prstGeom prst="rect">
              <a:avLst/>
            </a:prstGeom>
          </p:spPr>
        </p:pic>
        <p:pic>
          <p:nvPicPr>
            <p:cNvPr id="103" name="Picture 102">
              <a:extLst>
                <a:ext uri="{FF2B5EF4-FFF2-40B4-BE49-F238E27FC236}">
                  <a16:creationId xmlns:a16="http://schemas.microsoft.com/office/drawing/2014/main" id="{83134D27-D463-4465-8FCF-F8396B10BB42}"/>
                </a:ext>
              </a:extLst>
            </p:cNvPr>
            <p:cNvPicPr>
              <a:picLocks noChangeAspect="1"/>
            </p:cNvPicPr>
            <p:nvPr/>
          </p:nvPicPr>
          <p:blipFill rotWithShape="1">
            <a:blip r:embed="rId9">
              <a:extLst>
                <a:ext uri="{28A0092B-C50C-407E-A947-70E740481C1C}">
                  <a14:useLocalDpi xmlns:a14="http://schemas.microsoft.com/office/drawing/2010/main" val="0"/>
                </a:ext>
              </a:extLst>
            </a:blip>
            <a:srcRect l="14527" t="21051" r="12129" b="18889"/>
            <a:stretch/>
          </p:blipFill>
          <p:spPr>
            <a:xfrm>
              <a:off x="40871265" y="15734013"/>
              <a:ext cx="6268649" cy="3849906"/>
            </a:xfrm>
            <a:prstGeom prst="rect">
              <a:avLst/>
            </a:prstGeom>
          </p:spPr>
        </p:pic>
        <p:pic>
          <p:nvPicPr>
            <p:cNvPr id="105" name="Picture 104">
              <a:extLst>
                <a:ext uri="{FF2B5EF4-FFF2-40B4-BE49-F238E27FC236}">
                  <a16:creationId xmlns:a16="http://schemas.microsoft.com/office/drawing/2014/main" id="{63929B20-3FE9-414E-821D-3C0A5A1048EA}"/>
                </a:ext>
              </a:extLst>
            </p:cNvPr>
            <p:cNvPicPr>
              <a:picLocks noChangeAspect="1"/>
            </p:cNvPicPr>
            <p:nvPr/>
          </p:nvPicPr>
          <p:blipFill rotWithShape="1">
            <a:blip r:embed="rId10">
              <a:extLst>
                <a:ext uri="{28A0092B-C50C-407E-A947-70E740481C1C}">
                  <a14:useLocalDpi xmlns:a14="http://schemas.microsoft.com/office/drawing/2010/main" val="0"/>
                </a:ext>
              </a:extLst>
            </a:blip>
            <a:srcRect l="12626" t="20164" r="11106" b="17376"/>
            <a:stretch/>
          </p:blipFill>
          <p:spPr>
            <a:xfrm>
              <a:off x="22834315" y="11057334"/>
              <a:ext cx="6560814" cy="4029795"/>
            </a:xfrm>
            <a:prstGeom prst="rect">
              <a:avLst/>
            </a:prstGeom>
          </p:spPr>
        </p:pic>
        <p:pic>
          <p:nvPicPr>
            <p:cNvPr id="107" name="Picture 106">
              <a:extLst>
                <a:ext uri="{FF2B5EF4-FFF2-40B4-BE49-F238E27FC236}">
                  <a16:creationId xmlns:a16="http://schemas.microsoft.com/office/drawing/2014/main" id="{78556D97-F57D-47B5-96B5-D20F95CD1F2B}"/>
                </a:ext>
              </a:extLst>
            </p:cNvPr>
            <p:cNvPicPr>
              <a:picLocks noChangeAspect="1"/>
            </p:cNvPicPr>
            <p:nvPr/>
          </p:nvPicPr>
          <p:blipFill rotWithShape="1">
            <a:blip r:embed="rId11">
              <a:extLst>
                <a:ext uri="{28A0092B-C50C-407E-A947-70E740481C1C}">
                  <a14:useLocalDpi xmlns:a14="http://schemas.microsoft.com/office/drawing/2010/main" val="0"/>
                </a:ext>
              </a:extLst>
            </a:blip>
            <a:srcRect l="13751" t="23200" r="10375" b="21219"/>
            <a:stretch/>
          </p:blipFill>
          <p:spPr>
            <a:xfrm>
              <a:off x="31844119" y="21833227"/>
              <a:ext cx="6478244" cy="3559208"/>
            </a:xfrm>
            <a:prstGeom prst="rect">
              <a:avLst/>
            </a:prstGeom>
          </p:spPr>
        </p:pic>
      </p:grpSp>
      <p:sp>
        <p:nvSpPr>
          <p:cNvPr id="110" name="TextBox 109">
            <a:extLst>
              <a:ext uri="{FF2B5EF4-FFF2-40B4-BE49-F238E27FC236}">
                <a16:creationId xmlns:a16="http://schemas.microsoft.com/office/drawing/2014/main" id="{A21F5095-1A34-4E07-8A87-C16F06C96DC1}"/>
              </a:ext>
            </a:extLst>
          </p:cNvPr>
          <p:cNvSpPr txBox="1"/>
          <p:nvPr/>
        </p:nvSpPr>
        <p:spPr>
          <a:xfrm>
            <a:off x="5780627" y="14783878"/>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Goal</a:t>
            </a:r>
          </a:p>
        </p:txBody>
      </p:sp>
      <p:sp>
        <p:nvSpPr>
          <p:cNvPr id="111" name="TextBox 110">
            <a:extLst>
              <a:ext uri="{FF2B5EF4-FFF2-40B4-BE49-F238E27FC236}">
                <a16:creationId xmlns:a16="http://schemas.microsoft.com/office/drawing/2014/main" id="{B04F65B3-84B7-42EF-9D4B-EBA96C26281D}"/>
              </a:ext>
            </a:extLst>
          </p:cNvPr>
          <p:cNvSpPr txBox="1"/>
          <p:nvPr/>
        </p:nvSpPr>
        <p:spPr>
          <a:xfrm>
            <a:off x="446024" y="15820840"/>
            <a:ext cx="13964065" cy="1754326"/>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Our goal is to explore the mechanical nature of dynein and simulate its walk with a simple model. </a:t>
            </a:r>
          </a:p>
        </p:txBody>
      </p:sp>
      <p:pic>
        <p:nvPicPr>
          <p:cNvPr id="127" name="Picture 126">
            <a:extLst>
              <a:ext uri="{FF2B5EF4-FFF2-40B4-BE49-F238E27FC236}">
                <a16:creationId xmlns:a16="http://schemas.microsoft.com/office/drawing/2014/main" id="{4A899A44-9CF3-49F9-ACD0-6648CE765EFE}"/>
              </a:ext>
            </a:extLst>
          </p:cNvPr>
          <p:cNvPicPr>
            <a:picLocks noChangeAspect="1"/>
          </p:cNvPicPr>
          <p:nvPr/>
        </p:nvPicPr>
        <p:blipFill rotWithShape="1">
          <a:blip r:embed="rId12">
            <a:extLst>
              <a:ext uri="{28A0092B-C50C-407E-A947-70E740481C1C}">
                <a14:useLocalDpi xmlns:a14="http://schemas.microsoft.com/office/drawing/2010/main" val="0"/>
              </a:ext>
            </a:extLst>
          </a:blip>
          <a:srcRect t="19338"/>
          <a:stretch/>
        </p:blipFill>
        <p:spPr>
          <a:xfrm>
            <a:off x="652245" y="24937693"/>
            <a:ext cx="6824344" cy="7533066"/>
          </a:xfrm>
          <a:prstGeom prst="rect">
            <a:avLst/>
          </a:prstGeom>
        </p:spPr>
      </p:pic>
      <p:pic>
        <p:nvPicPr>
          <p:cNvPr id="133" name="Picture 132">
            <a:extLst>
              <a:ext uri="{FF2B5EF4-FFF2-40B4-BE49-F238E27FC236}">
                <a16:creationId xmlns:a16="http://schemas.microsoft.com/office/drawing/2014/main" id="{628BD4E8-F3BA-4123-9A13-1EE62AA98AEB}"/>
              </a:ext>
            </a:extLst>
          </p:cNvPr>
          <p:cNvPicPr>
            <a:picLocks noChangeAspect="1"/>
          </p:cNvPicPr>
          <p:nvPr/>
        </p:nvPicPr>
        <p:blipFill rotWithShape="1">
          <a:blip r:embed="rId13">
            <a:extLst>
              <a:ext uri="{28A0092B-C50C-407E-A947-70E740481C1C}">
                <a14:useLocalDpi xmlns:a14="http://schemas.microsoft.com/office/drawing/2010/main" val="0"/>
              </a:ext>
            </a:extLst>
          </a:blip>
          <a:srcRect l="13733" t="7105" r="5889" b="8427"/>
          <a:stretch/>
        </p:blipFill>
        <p:spPr>
          <a:xfrm>
            <a:off x="7138134" y="24710378"/>
            <a:ext cx="6824344" cy="7171551"/>
          </a:xfrm>
          <a:prstGeom prst="rect">
            <a:avLst/>
          </a:prstGeom>
        </p:spPr>
      </p:pic>
      <p:sp>
        <p:nvSpPr>
          <p:cNvPr id="134" name="TextBox 133">
            <a:extLst>
              <a:ext uri="{FF2B5EF4-FFF2-40B4-BE49-F238E27FC236}">
                <a16:creationId xmlns:a16="http://schemas.microsoft.com/office/drawing/2014/main" id="{D2F04262-B507-4E50-B84A-D318AC047AC4}"/>
              </a:ext>
            </a:extLst>
          </p:cNvPr>
          <p:cNvSpPr txBox="1"/>
          <p:nvPr/>
        </p:nvSpPr>
        <p:spPr>
          <a:xfrm>
            <a:off x="21808439" y="6339779"/>
            <a:ext cx="21636735" cy="258532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both bound state with Monte-Carlo (MC) methods by using repeated random sampling of dynein configurations to generate a distribution of probabilities for the dynein to unbind. </a:t>
            </a:r>
          </a:p>
        </p:txBody>
      </p:sp>
      <p:sp>
        <p:nvSpPr>
          <p:cNvPr id="136" name="TextBox 135">
            <a:extLst>
              <a:ext uri="{FF2B5EF4-FFF2-40B4-BE49-F238E27FC236}">
                <a16:creationId xmlns:a16="http://schemas.microsoft.com/office/drawing/2014/main" id="{169DD3B2-52F4-4D7D-B27E-D0716AF49442}"/>
              </a:ext>
            </a:extLst>
          </p:cNvPr>
          <p:cNvSpPr txBox="1"/>
          <p:nvPr/>
        </p:nvSpPr>
        <p:spPr>
          <a:xfrm>
            <a:off x="21514328" y="25429315"/>
            <a:ext cx="10998651"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One Bound Brownian </a:t>
            </a:r>
          </a:p>
        </p:txBody>
      </p:sp>
      <p:sp>
        <p:nvSpPr>
          <p:cNvPr id="137" name="TextBox 136">
            <a:extLst>
              <a:ext uri="{FF2B5EF4-FFF2-40B4-BE49-F238E27FC236}">
                <a16:creationId xmlns:a16="http://schemas.microsoft.com/office/drawing/2014/main" id="{F3464B79-858E-43C8-9BF0-FF70E40F18B6}"/>
              </a:ext>
            </a:extLst>
          </p:cNvPr>
          <p:cNvSpPr txBox="1"/>
          <p:nvPr/>
        </p:nvSpPr>
        <p:spPr>
          <a:xfrm>
            <a:off x="21808438" y="26540889"/>
            <a:ext cx="10940637" cy="5909310"/>
          </a:xfrm>
          <a:prstGeom prst="rect">
            <a:avLst/>
          </a:prstGeom>
          <a:noFill/>
        </p:spPr>
        <p:txBody>
          <a:bodyPr wrap="square" rtlCol="0">
            <a:spAutoFit/>
          </a:bodyPr>
          <a:lstStyle/>
          <a:p>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one bound state using Brownian dynamics, in which the domains randomly interact with molecules to cause diffusion within the system. This leads to chaotic motion in the leg until the binding probability tells it to land.</a:t>
            </a:r>
          </a:p>
        </p:txBody>
      </p:sp>
      <p:sp>
        <p:nvSpPr>
          <p:cNvPr id="142" name="TextBox 141">
            <a:extLst>
              <a:ext uri="{FF2B5EF4-FFF2-40B4-BE49-F238E27FC236}">
                <a16:creationId xmlns:a16="http://schemas.microsoft.com/office/drawing/2014/main" id="{11F032E0-0749-4333-9F0B-A7EFE423BA70}"/>
              </a:ext>
            </a:extLst>
          </p:cNvPr>
          <p:cNvSpPr txBox="1"/>
          <p:nvPr/>
        </p:nvSpPr>
        <p:spPr>
          <a:xfrm>
            <a:off x="15709613" y="5180530"/>
            <a:ext cx="474050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Simulation</a:t>
            </a:r>
          </a:p>
        </p:txBody>
      </p:sp>
      <p:cxnSp>
        <p:nvCxnSpPr>
          <p:cNvPr id="145" name="Straight Arrow Connector 144">
            <a:extLst>
              <a:ext uri="{FF2B5EF4-FFF2-40B4-BE49-F238E27FC236}">
                <a16:creationId xmlns:a16="http://schemas.microsoft.com/office/drawing/2014/main" id="{CE6A34ED-4134-4F01-81EE-CEF2208366BF}"/>
              </a:ext>
            </a:extLst>
          </p:cNvPr>
          <p:cNvCxnSpPr/>
          <p:nvPr/>
        </p:nvCxnSpPr>
        <p:spPr>
          <a:xfrm flipH="1">
            <a:off x="18077688" y="16012367"/>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DD3D419-7DED-4B6E-9D9C-452ECECF164E}"/>
              </a:ext>
            </a:extLst>
          </p:cNvPr>
          <p:cNvCxnSpPr/>
          <p:nvPr/>
        </p:nvCxnSpPr>
        <p:spPr>
          <a:xfrm flipH="1">
            <a:off x="18077688" y="21446551"/>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EC1892B-962E-480D-A43A-E93BB66AAC22}"/>
              </a:ext>
            </a:extLst>
          </p:cNvPr>
          <p:cNvCxnSpPr/>
          <p:nvPr/>
        </p:nvCxnSpPr>
        <p:spPr>
          <a:xfrm flipH="1">
            <a:off x="18077688" y="26799532"/>
            <a:ext cx="2179" cy="1567086"/>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F7F144B4-2863-46DC-B34D-44BEC2AFF797}"/>
              </a:ext>
            </a:extLst>
          </p:cNvPr>
          <p:cNvSpPr/>
          <p:nvPr/>
        </p:nvSpPr>
        <p:spPr>
          <a:xfrm>
            <a:off x="33414962" y="25207236"/>
            <a:ext cx="10100109" cy="73549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ADC80FB4-78EE-4DB4-BD0C-F44E2A28CCBA}"/>
              </a:ext>
            </a:extLst>
          </p:cNvPr>
          <p:cNvSpPr txBox="1"/>
          <p:nvPr/>
        </p:nvSpPr>
        <p:spPr>
          <a:xfrm>
            <a:off x="33551863" y="25453456"/>
            <a:ext cx="9459556" cy="1273529"/>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Future Work</a:t>
            </a:r>
          </a:p>
        </p:txBody>
      </p:sp>
      <p:sp>
        <p:nvSpPr>
          <p:cNvPr id="151" name="TextBox 150">
            <a:extLst>
              <a:ext uri="{FF2B5EF4-FFF2-40B4-BE49-F238E27FC236}">
                <a16:creationId xmlns:a16="http://schemas.microsoft.com/office/drawing/2014/main" id="{B92A8FD6-E2D9-479D-919F-D55CAD0077EA}"/>
              </a:ext>
            </a:extLst>
          </p:cNvPr>
          <p:cNvSpPr txBox="1"/>
          <p:nvPr/>
        </p:nvSpPr>
        <p:spPr>
          <a:xfrm>
            <a:off x="33853585" y="26652846"/>
            <a:ext cx="9409660" cy="5909310"/>
          </a:xfrm>
          <a:prstGeom prst="rect">
            <a:avLst/>
          </a:prstGeom>
          <a:noFill/>
        </p:spPr>
        <p:txBody>
          <a:bodyPr wrap="square" rtlCol="0">
            <a:spAutoFit/>
          </a:bodyPr>
          <a:lstStyle/>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Improve and simplify one bound simulation</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Analyze error in MC and compare it to older simulations</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Compare results to experimental data and further refine model</a:t>
            </a:r>
          </a:p>
        </p:txBody>
      </p:sp>
    </p:spTree>
    <p:extLst>
      <p:ext uri="{BB962C8B-B14F-4D97-AF65-F5344CB8AC3E}">
        <p14:creationId xmlns:p14="http://schemas.microsoft.com/office/powerpoint/2010/main" val="87466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8DFE39DC-62F1-42CD-B9AE-EF22C7265699}"/>
              </a:ext>
            </a:extLst>
          </p:cNvPr>
          <p:cNvSpPr/>
          <p:nvPr/>
        </p:nvSpPr>
        <p:spPr>
          <a:xfrm>
            <a:off x="339879" y="17769831"/>
            <a:ext cx="14241158" cy="147923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3F026E2-AFA6-4360-8B01-2D24753EC761}"/>
              </a:ext>
            </a:extLst>
          </p:cNvPr>
          <p:cNvSpPr/>
          <p:nvPr/>
        </p:nvSpPr>
        <p:spPr>
          <a:xfrm>
            <a:off x="376129" y="14740777"/>
            <a:ext cx="14204908" cy="283438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A6042DE3-5B2D-4FA0-9B47-DCEC7A065485}"/>
              </a:ext>
            </a:extLst>
          </p:cNvPr>
          <p:cNvSpPr/>
          <p:nvPr/>
        </p:nvSpPr>
        <p:spPr>
          <a:xfrm>
            <a:off x="372142" y="4146430"/>
            <a:ext cx="14208895" cy="1569660"/>
          </a:xfrm>
          <a:prstGeom prst="roundRect">
            <a:avLst/>
          </a:prstGeom>
          <a:solidFill>
            <a:schemeClr val="accent4">
              <a:lumMod val="20000"/>
              <a:lumOff val="80000"/>
            </a:schemeClr>
          </a:solidFill>
          <a:ln>
            <a:noFill/>
          </a:ln>
          <a:effectLst>
            <a:outerShdw blurRad="50800" dist="38100" dir="8100000" algn="tr"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E84C4E0-45B6-4412-BAD4-DB535963BBB4}"/>
              </a:ext>
            </a:extLst>
          </p:cNvPr>
          <p:cNvSpPr/>
          <p:nvPr/>
        </p:nvSpPr>
        <p:spPr>
          <a:xfrm>
            <a:off x="14869534" y="4839606"/>
            <a:ext cx="28681787" cy="27599821"/>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5">
                    <a:lumMod val="40000"/>
                    <a:lumOff val="60000"/>
                  </a:schemeClr>
                </a:solidFill>
              </a:ln>
            </a:endParaRPr>
          </a:p>
        </p:txBody>
      </p:sp>
      <p:grpSp>
        <p:nvGrpSpPr>
          <p:cNvPr id="10" name="Group 9">
            <a:extLst>
              <a:ext uri="{FF2B5EF4-FFF2-40B4-BE49-F238E27FC236}">
                <a16:creationId xmlns:a16="http://schemas.microsoft.com/office/drawing/2014/main" id="{4F464A90-978E-4739-9EF4-351795800300}"/>
              </a:ext>
            </a:extLst>
          </p:cNvPr>
          <p:cNvGrpSpPr/>
          <p:nvPr/>
        </p:nvGrpSpPr>
        <p:grpSpPr>
          <a:xfrm>
            <a:off x="375557" y="433252"/>
            <a:ext cx="43140086" cy="2264229"/>
            <a:chOff x="391886" y="304800"/>
            <a:chExt cx="42672000" cy="2264229"/>
          </a:xfrm>
        </p:grpSpPr>
        <p:sp>
          <p:nvSpPr>
            <p:cNvPr id="9" name="Rectangle 8">
              <a:extLst>
                <a:ext uri="{FF2B5EF4-FFF2-40B4-BE49-F238E27FC236}">
                  <a16:creationId xmlns:a16="http://schemas.microsoft.com/office/drawing/2014/main" id="{9A507E54-50AB-43D7-9DD0-1276E22F3CBD}"/>
                </a:ext>
              </a:extLst>
            </p:cNvPr>
            <p:cNvSpPr/>
            <p:nvPr/>
          </p:nvSpPr>
          <p:spPr>
            <a:xfrm>
              <a:off x="391886" y="304800"/>
              <a:ext cx="42672000" cy="226422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0A2184-FDB6-4598-8BA9-280D1F1554D0}"/>
                </a:ext>
              </a:extLst>
            </p:cNvPr>
            <p:cNvSpPr txBox="1"/>
            <p:nvPr/>
          </p:nvSpPr>
          <p:spPr>
            <a:xfrm>
              <a:off x="391886" y="783771"/>
              <a:ext cx="42672000"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Simulating the Walk of the Dynein Motor Protein</a:t>
              </a:r>
            </a:p>
          </p:txBody>
        </p:sp>
      </p:grpSp>
      <p:sp>
        <p:nvSpPr>
          <p:cNvPr id="11" name="TextBox 10">
            <a:extLst>
              <a:ext uri="{FF2B5EF4-FFF2-40B4-BE49-F238E27FC236}">
                <a16:creationId xmlns:a16="http://schemas.microsoft.com/office/drawing/2014/main" id="{EB19C505-433C-4D91-B22B-1ADF56A2EBDE}"/>
              </a:ext>
            </a:extLst>
          </p:cNvPr>
          <p:cNvSpPr txBox="1"/>
          <p:nvPr/>
        </p:nvSpPr>
        <p:spPr>
          <a:xfrm>
            <a:off x="12551229" y="3006574"/>
            <a:ext cx="1878874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Jin Kiatvongcharoen, John Waczak, Eliott Capek, and David Roundy</a:t>
            </a:r>
          </a:p>
          <a:p>
            <a:pPr algn="ctr"/>
            <a:r>
              <a:rPr lang="en-US" sz="4800" dirty="0">
                <a:latin typeface="Times New Roman" panose="02020603050405020304" pitchFamily="18" charset="0"/>
                <a:cs typeface="Times New Roman" panose="02020603050405020304" pitchFamily="18" charset="0"/>
              </a:rPr>
              <a:t>Oregon State University </a:t>
            </a:r>
          </a:p>
        </p:txBody>
      </p:sp>
      <p:sp>
        <p:nvSpPr>
          <p:cNvPr id="19" name="TextBox 18">
            <a:extLst>
              <a:ext uri="{FF2B5EF4-FFF2-40B4-BE49-F238E27FC236}">
                <a16:creationId xmlns:a16="http://schemas.microsoft.com/office/drawing/2014/main" id="{1AC8EAD3-7F97-4A36-A221-2A665B0E2C60}"/>
              </a:ext>
            </a:extLst>
          </p:cNvPr>
          <p:cNvSpPr txBox="1"/>
          <p:nvPr/>
        </p:nvSpPr>
        <p:spPr>
          <a:xfrm>
            <a:off x="23791876" y="5042356"/>
            <a:ext cx="10995317" cy="1200329"/>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Monte Carlo (MC) Method</a:t>
            </a:r>
          </a:p>
        </p:txBody>
      </p:sp>
      <p:grpSp>
        <p:nvGrpSpPr>
          <p:cNvPr id="35" name="Group 34">
            <a:extLst>
              <a:ext uri="{FF2B5EF4-FFF2-40B4-BE49-F238E27FC236}">
                <a16:creationId xmlns:a16="http://schemas.microsoft.com/office/drawing/2014/main" id="{801269A0-56B7-430F-A09B-AFCF82E4B04F}"/>
              </a:ext>
            </a:extLst>
          </p:cNvPr>
          <p:cNvGrpSpPr/>
          <p:nvPr/>
        </p:nvGrpSpPr>
        <p:grpSpPr>
          <a:xfrm>
            <a:off x="15116451" y="10053613"/>
            <a:ext cx="5294376" cy="3794760"/>
            <a:chOff x="21051592" y="7229566"/>
            <a:chExt cx="6759744" cy="4344702"/>
          </a:xfrm>
        </p:grpSpPr>
        <p:sp>
          <p:nvSpPr>
            <p:cNvPr id="34" name="Rectangle: Rounded Corners 33">
              <a:extLst>
                <a:ext uri="{FF2B5EF4-FFF2-40B4-BE49-F238E27FC236}">
                  <a16:creationId xmlns:a16="http://schemas.microsoft.com/office/drawing/2014/main" id="{43487FDA-A5B5-4468-B98B-3C80E7445AA6}"/>
                </a:ext>
              </a:extLst>
            </p:cNvPr>
            <p:cNvSpPr/>
            <p:nvPr/>
          </p:nvSpPr>
          <p:spPr>
            <a:xfrm>
              <a:off x="21051592" y="7229566"/>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D14F18-4C5E-4BE3-8403-8489954B55B6}"/>
                </a:ext>
              </a:extLst>
            </p:cNvPr>
            <p:cNvSpPr txBox="1"/>
            <p:nvPr/>
          </p:nvSpPr>
          <p:spPr>
            <a:xfrm>
              <a:off x="21558361" y="8086546"/>
              <a:ext cx="5786842" cy="284421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Randomly pick</a:t>
              </a:r>
            </a:p>
            <a:p>
              <a:pPr algn="ctr"/>
              <a:r>
                <a:rPr lang="en-US" sz="5400" dirty="0">
                  <a:latin typeface="Times New Roman" panose="02020603050405020304" pitchFamily="18" charset="0"/>
                  <a:cs typeface="Times New Roman" panose="02020603050405020304" pitchFamily="18" charset="0"/>
                </a:rPr>
                <a:t>a set of </a:t>
              </a:r>
            </a:p>
            <a:p>
              <a:pPr algn="ctr"/>
              <a:r>
                <a:rPr lang="en-US" sz="5400" dirty="0">
                  <a:latin typeface="Times New Roman" panose="02020603050405020304" pitchFamily="18" charset="0"/>
                  <a:cs typeface="Times New Roman" panose="02020603050405020304" pitchFamily="18" charset="0"/>
                </a:rPr>
                <a:t>motor angles</a:t>
              </a:r>
            </a:p>
          </p:txBody>
        </p:sp>
      </p:grpSp>
      <p:grpSp>
        <p:nvGrpSpPr>
          <p:cNvPr id="33" name="Group 32">
            <a:extLst>
              <a:ext uri="{FF2B5EF4-FFF2-40B4-BE49-F238E27FC236}">
                <a16:creationId xmlns:a16="http://schemas.microsoft.com/office/drawing/2014/main" id="{D6DBDD72-65E3-4B9E-B923-776E63E90843}"/>
              </a:ext>
            </a:extLst>
          </p:cNvPr>
          <p:cNvGrpSpPr/>
          <p:nvPr/>
        </p:nvGrpSpPr>
        <p:grpSpPr>
          <a:xfrm>
            <a:off x="20848634" y="9999063"/>
            <a:ext cx="5294376" cy="3794760"/>
            <a:chOff x="29843327" y="10533701"/>
            <a:chExt cx="6759744" cy="4344702"/>
          </a:xfrm>
        </p:grpSpPr>
        <p:sp>
          <p:nvSpPr>
            <p:cNvPr id="32" name="Rectangle: Rounded Corners 31">
              <a:extLst>
                <a:ext uri="{FF2B5EF4-FFF2-40B4-BE49-F238E27FC236}">
                  <a16:creationId xmlns:a16="http://schemas.microsoft.com/office/drawing/2014/main" id="{82812F7F-4EE7-48E0-B1BF-2D496A702133}"/>
                </a:ext>
              </a:extLst>
            </p:cNvPr>
            <p:cNvSpPr/>
            <p:nvPr/>
          </p:nvSpPr>
          <p:spPr>
            <a:xfrm>
              <a:off x="29843327" y="10533701"/>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918CE1-2D3E-4EA2-8E6F-DFA8FD3D4AEC}"/>
                </a:ext>
              </a:extLst>
            </p:cNvPr>
            <p:cNvSpPr txBox="1"/>
            <p:nvPr/>
          </p:nvSpPr>
          <p:spPr>
            <a:xfrm>
              <a:off x="31354292" y="11332723"/>
              <a:ext cx="3877985"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Calculate </a:t>
              </a:r>
            </a:p>
            <a:p>
              <a:pPr algn="ctr"/>
              <a:r>
                <a:rPr lang="en-US" sz="5400" dirty="0">
                  <a:latin typeface="Times New Roman" panose="02020603050405020304" pitchFamily="18" charset="0"/>
                  <a:cs typeface="Times New Roman" panose="02020603050405020304" pitchFamily="18" charset="0"/>
                </a:rPr>
                <a:t>total energy</a:t>
              </a:r>
            </a:p>
            <a:p>
              <a:pPr algn="ctr"/>
              <a:r>
                <a:rPr lang="en-US" sz="5400" dirty="0">
                  <a:latin typeface="Times New Roman" panose="02020603050405020304" pitchFamily="18" charset="0"/>
                  <a:cs typeface="Times New Roman" panose="02020603050405020304" pitchFamily="18" charset="0"/>
                </a:rPr>
                <a:t>of the system</a:t>
              </a:r>
            </a:p>
          </p:txBody>
        </p:sp>
      </p:grpSp>
      <p:grpSp>
        <p:nvGrpSpPr>
          <p:cNvPr id="37" name="Group 36">
            <a:extLst>
              <a:ext uri="{FF2B5EF4-FFF2-40B4-BE49-F238E27FC236}">
                <a16:creationId xmlns:a16="http://schemas.microsoft.com/office/drawing/2014/main" id="{CA27044A-307D-46F1-912E-06DA1DACC604}"/>
              </a:ext>
            </a:extLst>
          </p:cNvPr>
          <p:cNvGrpSpPr/>
          <p:nvPr/>
        </p:nvGrpSpPr>
        <p:grpSpPr>
          <a:xfrm>
            <a:off x="26636647" y="9999063"/>
            <a:ext cx="5294376" cy="3794760"/>
            <a:chOff x="21234112" y="15759753"/>
            <a:chExt cx="5879592" cy="4087368"/>
          </a:xfrm>
        </p:grpSpPr>
        <p:sp>
          <p:nvSpPr>
            <p:cNvPr id="31" name="Rectangle: Rounded Corners 30">
              <a:extLst>
                <a:ext uri="{FF2B5EF4-FFF2-40B4-BE49-F238E27FC236}">
                  <a16:creationId xmlns:a16="http://schemas.microsoft.com/office/drawing/2014/main" id="{A7D8CB49-0856-4A3F-8005-2F0CCC64BFD5}"/>
                </a:ext>
              </a:extLst>
            </p:cNvPr>
            <p:cNvSpPr/>
            <p:nvPr/>
          </p:nvSpPr>
          <p:spPr>
            <a:xfrm>
              <a:off x="21234112" y="15759753"/>
              <a:ext cx="5879592" cy="408736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7DE403B-4CB3-45BD-8DB2-F18FA1FBF509}"/>
                </a:ext>
              </a:extLst>
            </p:cNvPr>
            <p:cNvSpPr txBox="1"/>
            <p:nvPr/>
          </p:nvSpPr>
          <p:spPr>
            <a:xfrm>
              <a:off x="22375838" y="16510775"/>
              <a:ext cx="3743332"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Determine</a:t>
              </a:r>
            </a:p>
            <a:p>
              <a:pPr algn="ctr"/>
              <a:r>
                <a:rPr lang="en-US" sz="5400" dirty="0">
                  <a:latin typeface="Times New Roman" panose="02020603050405020304" pitchFamily="18" charset="0"/>
                  <a:cs typeface="Times New Roman" panose="02020603050405020304" pitchFamily="18" charset="0"/>
                </a:rPr>
                <a:t>probability</a:t>
              </a:r>
            </a:p>
            <a:p>
              <a:pPr algn="ctr"/>
              <a:r>
                <a:rPr lang="en-US" sz="5400" dirty="0">
                  <a:latin typeface="Times New Roman" panose="02020603050405020304" pitchFamily="18" charset="0"/>
                  <a:cs typeface="Times New Roman" panose="02020603050405020304" pitchFamily="18" charset="0"/>
                </a:rPr>
                <a:t>of unbinding</a:t>
              </a:r>
            </a:p>
          </p:txBody>
        </p:sp>
      </p:grpSp>
      <p:grpSp>
        <p:nvGrpSpPr>
          <p:cNvPr id="36" name="Group 35">
            <a:extLst>
              <a:ext uri="{FF2B5EF4-FFF2-40B4-BE49-F238E27FC236}">
                <a16:creationId xmlns:a16="http://schemas.microsoft.com/office/drawing/2014/main" id="{F44B68E0-B9C4-4F62-B10D-D1E580196E2B}"/>
              </a:ext>
            </a:extLst>
          </p:cNvPr>
          <p:cNvGrpSpPr/>
          <p:nvPr/>
        </p:nvGrpSpPr>
        <p:grpSpPr>
          <a:xfrm>
            <a:off x="32310485" y="9977360"/>
            <a:ext cx="5294376" cy="3793916"/>
            <a:chOff x="20790769" y="21060372"/>
            <a:chExt cx="5875428" cy="3902722"/>
          </a:xfrm>
        </p:grpSpPr>
        <p:sp>
          <p:nvSpPr>
            <p:cNvPr id="30" name="Rectangle: Rounded Corners 29">
              <a:extLst>
                <a:ext uri="{FF2B5EF4-FFF2-40B4-BE49-F238E27FC236}">
                  <a16:creationId xmlns:a16="http://schemas.microsoft.com/office/drawing/2014/main" id="{6A4C62A5-985B-4CD7-91F9-0B1EA35B4EBD}"/>
                </a:ext>
              </a:extLst>
            </p:cNvPr>
            <p:cNvSpPr/>
            <p:nvPr/>
          </p:nvSpPr>
          <p:spPr>
            <a:xfrm>
              <a:off x="20790769"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389A774-9D16-4CAF-BD20-B3F22A9A100D}"/>
                </a:ext>
              </a:extLst>
            </p:cNvPr>
            <p:cNvSpPr txBox="1"/>
            <p:nvPr/>
          </p:nvSpPr>
          <p:spPr>
            <a:xfrm>
              <a:off x="21216657" y="21303572"/>
              <a:ext cx="5023652" cy="341632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Start one bound</a:t>
              </a:r>
            </a:p>
            <a:p>
              <a:pPr algn="ctr"/>
              <a:r>
                <a:rPr lang="en-US" sz="5400" dirty="0">
                  <a:latin typeface="Times New Roman" panose="02020603050405020304" pitchFamily="18" charset="0"/>
                  <a:cs typeface="Times New Roman" panose="02020603050405020304" pitchFamily="18" charset="0"/>
                </a:rPr>
                <a:t>simulation if</a:t>
              </a:r>
            </a:p>
            <a:p>
              <a:pPr algn="ctr"/>
              <a:r>
                <a:rPr lang="en-US" sz="5400" dirty="0">
                  <a:latin typeface="Times New Roman" panose="02020603050405020304" pitchFamily="18" charset="0"/>
                  <a:cs typeface="Times New Roman" panose="02020603050405020304" pitchFamily="18" charset="0"/>
                </a:rPr>
                <a:t>unbinding is </a:t>
              </a:r>
            </a:p>
            <a:p>
              <a:pPr algn="ctr"/>
              <a:r>
                <a:rPr lang="en-US" sz="5400" dirty="0">
                  <a:latin typeface="Times New Roman" panose="02020603050405020304" pitchFamily="18" charset="0"/>
                  <a:cs typeface="Times New Roman" panose="02020603050405020304" pitchFamily="18" charset="0"/>
                </a:rPr>
                <a:t>successful</a:t>
              </a:r>
            </a:p>
          </p:txBody>
        </p:sp>
      </p:grpSp>
      <p:grpSp>
        <p:nvGrpSpPr>
          <p:cNvPr id="39" name="Group 38">
            <a:extLst>
              <a:ext uri="{FF2B5EF4-FFF2-40B4-BE49-F238E27FC236}">
                <a16:creationId xmlns:a16="http://schemas.microsoft.com/office/drawing/2014/main" id="{25F11E25-891F-495F-BC30-03F9C9EF29BE}"/>
              </a:ext>
            </a:extLst>
          </p:cNvPr>
          <p:cNvGrpSpPr/>
          <p:nvPr/>
        </p:nvGrpSpPr>
        <p:grpSpPr>
          <a:xfrm>
            <a:off x="38085536" y="9949312"/>
            <a:ext cx="5294376" cy="3793916"/>
            <a:chOff x="20790768" y="21060372"/>
            <a:chExt cx="5875428" cy="3902722"/>
          </a:xfrm>
        </p:grpSpPr>
        <p:sp>
          <p:nvSpPr>
            <p:cNvPr id="40" name="Rectangle: Rounded Corners 39">
              <a:extLst>
                <a:ext uri="{FF2B5EF4-FFF2-40B4-BE49-F238E27FC236}">
                  <a16:creationId xmlns:a16="http://schemas.microsoft.com/office/drawing/2014/main" id="{F3B6C16E-AC4C-4708-9D65-E9FB95FE3136}"/>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32248FD-4F49-44C5-B295-4A54CFFAC92F}"/>
                </a:ext>
              </a:extLst>
            </p:cNvPr>
            <p:cNvSpPr txBox="1"/>
            <p:nvPr/>
          </p:nvSpPr>
          <p:spPr>
            <a:xfrm>
              <a:off x="21216656" y="21681999"/>
              <a:ext cx="5023652" cy="265946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Collect data </a:t>
              </a:r>
            </a:p>
            <a:p>
              <a:pPr algn="ctr"/>
              <a:r>
                <a:rPr lang="en-US" sz="5400" dirty="0">
                  <a:latin typeface="Times New Roman" panose="02020603050405020304" pitchFamily="18" charset="0"/>
                  <a:cs typeface="Times New Roman" panose="02020603050405020304" pitchFamily="18" charset="0"/>
                </a:rPr>
                <a:t>and </a:t>
              </a:r>
            </a:p>
            <a:p>
              <a:pPr algn="ctr"/>
              <a:r>
                <a:rPr lang="en-US" sz="5400" dirty="0">
                  <a:latin typeface="Times New Roman" panose="02020603050405020304" pitchFamily="18" charset="0"/>
                  <a:cs typeface="Times New Roman" panose="02020603050405020304" pitchFamily="18" charset="0"/>
                </a:rPr>
                <a:t>make statistics</a:t>
              </a:r>
            </a:p>
          </p:txBody>
        </p:sp>
      </p:grpSp>
      <p:sp>
        <p:nvSpPr>
          <p:cNvPr id="76" name="TextBox 75">
            <a:extLst>
              <a:ext uri="{FF2B5EF4-FFF2-40B4-BE49-F238E27FC236}">
                <a16:creationId xmlns:a16="http://schemas.microsoft.com/office/drawing/2014/main" id="{005477AD-7935-46F4-9228-460164ECFFE6}"/>
              </a:ext>
            </a:extLst>
          </p:cNvPr>
          <p:cNvSpPr txBox="1"/>
          <p:nvPr/>
        </p:nvSpPr>
        <p:spPr>
          <a:xfrm>
            <a:off x="16447941" y="14614158"/>
            <a:ext cx="10995318" cy="1015663"/>
          </a:xfrm>
          <a:prstGeom prst="rect">
            <a:avLst/>
          </a:prstGeom>
          <a:noFill/>
        </p:spPr>
        <p:txBody>
          <a:bodyPr wrap="none" rtlCol="0">
            <a:spAutoFit/>
          </a:bodyPr>
          <a:lstStyle/>
          <a:p>
            <a:pPr algn="ctr"/>
            <a:r>
              <a:rPr lang="en-US" sz="6000" u="sng" dirty="0">
                <a:latin typeface="Times New Roman" panose="02020603050405020304" pitchFamily="18" charset="0"/>
                <a:cs typeface="Times New Roman" panose="02020603050405020304" pitchFamily="18" charset="0"/>
              </a:rPr>
              <a:t>Unbinding Probability Distribution</a:t>
            </a:r>
          </a:p>
        </p:txBody>
      </p:sp>
      <p:sp>
        <p:nvSpPr>
          <p:cNvPr id="117" name="Rectangle 116">
            <a:extLst>
              <a:ext uri="{FF2B5EF4-FFF2-40B4-BE49-F238E27FC236}">
                <a16:creationId xmlns:a16="http://schemas.microsoft.com/office/drawing/2014/main" id="{C65BEAA8-F187-487F-8C9C-9C6893ECA04A}"/>
              </a:ext>
            </a:extLst>
          </p:cNvPr>
          <p:cNvSpPr/>
          <p:nvPr/>
        </p:nvSpPr>
        <p:spPr>
          <a:xfrm>
            <a:off x="372142" y="5834661"/>
            <a:ext cx="14208895" cy="843790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1168C71-5461-4616-9B31-2339F384A8B3}"/>
              </a:ext>
            </a:extLst>
          </p:cNvPr>
          <p:cNvSpPr txBox="1"/>
          <p:nvPr/>
        </p:nvSpPr>
        <p:spPr>
          <a:xfrm>
            <a:off x="5780627" y="4360890"/>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Dynein</a:t>
            </a:r>
          </a:p>
        </p:txBody>
      </p:sp>
      <p:sp>
        <p:nvSpPr>
          <p:cNvPr id="78" name="TextBox 77">
            <a:extLst>
              <a:ext uri="{FF2B5EF4-FFF2-40B4-BE49-F238E27FC236}">
                <a16:creationId xmlns:a16="http://schemas.microsoft.com/office/drawing/2014/main" id="{752945E3-6623-402C-924A-B3ABE50957F2}"/>
              </a:ext>
            </a:extLst>
          </p:cNvPr>
          <p:cNvSpPr txBox="1"/>
          <p:nvPr/>
        </p:nvSpPr>
        <p:spPr>
          <a:xfrm>
            <a:off x="446025" y="6099828"/>
            <a:ext cx="14047724" cy="757130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Dynein is one of the three motor proteins that are responsible for the cell’s ability to move, divide, and spatially organize itself. They walk with cellular cargo along protein highways (microtubules) in order to convert the cargo’s ATP into mechanical work. </a:t>
            </a:r>
          </a:p>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However, it walks drunk. Its two feet can act independently from each other causing erratic steps that vary in distances, directions and time.</a:t>
            </a:r>
          </a:p>
        </p:txBody>
      </p:sp>
      <p:sp>
        <p:nvSpPr>
          <p:cNvPr id="81" name="TextBox 80">
            <a:extLst>
              <a:ext uri="{FF2B5EF4-FFF2-40B4-BE49-F238E27FC236}">
                <a16:creationId xmlns:a16="http://schemas.microsoft.com/office/drawing/2014/main" id="{7D24557D-3DF0-46C9-9901-1DBD23FC32DB}"/>
              </a:ext>
            </a:extLst>
          </p:cNvPr>
          <p:cNvSpPr txBox="1"/>
          <p:nvPr/>
        </p:nvSpPr>
        <p:spPr>
          <a:xfrm>
            <a:off x="446024" y="19543543"/>
            <a:ext cx="13925411" cy="5078313"/>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model dynein as a point-particle system with five spherical domains that are held together by massless rigid-rods. There are the tail domain, two motor domains, and two binding domains. We separate dynein into two states: both bound and one bound. </a:t>
            </a:r>
          </a:p>
        </p:txBody>
      </p:sp>
      <p:sp>
        <p:nvSpPr>
          <p:cNvPr id="84" name="TextBox 83">
            <a:extLst>
              <a:ext uri="{FF2B5EF4-FFF2-40B4-BE49-F238E27FC236}">
                <a16:creationId xmlns:a16="http://schemas.microsoft.com/office/drawing/2014/main" id="{F34E85B8-8993-4794-A8F8-A5ACAE545026}"/>
              </a:ext>
            </a:extLst>
          </p:cNvPr>
          <p:cNvSpPr txBox="1"/>
          <p:nvPr/>
        </p:nvSpPr>
        <p:spPr>
          <a:xfrm>
            <a:off x="2026051" y="18050244"/>
            <a:ext cx="10945634"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Model and Simulation</a:t>
            </a:r>
          </a:p>
        </p:txBody>
      </p:sp>
      <p:grpSp>
        <p:nvGrpSpPr>
          <p:cNvPr id="108" name="Group 107">
            <a:extLst>
              <a:ext uri="{FF2B5EF4-FFF2-40B4-BE49-F238E27FC236}">
                <a16:creationId xmlns:a16="http://schemas.microsoft.com/office/drawing/2014/main" id="{2F26E24A-29FA-49BD-974C-4A9418AA9513}"/>
              </a:ext>
            </a:extLst>
          </p:cNvPr>
          <p:cNvGrpSpPr/>
          <p:nvPr/>
        </p:nvGrpSpPr>
        <p:grpSpPr>
          <a:xfrm>
            <a:off x="15116451" y="16198197"/>
            <a:ext cx="15024729" cy="13688202"/>
            <a:chOff x="25746240" y="8330791"/>
            <a:chExt cx="17963047" cy="16365140"/>
          </a:xfrm>
        </p:grpSpPr>
        <p:grpSp>
          <p:nvGrpSpPr>
            <p:cNvPr id="75" name="Group 74">
              <a:extLst>
                <a:ext uri="{FF2B5EF4-FFF2-40B4-BE49-F238E27FC236}">
                  <a16:creationId xmlns:a16="http://schemas.microsoft.com/office/drawing/2014/main" id="{C6D017CC-5D72-456E-96E1-600458C8CBD0}"/>
                </a:ext>
              </a:extLst>
            </p:cNvPr>
            <p:cNvGrpSpPr/>
            <p:nvPr/>
          </p:nvGrpSpPr>
          <p:grpSpPr>
            <a:xfrm>
              <a:off x="29680713" y="11490911"/>
              <a:ext cx="9941517" cy="10498702"/>
              <a:chOff x="30056270" y="14020357"/>
              <a:chExt cx="9941517" cy="10498702"/>
            </a:xfrm>
          </p:grpSpPr>
          <p:pic>
            <p:nvPicPr>
              <p:cNvPr id="49" name="Picture 48">
                <a:extLst>
                  <a:ext uri="{FF2B5EF4-FFF2-40B4-BE49-F238E27FC236}">
                    <a16:creationId xmlns:a16="http://schemas.microsoft.com/office/drawing/2014/main" id="{E32A1DB6-9188-438E-AE8D-23242A518A0D}"/>
                  </a:ext>
                </a:extLst>
              </p:cNvPr>
              <p:cNvPicPr>
                <a:picLocks noChangeAspect="1"/>
              </p:cNvPicPr>
              <p:nvPr/>
            </p:nvPicPr>
            <p:blipFill rotWithShape="1">
              <a:blip r:embed="rId2">
                <a:extLst>
                  <a:ext uri="{28A0092B-C50C-407E-A947-70E740481C1C}">
                    <a14:useLocalDpi xmlns:a14="http://schemas.microsoft.com/office/drawing/2010/main" val="0"/>
                  </a:ext>
                </a:extLst>
              </a:blip>
              <a:srcRect l="6060" t="11249" r="50760"/>
              <a:stretch/>
            </p:blipFill>
            <p:spPr>
              <a:xfrm>
                <a:off x="30056270" y="14206575"/>
                <a:ext cx="9941517" cy="10312484"/>
              </a:xfrm>
              <a:prstGeom prst="rect">
                <a:avLst/>
              </a:prstGeom>
            </p:spPr>
          </p:pic>
          <p:cxnSp>
            <p:nvCxnSpPr>
              <p:cNvPr id="71" name="Straight Connector 70">
                <a:extLst>
                  <a:ext uri="{FF2B5EF4-FFF2-40B4-BE49-F238E27FC236}">
                    <a16:creationId xmlns:a16="http://schemas.microsoft.com/office/drawing/2014/main" id="{0E43593E-B0D0-4714-B6CA-82A6A3625B08}"/>
                  </a:ext>
                </a:extLst>
              </p:cNvPr>
              <p:cNvCxnSpPr>
                <a:cxnSpLocks/>
              </p:cNvCxnSpPr>
              <p:nvPr/>
            </p:nvCxnSpPr>
            <p:spPr>
              <a:xfrm>
                <a:off x="31549307" y="14283669"/>
                <a:ext cx="6478245" cy="0"/>
              </a:xfrm>
              <a:prstGeom prst="line">
                <a:avLst/>
              </a:prstGeom>
              <a:ln w="139700"/>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ABAE075-26B0-43BF-852F-45A9CAB031A2}"/>
                  </a:ext>
                </a:extLst>
              </p:cNvPr>
              <p:cNvSpPr/>
              <p:nvPr/>
            </p:nvSpPr>
            <p:spPr>
              <a:xfrm>
                <a:off x="30056270" y="14020357"/>
                <a:ext cx="9941517" cy="239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1" name="Picture 90">
              <a:extLst>
                <a:ext uri="{FF2B5EF4-FFF2-40B4-BE49-F238E27FC236}">
                  <a16:creationId xmlns:a16="http://schemas.microsoft.com/office/drawing/2014/main" id="{041C1B09-0107-4D2F-B9DA-570E2DA287F3}"/>
                </a:ext>
              </a:extLst>
            </p:cNvPr>
            <p:cNvPicPr>
              <a:picLocks noChangeAspect="1"/>
            </p:cNvPicPr>
            <p:nvPr/>
          </p:nvPicPr>
          <p:blipFill rotWithShape="1">
            <a:blip r:embed="rId3">
              <a:extLst>
                <a:ext uri="{28A0092B-C50C-407E-A947-70E740481C1C}">
                  <a14:useLocalDpi xmlns:a14="http://schemas.microsoft.com/office/drawing/2010/main" val="0"/>
                </a:ext>
              </a:extLst>
            </a:blip>
            <a:srcRect l="9805" t="12096" r="10633" b="8600"/>
            <a:stretch/>
          </p:blipFill>
          <p:spPr>
            <a:xfrm>
              <a:off x="25952589" y="16277840"/>
              <a:ext cx="3820124" cy="2855701"/>
            </a:xfrm>
            <a:prstGeom prst="rect">
              <a:avLst/>
            </a:prstGeom>
          </p:spPr>
        </p:pic>
        <p:pic>
          <p:nvPicPr>
            <p:cNvPr id="93" name="Picture 92">
              <a:extLst>
                <a:ext uri="{FF2B5EF4-FFF2-40B4-BE49-F238E27FC236}">
                  <a16:creationId xmlns:a16="http://schemas.microsoft.com/office/drawing/2014/main" id="{23C644E7-51B7-443C-8BAF-B5F62B1AC8F5}"/>
                </a:ext>
              </a:extLst>
            </p:cNvPr>
            <p:cNvPicPr>
              <a:picLocks noChangeAspect="1"/>
            </p:cNvPicPr>
            <p:nvPr/>
          </p:nvPicPr>
          <p:blipFill rotWithShape="1">
            <a:blip r:embed="rId4">
              <a:extLst>
                <a:ext uri="{28A0092B-C50C-407E-A947-70E740481C1C}">
                  <a14:useLocalDpi xmlns:a14="http://schemas.microsoft.com/office/drawing/2010/main" val="0"/>
                </a:ext>
              </a:extLst>
            </a:blip>
            <a:srcRect l="21078" t="8702" r="21486" b="1055"/>
            <a:stretch/>
          </p:blipFill>
          <p:spPr>
            <a:xfrm>
              <a:off x="38493440" y="21073188"/>
              <a:ext cx="3074348" cy="3622743"/>
            </a:xfrm>
            <a:prstGeom prst="rect">
              <a:avLst/>
            </a:prstGeom>
          </p:spPr>
        </p:pic>
        <p:pic>
          <p:nvPicPr>
            <p:cNvPr id="95" name="Picture 94">
              <a:extLst>
                <a:ext uri="{FF2B5EF4-FFF2-40B4-BE49-F238E27FC236}">
                  <a16:creationId xmlns:a16="http://schemas.microsoft.com/office/drawing/2014/main" id="{206DB511-73BE-463C-9BB8-5039B25E22E6}"/>
                </a:ext>
              </a:extLst>
            </p:cNvPr>
            <p:cNvPicPr>
              <a:picLocks noChangeAspect="1"/>
            </p:cNvPicPr>
            <p:nvPr/>
          </p:nvPicPr>
          <p:blipFill rotWithShape="1">
            <a:blip r:embed="rId5">
              <a:extLst>
                <a:ext uri="{28A0092B-C50C-407E-A947-70E740481C1C}">
                  <a14:useLocalDpi xmlns:a14="http://schemas.microsoft.com/office/drawing/2010/main" val="0"/>
                </a:ext>
              </a:extLst>
            </a:blip>
            <a:srcRect l="11944" t="16739" r="11209" b="18690"/>
            <a:stretch/>
          </p:blipFill>
          <p:spPr>
            <a:xfrm>
              <a:off x="39469336" y="12909963"/>
              <a:ext cx="4239951" cy="2675581"/>
            </a:xfrm>
            <a:prstGeom prst="rect">
              <a:avLst/>
            </a:prstGeom>
          </p:spPr>
        </p:pic>
        <p:pic>
          <p:nvPicPr>
            <p:cNvPr id="97" name="Picture 96">
              <a:extLst>
                <a:ext uri="{FF2B5EF4-FFF2-40B4-BE49-F238E27FC236}">
                  <a16:creationId xmlns:a16="http://schemas.microsoft.com/office/drawing/2014/main" id="{B4C7868C-582E-4BE0-8D3B-77A91273EF52}"/>
                </a:ext>
              </a:extLst>
            </p:cNvPr>
            <p:cNvPicPr>
              <a:picLocks noChangeAspect="1"/>
            </p:cNvPicPr>
            <p:nvPr/>
          </p:nvPicPr>
          <p:blipFill rotWithShape="1">
            <a:blip r:embed="rId6">
              <a:extLst>
                <a:ext uri="{28A0092B-C50C-407E-A947-70E740481C1C}">
                  <a14:useLocalDpi xmlns:a14="http://schemas.microsoft.com/office/drawing/2010/main" val="0"/>
                </a:ext>
              </a:extLst>
            </a:blip>
            <a:srcRect l="12487" t="22752" r="8715" b="18728"/>
            <a:stretch/>
          </p:blipFill>
          <p:spPr>
            <a:xfrm>
              <a:off x="35227570" y="9165205"/>
              <a:ext cx="4249185" cy="2366809"/>
            </a:xfrm>
            <a:prstGeom prst="rect">
              <a:avLst/>
            </a:prstGeom>
          </p:spPr>
        </p:pic>
        <p:pic>
          <p:nvPicPr>
            <p:cNvPr id="99" name="Picture 98">
              <a:extLst>
                <a:ext uri="{FF2B5EF4-FFF2-40B4-BE49-F238E27FC236}">
                  <a16:creationId xmlns:a16="http://schemas.microsoft.com/office/drawing/2014/main" id="{F99CC951-4D3A-432B-A1CD-570C19579FC6}"/>
                </a:ext>
              </a:extLst>
            </p:cNvPr>
            <p:cNvPicPr>
              <a:picLocks noChangeAspect="1"/>
            </p:cNvPicPr>
            <p:nvPr/>
          </p:nvPicPr>
          <p:blipFill rotWithShape="1">
            <a:blip r:embed="rId7">
              <a:extLst>
                <a:ext uri="{28A0092B-C50C-407E-A947-70E740481C1C}">
                  <a14:useLocalDpi xmlns:a14="http://schemas.microsoft.com/office/drawing/2010/main" val="0"/>
                </a:ext>
              </a:extLst>
            </a:blip>
            <a:srcRect l="20778" t="13944" r="19683" b="9339"/>
            <a:stretch/>
          </p:blipFill>
          <p:spPr>
            <a:xfrm>
              <a:off x="27286247" y="21182648"/>
              <a:ext cx="3071907" cy="2968618"/>
            </a:xfrm>
            <a:prstGeom prst="rect">
              <a:avLst/>
            </a:prstGeom>
          </p:spPr>
        </p:pic>
        <p:pic>
          <p:nvPicPr>
            <p:cNvPr id="101" name="Picture 100">
              <a:extLst>
                <a:ext uri="{FF2B5EF4-FFF2-40B4-BE49-F238E27FC236}">
                  <a16:creationId xmlns:a16="http://schemas.microsoft.com/office/drawing/2014/main" id="{723972A4-7CF0-4DC1-8C73-CE6862C0EEAC}"/>
                </a:ext>
              </a:extLst>
            </p:cNvPr>
            <p:cNvPicPr>
              <a:picLocks noChangeAspect="1"/>
            </p:cNvPicPr>
            <p:nvPr/>
          </p:nvPicPr>
          <p:blipFill rotWithShape="1">
            <a:blip r:embed="rId8">
              <a:extLst>
                <a:ext uri="{28A0092B-C50C-407E-A947-70E740481C1C}">
                  <a14:useLocalDpi xmlns:a14="http://schemas.microsoft.com/office/drawing/2010/main" val="0"/>
                </a:ext>
              </a:extLst>
            </a:blip>
            <a:srcRect l="12357" t="13302" r="10230" b="10311"/>
            <a:stretch/>
          </p:blipFill>
          <p:spPr>
            <a:xfrm>
              <a:off x="30904213" y="8330791"/>
              <a:ext cx="4067149" cy="3009947"/>
            </a:xfrm>
            <a:prstGeom prst="rect">
              <a:avLst/>
            </a:prstGeom>
          </p:spPr>
        </p:pic>
        <p:pic>
          <p:nvPicPr>
            <p:cNvPr id="103" name="Picture 102">
              <a:extLst>
                <a:ext uri="{FF2B5EF4-FFF2-40B4-BE49-F238E27FC236}">
                  <a16:creationId xmlns:a16="http://schemas.microsoft.com/office/drawing/2014/main" id="{83134D27-D463-4465-8FCF-F8396B10BB42}"/>
                </a:ext>
              </a:extLst>
            </p:cNvPr>
            <p:cNvPicPr>
              <a:picLocks noChangeAspect="1"/>
            </p:cNvPicPr>
            <p:nvPr/>
          </p:nvPicPr>
          <p:blipFill rotWithShape="1">
            <a:blip r:embed="rId9">
              <a:extLst>
                <a:ext uri="{28A0092B-C50C-407E-A947-70E740481C1C}">
                  <a14:useLocalDpi xmlns:a14="http://schemas.microsoft.com/office/drawing/2010/main" val="0"/>
                </a:ext>
              </a:extLst>
            </a:blip>
            <a:srcRect l="14527" t="21051" r="12129" b="18889"/>
            <a:stretch/>
          </p:blipFill>
          <p:spPr>
            <a:xfrm>
              <a:off x="39701225" y="16833371"/>
              <a:ext cx="3956037" cy="2429610"/>
            </a:xfrm>
            <a:prstGeom prst="rect">
              <a:avLst/>
            </a:prstGeom>
          </p:spPr>
        </p:pic>
        <p:pic>
          <p:nvPicPr>
            <p:cNvPr id="105" name="Picture 104">
              <a:extLst>
                <a:ext uri="{FF2B5EF4-FFF2-40B4-BE49-F238E27FC236}">
                  <a16:creationId xmlns:a16="http://schemas.microsoft.com/office/drawing/2014/main" id="{63929B20-3FE9-414E-821D-3C0A5A1048EA}"/>
                </a:ext>
              </a:extLst>
            </p:cNvPr>
            <p:cNvPicPr>
              <a:picLocks noChangeAspect="1"/>
            </p:cNvPicPr>
            <p:nvPr/>
          </p:nvPicPr>
          <p:blipFill rotWithShape="1">
            <a:blip r:embed="rId10">
              <a:extLst>
                <a:ext uri="{28A0092B-C50C-407E-A947-70E740481C1C}">
                  <a14:useLocalDpi xmlns:a14="http://schemas.microsoft.com/office/drawing/2010/main" val="0"/>
                </a:ext>
              </a:extLst>
            </a:blip>
            <a:srcRect l="12626" t="20164" r="11106" b="17376"/>
            <a:stretch/>
          </p:blipFill>
          <p:spPr>
            <a:xfrm>
              <a:off x="25746240" y="12930650"/>
              <a:ext cx="3972316" cy="2439883"/>
            </a:xfrm>
            <a:prstGeom prst="rect">
              <a:avLst/>
            </a:prstGeom>
          </p:spPr>
        </p:pic>
        <p:pic>
          <p:nvPicPr>
            <p:cNvPr id="107" name="Picture 106">
              <a:extLst>
                <a:ext uri="{FF2B5EF4-FFF2-40B4-BE49-F238E27FC236}">
                  <a16:creationId xmlns:a16="http://schemas.microsoft.com/office/drawing/2014/main" id="{78556D97-F57D-47B5-96B5-D20F95CD1F2B}"/>
                </a:ext>
              </a:extLst>
            </p:cNvPr>
            <p:cNvPicPr>
              <a:picLocks noChangeAspect="1"/>
            </p:cNvPicPr>
            <p:nvPr/>
          </p:nvPicPr>
          <p:blipFill rotWithShape="1">
            <a:blip r:embed="rId11">
              <a:extLst>
                <a:ext uri="{28A0092B-C50C-407E-A947-70E740481C1C}">
                  <a14:useLocalDpi xmlns:a14="http://schemas.microsoft.com/office/drawing/2010/main" val="0"/>
                </a:ext>
              </a:extLst>
            </a:blip>
            <a:srcRect l="13751" t="23200" r="10375" b="21219"/>
            <a:stretch/>
          </p:blipFill>
          <p:spPr>
            <a:xfrm>
              <a:off x="32920616" y="22134727"/>
              <a:ext cx="4132428" cy="2270394"/>
            </a:xfrm>
            <a:prstGeom prst="rect">
              <a:avLst/>
            </a:prstGeom>
          </p:spPr>
        </p:pic>
      </p:grpSp>
      <p:sp>
        <p:nvSpPr>
          <p:cNvPr id="110" name="TextBox 109">
            <a:extLst>
              <a:ext uri="{FF2B5EF4-FFF2-40B4-BE49-F238E27FC236}">
                <a16:creationId xmlns:a16="http://schemas.microsoft.com/office/drawing/2014/main" id="{A21F5095-1A34-4E07-8A87-C16F06C96DC1}"/>
              </a:ext>
            </a:extLst>
          </p:cNvPr>
          <p:cNvSpPr txBox="1"/>
          <p:nvPr/>
        </p:nvSpPr>
        <p:spPr>
          <a:xfrm>
            <a:off x="5780627" y="14783878"/>
            <a:ext cx="3178629"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Goal</a:t>
            </a:r>
          </a:p>
        </p:txBody>
      </p:sp>
      <p:sp>
        <p:nvSpPr>
          <p:cNvPr id="111" name="TextBox 110">
            <a:extLst>
              <a:ext uri="{FF2B5EF4-FFF2-40B4-BE49-F238E27FC236}">
                <a16:creationId xmlns:a16="http://schemas.microsoft.com/office/drawing/2014/main" id="{B04F65B3-84B7-42EF-9D4B-EBA96C26281D}"/>
              </a:ext>
            </a:extLst>
          </p:cNvPr>
          <p:cNvSpPr txBox="1"/>
          <p:nvPr/>
        </p:nvSpPr>
        <p:spPr>
          <a:xfrm>
            <a:off x="446024" y="15820840"/>
            <a:ext cx="13964065" cy="1754326"/>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Our goal is to explore the mechanical nature of dynein and simulate its walk with a simple model. </a:t>
            </a:r>
          </a:p>
        </p:txBody>
      </p:sp>
      <p:pic>
        <p:nvPicPr>
          <p:cNvPr id="127" name="Picture 126">
            <a:extLst>
              <a:ext uri="{FF2B5EF4-FFF2-40B4-BE49-F238E27FC236}">
                <a16:creationId xmlns:a16="http://schemas.microsoft.com/office/drawing/2014/main" id="{4A899A44-9CF3-49F9-ACD0-6648CE765EFE}"/>
              </a:ext>
            </a:extLst>
          </p:cNvPr>
          <p:cNvPicPr>
            <a:picLocks noChangeAspect="1"/>
          </p:cNvPicPr>
          <p:nvPr/>
        </p:nvPicPr>
        <p:blipFill rotWithShape="1">
          <a:blip r:embed="rId12">
            <a:extLst>
              <a:ext uri="{28A0092B-C50C-407E-A947-70E740481C1C}">
                <a14:useLocalDpi xmlns:a14="http://schemas.microsoft.com/office/drawing/2010/main" val="0"/>
              </a:ext>
            </a:extLst>
          </a:blip>
          <a:srcRect t="19338"/>
          <a:stretch/>
        </p:blipFill>
        <p:spPr>
          <a:xfrm>
            <a:off x="652245" y="24937693"/>
            <a:ext cx="6824344" cy="7533066"/>
          </a:xfrm>
          <a:prstGeom prst="rect">
            <a:avLst/>
          </a:prstGeom>
        </p:spPr>
      </p:pic>
      <p:pic>
        <p:nvPicPr>
          <p:cNvPr id="133" name="Picture 132">
            <a:extLst>
              <a:ext uri="{FF2B5EF4-FFF2-40B4-BE49-F238E27FC236}">
                <a16:creationId xmlns:a16="http://schemas.microsoft.com/office/drawing/2014/main" id="{628BD4E8-F3BA-4123-9A13-1EE62AA98AEB}"/>
              </a:ext>
            </a:extLst>
          </p:cNvPr>
          <p:cNvPicPr>
            <a:picLocks noChangeAspect="1"/>
          </p:cNvPicPr>
          <p:nvPr/>
        </p:nvPicPr>
        <p:blipFill rotWithShape="1">
          <a:blip r:embed="rId13">
            <a:extLst>
              <a:ext uri="{28A0092B-C50C-407E-A947-70E740481C1C}">
                <a14:useLocalDpi xmlns:a14="http://schemas.microsoft.com/office/drawing/2010/main" val="0"/>
              </a:ext>
            </a:extLst>
          </a:blip>
          <a:srcRect l="13733" t="7105" r="5889" b="8427"/>
          <a:stretch/>
        </p:blipFill>
        <p:spPr>
          <a:xfrm>
            <a:off x="7138134" y="24710378"/>
            <a:ext cx="6824344" cy="7171551"/>
          </a:xfrm>
          <a:prstGeom prst="rect">
            <a:avLst/>
          </a:prstGeom>
        </p:spPr>
      </p:pic>
      <p:sp>
        <p:nvSpPr>
          <p:cNvPr id="134" name="TextBox 133">
            <a:extLst>
              <a:ext uri="{FF2B5EF4-FFF2-40B4-BE49-F238E27FC236}">
                <a16:creationId xmlns:a16="http://schemas.microsoft.com/office/drawing/2014/main" id="{D2F04262-B507-4E50-B84A-D318AC047AC4}"/>
              </a:ext>
            </a:extLst>
          </p:cNvPr>
          <p:cNvSpPr txBox="1"/>
          <p:nvPr/>
        </p:nvSpPr>
        <p:spPr>
          <a:xfrm>
            <a:off x="15299803" y="6475386"/>
            <a:ext cx="27768437" cy="1754326"/>
          </a:xfrm>
          <a:prstGeom prst="rect">
            <a:avLst/>
          </a:prstGeom>
          <a:noFill/>
        </p:spPr>
        <p:txBody>
          <a:bodyPr wrap="square" rtlCol="0">
            <a:spAutoFit/>
          </a:bodyPr>
          <a:lstStyle/>
          <a:p>
            <a:pPr algn="just"/>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Monte-Carlo (MC) methods uses repeated random sampling of configurations to output a distribution of results depending on their probability of happening.</a:t>
            </a:r>
          </a:p>
        </p:txBody>
      </p:sp>
      <p:cxnSp>
        <p:nvCxnSpPr>
          <p:cNvPr id="5" name="Connector: Curved 4">
            <a:extLst>
              <a:ext uri="{FF2B5EF4-FFF2-40B4-BE49-F238E27FC236}">
                <a16:creationId xmlns:a16="http://schemas.microsoft.com/office/drawing/2014/main" id="{9C9470B9-4B0E-424C-8356-9EC24CE22372}"/>
              </a:ext>
            </a:extLst>
          </p:cNvPr>
          <p:cNvCxnSpPr>
            <a:stCxn id="34" idx="0"/>
            <a:endCxn id="32" idx="0"/>
          </p:cNvCxnSpPr>
          <p:nvPr/>
        </p:nvCxnSpPr>
        <p:spPr>
          <a:xfrm rot="5400000" flipH="1" flipV="1">
            <a:off x="20602455" y="7160247"/>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6648102E-08DF-489E-83EA-E192FDD49B60}"/>
              </a:ext>
            </a:extLst>
          </p:cNvPr>
          <p:cNvCxnSpPr>
            <a:cxnSpLocks/>
          </p:cNvCxnSpPr>
          <p:nvPr/>
        </p:nvCxnSpPr>
        <p:spPr>
          <a:xfrm rot="5400000" flipH="1" flipV="1">
            <a:off x="26473120" y="7130792"/>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1942F7F5-3F88-4D08-93B5-9300D08719E9}"/>
              </a:ext>
            </a:extLst>
          </p:cNvPr>
          <p:cNvCxnSpPr>
            <a:cxnSpLocks/>
          </p:cNvCxnSpPr>
          <p:nvPr/>
        </p:nvCxnSpPr>
        <p:spPr>
          <a:xfrm rot="5400000" flipH="1" flipV="1">
            <a:off x="32377804" y="7146702"/>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E3A074F0-6019-49FF-9D2A-A83DBDC22F55}"/>
              </a:ext>
            </a:extLst>
          </p:cNvPr>
          <p:cNvCxnSpPr>
            <a:cxnSpLocks/>
          </p:cNvCxnSpPr>
          <p:nvPr/>
        </p:nvCxnSpPr>
        <p:spPr>
          <a:xfrm rot="5400000" flipH="1" flipV="1">
            <a:off x="38294748" y="7100982"/>
            <a:ext cx="54550" cy="5732183"/>
          </a:xfrm>
          <a:prstGeom prst="curvedConnector3">
            <a:avLst>
              <a:gd name="adj1" fmla="val 1860073"/>
            </a:avLst>
          </a:prstGeom>
          <a:ln w="190500">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EF8C1E56-730C-46EC-8A68-0D2FC90891E9}"/>
              </a:ext>
            </a:extLst>
          </p:cNvPr>
          <p:cNvSpPr/>
          <p:nvPr/>
        </p:nvSpPr>
        <p:spPr>
          <a:xfrm>
            <a:off x="31283837" y="14515819"/>
            <a:ext cx="11743424" cy="7379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302B0E5-55D0-4560-8909-DAF700F02331}"/>
              </a:ext>
            </a:extLst>
          </p:cNvPr>
          <p:cNvSpPr txBox="1"/>
          <p:nvPr/>
        </p:nvSpPr>
        <p:spPr>
          <a:xfrm>
            <a:off x="31420737" y="14762040"/>
            <a:ext cx="10998651" cy="1261884"/>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One Bound Brownian </a:t>
            </a:r>
          </a:p>
        </p:txBody>
      </p:sp>
      <p:sp>
        <p:nvSpPr>
          <p:cNvPr id="68" name="TextBox 67">
            <a:extLst>
              <a:ext uri="{FF2B5EF4-FFF2-40B4-BE49-F238E27FC236}">
                <a16:creationId xmlns:a16="http://schemas.microsoft.com/office/drawing/2014/main" id="{291F9D29-5380-498A-9388-E6D4FFD3A587}"/>
              </a:ext>
            </a:extLst>
          </p:cNvPr>
          <p:cNvSpPr txBox="1"/>
          <p:nvPr/>
        </p:nvSpPr>
        <p:spPr>
          <a:xfrm>
            <a:off x="31714847" y="15873614"/>
            <a:ext cx="10940637" cy="5909310"/>
          </a:xfrm>
          <a:prstGeom prst="rect">
            <a:avLst/>
          </a:prstGeom>
          <a:noFill/>
        </p:spPr>
        <p:txBody>
          <a:bodyPr wrap="square" rtlCol="0">
            <a:spAutoFit/>
          </a:bodyPr>
          <a:lstStyle/>
          <a:p>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one bound state using Brownian dynamics, in which the domains randomly interact with molecules to cause diffusion within the system. This leads to chaotic motion in the leg until the binding probability tells it to land.</a:t>
            </a:r>
          </a:p>
        </p:txBody>
      </p:sp>
      <p:sp>
        <p:nvSpPr>
          <p:cNvPr id="69" name="Rectangle 68">
            <a:extLst>
              <a:ext uri="{FF2B5EF4-FFF2-40B4-BE49-F238E27FC236}">
                <a16:creationId xmlns:a16="http://schemas.microsoft.com/office/drawing/2014/main" id="{3E67DE79-E37E-4F56-8E90-A18AF6D8D688}"/>
              </a:ext>
            </a:extLst>
          </p:cNvPr>
          <p:cNvSpPr/>
          <p:nvPr/>
        </p:nvSpPr>
        <p:spPr>
          <a:xfrm>
            <a:off x="32531782" y="23052767"/>
            <a:ext cx="10100109" cy="73549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69FC1A-5BFB-43C5-AC3A-3ED04AAF41F2}"/>
              </a:ext>
            </a:extLst>
          </p:cNvPr>
          <p:cNvSpPr txBox="1"/>
          <p:nvPr/>
        </p:nvSpPr>
        <p:spPr>
          <a:xfrm>
            <a:off x="32668683" y="23298987"/>
            <a:ext cx="9459556" cy="1273529"/>
          </a:xfrm>
          <a:prstGeom prst="rect">
            <a:avLst/>
          </a:prstGeom>
          <a:noFill/>
        </p:spPr>
        <p:txBody>
          <a:bodyPr wrap="square" rtlCol="0">
            <a:spAutoFit/>
          </a:bodyPr>
          <a:lstStyle/>
          <a:p>
            <a:pPr algn="ctr"/>
            <a:r>
              <a:rPr lang="en-US" sz="7600" dirty="0">
                <a:latin typeface="Times New Roman" panose="02020603050405020304" pitchFamily="18" charset="0"/>
                <a:cs typeface="Times New Roman" panose="02020603050405020304" pitchFamily="18" charset="0"/>
              </a:rPr>
              <a:t>Future Work</a:t>
            </a:r>
          </a:p>
        </p:txBody>
      </p:sp>
      <p:sp>
        <p:nvSpPr>
          <p:cNvPr id="72" name="TextBox 71">
            <a:extLst>
              <a:ext uri="{FF2B5EF4-FFF2-40B4-BE49-F238E27FC236}">
                <a16:creationId xmlns:a16="http://schemas.microsoft.com/office/drawing/2014/main" id="{8FCD6ECD-62AC-49C2-A5C8-4BF343EF72E8}"/>
              </a:ext>
            </a:extLst>
          </p:cNvPr>
          <p:cNvSpPr txBox="1"/>
          <p:nvPr/>
        </p:nvSpPr>
        <p:spPr>
          <a:xfrm>
            <a:off x="32970405" y="24498377"/>
            <a:ext cx="9409660" cy="5909310"/>
          </a:xfrm>
          <a:prstGeom prst="rect">
            <a:avLst/>
          </a:prstGeom>
          <a:noFill/>
        </p:spPr>
        <p:txBody>
          <a:bodyPr wrap="square" rtlCol="0">
            <a:spAutoFit/>
          </a:bodyPr>
          <a:lstStyle/>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Improve and simplify one bound simulation</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Analyze error in MC and compare it to older simulations</a:t>
            </a:r>
          </a:p>
          <a:p>
            <a:pPr marL="685800" indent="-685800">
              <a:buFont typeface="Arial" panose="020B0604020202020204" pitchFamily="34" charset="0"/>
              <a:buChar char="•"/>
            </a:pPr>
            <a:r>
              <a:rPr lang="en-US" sz="54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Compare results to experimental data and further refine model</a:t>
            </a:r>
          </a:p>
        </p:txBody>
      </p:sp>
    </p:spTree>
    <p:extLst>
      <p:ext uri="{BB962C8B-B14F-4D97-AF65-F5344CB8AC3E}">
        <p14:creationId xmlns:p14="http://schemas.microsoft.com/office/powerpoint/2010/main" val="1459808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2021</TotalTime>
  <Words>1015</Words>
  <Application>Microsoft Office PowerPoint</Application>
  <PresentationFormat>Custom</PresentationFormat>
  <Paragraphs>109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Franklin Gothic </vt:lpstr>
      <vt:lpstr>Arial</vt:lpstr>
      <vt:lpstr>Calibri</vt:lpstr>
      <vt:lpstr>Calibri Light</vt:lpstr>
      <vt:lpstr>Franklin Gothic Demi Cond</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Kiatvongcharoen, Jin</dc:creator>
  <cp:lastModifiedBy>Kiatvongcharoen, Jin</cp:lastModifiedBy>
  <cp:revision>61</cp:revision>
  <dcterms:created xsi:type="dcterms:W3CDTF">2019-05-07T04:54:51Z</dcterms:created>
  <dcterms:modified xsi:type="dcterms:W3CDTF">2019-05-09T09:07:39Z</dcterms:modified>
</cp:coreProperties>
</file>