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43891200" cy="438912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194560" y="1748520"/>
            <a:ext cx="39500640" cy="7327800"/>
          </a:xfrm>
          <a:prstGeom prst="rect">
            <a:avLst/>
          </a:prstGeom>
        </p:spPr>
        <p:txBody>
          <a:bodyPr lIns="0" rIns="0" tIns="0" bIns="0" anchor="ctr"/>
          <a:p>
            <a:pPr algn="ctr"/>
            <a:endParaRPr b="0" lang="en-US" sz="2554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2194560" y="10270080"/>
            <a:ext cx="39500640" cy="12141720"/>
          </a:xfrm>
          <a:prstGeom prst="rect">
            <a:avLst/>
          </a:prstGeom>
        </p:spPr>
        <p:txBody>
          <a:bodyPr lIns="0" rIns="0" tIns="0" bIns="0">
            <a:normAutofit/>
          </a:bodyPr>
          <a:p>
            <a:endParaRPr b="0" lang="en-US" sz="1856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2194560" y="23565600"/>
            <a:ext cx="39500640" cy="12141720"/>
          </a:xfrm>
          <a:prstGeom prst="rect">
            <a:avLst/>
          </a:prstGeom>
        </p:spPr>
        <p:txBody>
          <a:bodyPr lIns="0" rIns="0" tIns="0" bIns="0">
            <a:normAutofit/>
          </a:bodyPr>
          <a:p>
            <a:endParaRPr b="0" lang="en-US" sz="1856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194560" y="1748520"/>
            <a:ext cx="39500640" cy="7327800"/>
          </a:xfrm>
          <a:prstGeom prst="rect">
            <a:avLst/>
          </a:prstGeom>
        </p:spPr>
        <p:txBody>
          <a:bodyPr lIns="0" rIns="0" tIns="0" bIns="0" anchor="ctr"/>
          <a:p>
            <a:pPr algn="ctr"/>
            <a:endParaRPr b="0" lang="en-US" sz="2554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2194560" y="10270080"/>
            <a:ext cx="19276200" cy="12141720"/>
          </a:xfrm>
          <a:prstGeom prst="rect">
            <a:avLst/>
          </a:prstGeom>
        </p:spPr>
        <p:txBody>
          <a:bodyPr lIns="0" rIns="0" tIns="0" bIns="0">
            <a:normAutofit/>
          </a:bodyPr>
          <a:p>
            <a:endParaRPr b="0" lang="en-US" sz="1856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22434840" y="10270080"/>
            <a:ext cx="19276200" cy="12141720"/>
          </a:xfrm>
          <a:prstGeom prst="rect">
            <a:avLst/>
          </a:prstGeom>
        </p:spPr>
        <p:txBody>
          <a:bodyPr lIns="0" rIns="0" tIns="0" bIns="0">
            <a:normAutofit/>
          </a:bodyPr>
          <a:p>
            <a:endParaRPr b="0" lang="en-US" sz="1856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22434840" y="23565600"/>
            <a:ext cx="19276200" cy="12141720"/>
          </a:xfrm>
          <a:prstGeom prst="rect">
            <a:avLst/>
          </a:prstGeom>
        </p:spPr>
        <p:txBody>
          <a:bodyPr lIns="0" rIns="0" tIns="0" bIns="0">
            <a:normAutofit/>
          </a:bodyPr>
          <a:p>
            <a:endParaRPr b="0" lang="en-US" sz="1856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2194560" y="23565600"/>
            <a:ext cx="19276200" cy="12141720"/>
          </a:xfrm>
          <a:prstGeom prst="rect">
            <a:avLst/>
          </a:prstGeom>
        </p:spPr>
        <p:txBody>
          <a:bodyPr lIns="0" rIns="0" tIns="0" bIns="0">
            <a:normAutofit/>
          </a:bodyPr>
          <a:p>
            <a:endParaRPr b="0" lang="en-US" sz="1856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194560" y="1748520"/>
            <a:ext cx="39500640" cy="7327800"/>
          </a:xfrm>
          <a:prstGeom prst="rect">
            <a:avLst/>
          </a:prstGeom>
        </p:spPr>
        <p:txBody>
          <a:bodyPr lIns="0" rIns="0" tIns="0" bIns="0" anchor="ctr"/>
          <a:p>
            <a:pPr algn="ctr"/>
            <a:endParaRPr b="0" lang="en-US" sz="2554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2194560" y="10270080"/>
            <a:ext cx="39500640" cy="25454880"/>
          </a:xfrm>
          <a:prstGeom prst="rect">
            <a:avLst/>
          </a:prstGeom>
        </p:spPr>
        <p:txBody>
          <a:bodyPr lIns="0" rIns="0" tIns="0" bIns="0">
            <a:normAutofit/>
          </a:bodyPr>
          <a:p>
            <a:endParaRPr b="0" lang="en-US" sz="1856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2194560" y="10270080"/>
            <a:ext cx="39500640" cy="25454880"/>
          </a:xfrm>
          <a:prstGeom prst="rect">
            <a:avLst/>
          </a:prstGeom>
        </p:spPr>
        <p:txBody>
          <a:bodyPr lIns="0" rIns="0" tIns="0" bIns="0">
            <a:normAutofit/>
          </a:bodyPr>
          <a:p>
            <a:endParaRPr b="0" lang="en-US" sz="1856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5993280" y="10270080"/>
            <a:ext cx="31903200" cy="25454880"/>
          </a:xfrm>
          <a:prstGeom prst="rect">
            <a:avLst/>
          </a:prstGeom>
          <a:ln w="109800">
            <a:noFill/>
          </a:ln>
        </p:spPr>
      </p:pic>
      <p:pic>
        <p:nvPicPr>
          <p:cNvPr id="38" name="" descr=""/>
          <p:cNvPicPr/>
          <p:nvPr/>
        </p:nvPicPr>
        <p:blipFill>
          <a:blip r:embed="rId3"/>
          <a:stretch/>
        </p:blipFill>
        <p:spPr>
          <a:xfrm>
            <a:off x="5993280" y="10270080"/>
            <a:ext cx="31903200" cy="25454880"/>
          </a:xfrm>
          <a:prstGeom prst="rect">
            <a:avLst/>
          </a:prstGeom>
          <a:ln w="109800">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194560" y="1748520"/>
            <a:ext cx="39500640" cy="7327800"/>
          </a:xfrm>
          <a:prstGeom prst="rect">
            <a:avLst/>
          </a:prstGeom>
        </p:spPr>
        <p:txBody>
          <a:bodyPr lIns="0" rIns="0" tIns="0" bIns="0" anchor="ctr"/>
          <a:p>
            <a:pPr algn="ctr"/>
            <a:endParaRPr b="0" lang="en-US" sz="2554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2194560" y="10270080"/>
            <a:ext cx="39500640" cy="254548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194560" y="1748520"/>
            <a:ext cx="39500640" cy="7327800"/>
          </a:xfrm>
          <a:prstGeom prst="rect">
            <a:avLst/>
          </a:prstGeom>
        </p:spPr>
        <p:txBody>
          <a:bodyPr lIns="0" rIns="0" tIns="0" bIns="0" anchor="ctr"/>
          <a:p>
            <a:pPr algn="ctr"/>
            <a:endParaRPr b="0" lang="en-US" sz="2554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2194560" y="10270080"/>
            <a:ext cx="39500640" cy="25454880"/>
          </a:xfrm>
          <a:prstGeom prst="rect">
            <a:avLst/>
          </a:prstGeom>
        </p:spPr>
        <p:txBody>
          <a:bodyPr lIns="0" rIns="0" tIns="0" bIns="0">
            <a:normAutofit/>
          </a:bodyPr>
          <a:p>
            <a:endParaRPr b="0" lang="en-US" sz="1856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194560" y="1748520"/>
            <a:ext cx="39500640" cy="7327800"/>
          </a:xfrm>
          <a:prstGeom prst="rect">
            <a:avLst/>
          </a:prstGeom>
        </p:spPr>
        <p:txBody>
          <a:bodyPr lIns="0" rIns="0" tIns="0" bIns="0" anchor="ctr"/>
          <a:p>
            <a:pPr algn="ctr"/>
            <a:endParaRPr b="0" lang="en-US" sz="2554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2194560" y="10270080"/>
            <a:ext cx="19276200" cy="25454880"/>
          </a:xfrm>
          <a:prstGeom prst="rect">
            <a:avLst/>
          </a:prstGeom>
        </p:spPr>
        <p:txBody>
          <a:bodyPr lIns="0" rIns="0" tIns="0" bIns="0">
            <a:normAutofit/>
          </a:bodyPr>
          <a:p>
            <a:endParaRPr b="0" lang="en-US" sz="1856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22434840" y="10270080"/>
            <a:ext cx="19276200" cy="25454880"/>
          </a:xfrm>
          <a:prstGeom prst="rect">
            <a:avLst/>
          </a:prstGeom>
        </p:spPr>
        <p:txBody>
          <a:bodyPr lIns="0" rIns="0" tIns="0" bIns="0">
            <a:normAutofit/>
          </a:bodyPr>
          <a:p>
            <a:endParaRPr b="0" lang="en-US" sz="1856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194560" y="1748520"/>
            <a:ext cx="39500640" cy="7327800"/>
          </a:xfrm>
          <a:prstGeom prst="rect">
            <a:avLst/>
          </a:prstGeom>
        </p:spPr>
        <p:txBody>
          <a:bodyPr lIns="0" rIns="0" tIns="0" bIns="0" anchor="ctr"/>
          <a:p>
            <a:pPr algn="ctr"/>
            <a:endParaRPr b="0" lang="en-US" sz="2554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194560" y="1748520"/>
            <a:ext cx="39500640" cy="33968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194560" y="1748520"/>
            <a:ext cx="39500640" cy="7327800"/>
          </a:xfrm>
          <a:prstGeom prst="rect">
            <a:avLst/>
          </a:prstGeom>
        </p:spPr>
        <p:txBody>
          <a:bodyPr lIns="0" rIns="0" tIns="0" bIns="0" anchor="ctr"/>
          <a:p>
            <a:pPr algn="ctr"/>
            <a:endParaRPr b="0" lang="en-US" sz="2554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2194560" y="10270080"/>
            <a:ext cx="19276200" cy="12141720"/>
          </a:xfrm>
          <a:prstGeom prst="rect">
            <a:avLst/>
          </a:prstGeom>
        </p:spPr>
        <p:txBody>
          <a:bodyPr lIns="0" rIns="0" tIns="0" bIns="0">
            <a:normAutofit/>
          </a:bodyPr>
          <a:p>
            <a:endParaRPr b="0" lang="en-US" sz="1856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2194560" y="23565600"/>
            <a:ext cx="19276200" cy="12141720"/>
          </a:xfrm>
          <a:prstGeom prst="rect">
            <a:avLst/>
          </a:prstGeom>
        </p:spPr>
        <p:txBody>
          <a:bodyPr lIns="0" rIns="0" tIns="0" bIns="0">
            <a:normAutofit/>
          </a:bodyPr>
          <a:p>
            <a:endParaRPr b="0" lang="en-US" sz="1856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22434840" y="10270080"/>
            <a:ext cx="19276200" cy="25454880"/>
          </a:xfrm>
          <a:prstGeom prst="rect">
            <a:avLst/>
          </a:prstGeom>
        </p:spPr>
        <p:txBody>
          <a:bodyPr lIns="0" rIns="0" tIns="0" bIns="0">
            <a:normAutofit/>
          </a:bodyPr>
          <a:p>
            <a:endParaRPr b="0" lang="en-US" sz="1856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194560" y="1748520"/>
            <a:ext cx="39500640" cy="7327800"/>
          </a:xfrm>
          <a:prstGeom prst="rect">
            <a:avLst/>
          </a:prstGeom>
        </p:spPr>
        <p:txBody>
          <a:bodyPr lIns="0" rIns="0" tIns="0" bIns="0" anchor="ctr"/>
          <a:p>
            <a:pPr algn="ctr"/>
            <a:endParaRPr b="0" lang="en-US" sz="2554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2194560" y="10270080"/>
            <a:ext cx="19276200" cy="25454880"/>
          </a:xfrm>
          <a:prstGeom prst="rect">
            <a:avLst/>
          </a:prstGeom>
        </p:spPr>
        <p:txBody>
          <a:bodyPr lIns="0" rIns="0" tIns="0" bIns="0">
            <a:normAutofit/>
          </a:bodyPr>
          <a:p>
            <a:endParaRPr b="0" lang="en-US" sz="1856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22434840" y="10270080"/>
            <a:ext cx="19276200" cy="12141720"/>
          </a:xfrm>
          <a:prstGeom prst="rect">
            <a:avLst/>
          </a:prstGeom>
        </p:spPr>
        <p:txBody>
          <a:bodyPr lIns="0" rIns="0" tIns="0" bIns="0">
            <a:normAutofit/>
          </a:bodyPr>
          <a:p>
            <a:endParaRPr b="0" lang="en-US" sz="1856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22434840" y="23565600"/>
            <a:ext cx="19276200" cy="12141720"/>
          </a:xfrm>
          <a:prstGeom prst="rect">
            <a:avLst/>
          </a:prstGeom>
        </p:spPr>
        <p:txBody>
          <a:bodyPr lIns="0" rIns="0" tIns="0" bIns="0">
            <a:normAutofit/>
          </a:bodyPr>
          <a:p>
            <a:endParaRPr b="0" lang="en-US" sz="1856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194560" y="1748520"/>
            <a:ext cx="39500640" cy="7327800"/>
          </a:xfrm>
          <a:prstGeom prst="rect">
            <a:avLst/>
          </a:prstGeom>
        </p:spPr>
        <p:txBody>
          <a:bodyPr lIns="0" rIns="0" tIns="0" bIns="0" anchor="ctr"/>
          <a:p>
            <a:pPr algn="ctr"/>
            <a:endParaRPr b="0" lang="en-US" sz="2554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2194560" y="10270080"/>
            <a:ext cx="19276200" cy="12141720"/>
          </a:xfrm>
          <a:prstGeom prst="rect">
            <a:avLst/>
          </a:prstGeom>
        </p:spPr>
        <p:txBody>
          <a:bodyPr lIns="0" rIns="0" tIns="0" bIns="0">
            <a:normAutofit/>
          </a:bodyPr>
          <a:p>
            <a:endParaRPr b="0" lang="en-US" sz="1856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22434840" y="10270080"/>
            <a:ext cx="19276200" cy="12141720"/>
          </a:xfrm>
          <a:prstGeom prst="rect">
            <a:avLst/>
          </a:prstGeom>
        </p:spPr>
        <p:txBody>
          <a:bodyPr lIns="0" rIns="0" tIns="0" bIns="0">
            <a:normAutofit/>
          </a:bodyPr>
          <a:p>
            <a:endParaRPr b="0" lang="en-US" sz="1856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2194560" y="23565600"/>
            <a:ext cx="39500640" cy="12141720"/>
          </a:xfrm>
          <a:prstGeom prst="rect">
            <a:avLst/>
          </a:prstGeom>
        </p:spPr>
        <p:txBody>
          <a:bodyPr lIns="0" rIns="0" tIns="0" bIns="0">
            <a:normAutofit/>
          </a:bodyPr>
          <a:p>
            <a:endParaRPr b="0" lang="en-US" sz="1856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2194560" y="1748520"/>
            <a:ext cx="39500640" cy="7327800"/>
          </a:xfrm>
          <a:prstGeom prst="rect">
            <a:avLst/>
          </a:prstGeom>
        </p:spPr>
        <p:txBody>
          <a:bodyPr lIns="0" rIns="0" tIns="0" bIns="0" anchor="ctr"/>
          <a:p>
            <a:pPr algn="ctr"/>
            <a:r>
              <a:rPr b="0" lang="en-US" sz="25540" spc="-1" strike="noStrike">
                <a:solidFill>
                  <a:srgbClr val="000000"/>
                </a:solidFill>
                <a:uFill>
                  <a:solidFill>
                    <a:srgbClr val="ffffff"/>
                  </a:solidFill>
                </a:uFill>
                <a:latin typeface="Arial"/>
              </a:rPr>
              <a:t>Click to edit the title text format</a:t>
            </a:r>
            <a:endParaRPr b="0" lang="en-US" sz="2554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2194560" y="10270080"/>
            <a:ext cx="39500640" cy="25454880"/>
          </a:xfrm>
          <a:prstGeom prst="rect">
            <a:avLst/>
          </a:prstGeom>
        </p:spPr>
        <p:txBody>
          <a:bodyPr lIns="0" rIns="0" tIns="0" bIns="0">
            <a:normAutofit/>
          </a:bodyPr>
          <a:p>
            <a:pPr marL="432000" indent="-324000">
              <a:spcBef>
                <a:spcPts val="8220"/>
              </a:spcBef>
              <a:buClr>
                <a:srgbClr val="000000"/>
              </a:buClr>
              <a:buSzPct val="45000"/>
              <a:buFont typeface="Wingdings" charset="2"/>
              <a:buChar char=""/>
            </a:pPr>
            <a:r>
              <a:rPr b="0" lang="en-US" sz="18560" spc="-1" strike="noStrike">
                <a:solidFill>
                  <a:srgbClr val="000000"/>
                </a:solidFill>
                <a:uFill>
                  <a:solidFill>
                    <a:srgbClr val="ffffff"/>
                  </a:solidFill>
                </a:uFill>
                <a:latin typeface="Arial"/>
              </a:rPr>
              <a:t>Click to edit the outline text format</a:t>
            </a:r>
            <a:endParaRPr b="0" lang="en-US" sz="18560" spc="-1" strike="noStrike">
              <a:solidFill>
                <a:srgbClr val="000000"/>
              </a:solidFill>
              <a:uFill>
                <a:solidFill>
                  <a:srgbClr val="ffffff"/>
                </a:solidFill>
              </a:uFill>
              <a:latin typeface="Arial"/>
            </a:endParaRPr>
          </a:p>
          <a:p>
            <a:pPr lvl="1" marL="864000" indent="-324000">
              <a:spcBef>
                <a:spcPts val="6576"/>
              </a:spcBef>
              <a:buClr>
                <a:srgbClr val="000000"/>
              </a:buClr>
              <a:buSzPct val="75000"/>
              <a:buFont typeface="Symbol" charset="2"/>
              <a:buChar char=""/>
            </a:pPr>
            <a:r>
              <a:rPr b="0" lang="en-US" sz="16239" spc="-1" strike="noStrike">
                <a:solidFill>
                  <a:srgbClr val="000000"/>
                </a:solidFill>
                <a:uFill>
                  <a:solidFill>
                    <a:srgbClr val="ffffff"/>
                  </a:solidFill>
                </a:uFill>
                <a:latin typeface="Arial"/>
              </a:rPr>
              <a:t>Second Outline Level</a:t>
            </a:r>
            <a:endParaRPr b="0" lang="en-US" sz="16239" spc="-1" strike="noStrike">
              <a:solidFill>
                <a:srgbClr val="000000"/>
              </a:solidFill>
              <a:uFill>
                <a:solidFill>
                  <a:srgbClr val="ffffff"/>
                </a:solidFill>
              </a:uFill>
              <a:latin typeface="Arial"/>
            </a:endParaRPr>
          </a:p>
          <a:p>
            <a:pPr lvl="2" marL="1296000" indent="-288000">
              <a:spcBef>
                <a:spcPts val="4929"/>
              </a:spcBef>
              <a:buClr>
                <a:srgbClr val="000000"/>
              </a:buClr>
              <a:buSzPct val="45000"/>
              <a:buFont typeface="Wingdings" charset="2"/>
              <a:buChar char=""/>
            </a:pPr>
            <a:r>
              <a:rPr b="0" lang="en-US" sz="13920" spc="-1" strike="noStrike">
                <a:solidFill>
                  <a:srgbClr val="000000"/>
                </a:solidFill>
                <a:uFill>
                  <a:solidFill>
                    <a:srgbClr val="ffffff"/>
                  </a:solidFill>
                </a:uFill>
                <a:latin typeface="Arial"/>
              </a:rPr>
              <a:t>Third Outline Level</a:t>
            </a:r>
            <a:endParaRPr b="0" lang="en-US" sz="13920" spc="-1" strike="noStrike">
              <a:solidFill>
                <a:srgbClr val="000000"/>
              </a:solidFill>
              <a:uFill>
                <a:solidFill>
                  <a:srgbClr val="ffffff"/>
                </a:solidFill>
              </a:uFill>
              <a:latin typeface="Arial"/>
            </a:endParaRPr>
          </a:p>
          <a:p>
            <a:pPr lvl="3" marL="1728000" indent="-216000">
              <a:spcBef>
                <a:spcPts val="3288"/>
              </a:spcBef>
              <a:buClr>
                <a:srgbClr val="000000"/>
              </a:buClr>
              <a:buSzPct val="75000"/>
              <a:buFont typeface="Symbol" charset="2"/>
              <a:buChar char=""/>
            </a:pPr>
            <a:r>
              <a:rPr b="0" lang="en-US" sz="11600" spc="-1" strike="noStrike">
                <a:solidFill>
                  <a:srgbClr val="000000"/>
                </a:solidFill>
                <a:uFill>
                  <a:solidFill>
                    <a:srgbClr val="ffffff"/>
                  </a:solidFill>
                </a:uFill>
                <a:latin typeface="Arial"/>
              </a:rPr>
              <a:t>Fourth Outline Level</a:t>
            </a:r>
            <a:endParaRPr b="0" lang="en-US" sz="11600" spc="-1" strike="noStrike">
              <a:solidFill>
                <a:srgbClr val="000000"/>
              </a:solidFill>
              <a:uFill>
                <a:solidFill>
                  <a:srgbClr val="ffffff"/>
                </a:solidFill>
              </a:uFill>
              <a:latin typeface="Arial"/>
            </a:endParaRPr>
          </a:p>
          <a:p>
            <a:pPr lvl="4" marL="2160000" indent="-216000">
              <a:spcBef>
                <a:spcPts val="1644"/>
              </a:spcBef>
              <a:buClr>
                <a:srgbClr val="000000"/>
              </a:buClr>
              <a:buSzPct val="45000"/>
              <a:buFont typeface="Wingdings" charset="2"/>
              <a:buChar char=""/>
            </a:pPr>
            <a:r>
              <a:rPr b="0" lang="en-US" sz="11600" spc="-1" strike="noStrike">
                <a:solidFill>
                  <a:srgbClr val="000000"/>
                </a:solidFill>
                <a:uFill>
                  <a:solidFill>
                    <a:srgbClr val="ffffff"/>
                  </a:solidFill>
                </a:uFill>
                <a:latin typeface="Arial"/>
              </a:rPr>
              <a:t>Fifth Outline Level</a:t>
            </a:r>
            <a:endParaRPr b="0" lang="en-US" sz="11600" spc="-1" strike="noStrike">
              <a:solidFill>
                <a:srgbClr val="000000"/>
              </a:solidFill>
              <a:uFill>
                <a:solidFill>
                  <a:srgbClr val="ffffff"/>
                </a:solidFill>
              </a:uFill>
              <a:latin typeface="Arial"/>
            </a:endParaRPr>
          </a:p>
          <a:p>
            <a:pPr lvl="5" marL="2592000" indent="-216000">
              <a:spcBef>
                <a:spcPts val="1644"/>
              </a:spcBef>
              <a:buClr>
                <a:srgbClr val="000000"/>
              </a:buClr>
              <a:buSzPct val="45000"/>
              <a:buFont typeface="Wingdings" charset="2"/>
              <a:buChar char=""/>
            </a:pPr>
            <a:r>
              <a:rPr b="0" lang="en-US" sz="11600" spc="-1" strike="noStrike">
                <a:solidFill>
                  <a:srgbClr val="000000"/>
                </a:solidFill>
                <a:uFill>
                  <a:solidFill>
                    <a:srgbClr val="ffffff"/>
                  </a:solidFill>
                </a:uFill>
                <a:latin typeface="Arial"/>
              </a:rPr>
              <a:t>Sixth Outline Level</a:t>
            </a:r>
            <a:endParaRPr b="0" lang="en-US" sz="11600" spc="-1" strike="noStrike">
              <a:solidFill>
                <a:srgbClr val="000000"/>
              </a:solidFill>
              <a:uFill>
                <a:solidFill>
                  <a:srgbClr val="ffffff"/>
                </a:solidFill>
              </a:uFill>
              <a:latin typeface="Arial"/>
            </a:endParaRPr>
          </a:p>
          <a:p>
            <a:pPr lvl="6" marL="3024000" indent="-216000">
              <a:spcBef>
                <a:spcPts val="1644"/>
              </a:spcBef>
              <a:buClr>
                <a:srgbClr val="000000"/>
              </a:buClr>
              <a:buSzPct val="45000"/>
              <a:buFont typeface="Wingdings" charset="2"/>
              <a:buChar char=""/>
            </a:pPr>
            <a:r>
              <a:rPr b="0" lang="en-US" sz="11600" spc="-1" strike="noStrike">
                <a:solidFill>
                  <a:srgbClr val="000000"/>
                </a:solidFill>
                <a:uFill>
                  <a:solidFill>
                    <a:srgbClr val="ffffff"/>
                  </a:solidFill>
                </a:uFill>
                <a:latin typeface="Arial"/>
              </a:rPr>
              <a:t>Seventh Outline Level</a:t>
            </a:r>
            <a:endParaRPr b="0" lang="en-US" sz="116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2194560" y="39984480"/>
            <a:ext cx="10225080" cy="3026520"/>
          </a:xfrm>
          <a:prstGeom prst="rect">
            <a:avLst/>
          </a:prstGeom>
        </p:spPr>
        <p:txBody>
          <a:bodyPr lIns="0" rIns="0" tIns="0" bIns="0"/>
          <a:p>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15010560" y="39984480"/>
            <a:ext cx="13911840" cy="3026520"/>
          </a:xfrm>
          <a:prstGeom prst="rect">
            <a:avLst/>
          </a:prstGeom>
        </p:spPr>
        <p:txBody>
          <a:bodyPr lIns="0" rIns="0" tIns="0" bIns="0"/>
          <a:p>
            <a:pPr algn="ctr"/>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31469760" y="39984480"/>
            <a:ext cx="10225080" cy="3026520"/>
          </a:xfrm>
          <a:prstGeom prst="rect">
            <a:avLst/>
          </a:prstGeom>
        </p:spPr>
        <p:txBody>
          <a:bodyPr lIns="0" rIns="0" tIns="0" bIns="0"/>
          <a:p>
            <a:pPr algn="r"/>
            <a:fld id="{6CD94E6D-CE5C-4D9F-866D-D4E95105CE24}"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1"/>
          <a:srcRect l="10482" t="6659" r="48792" b="6733"/>
          <a:stretch/>
        </p:blipFill>
        <p:spPr>
          <a:xfrm>
            <a:off x="15032160" y="16069320"/>
            <a:ext cx="8470800" cy="12717000"/>
          </a:xfrm>
          <a:prstGeom prst="rect">
            <a:avLst/>
          </a:prstGeom>
          <a:ln w="109800">
            <a:noFill/>
          </a:ln>
        </p:spPr>
      </p:pic>
      <p:pic>
        <p:nvPicPr>
          <p:cNvPr id="40" name="" descr=""/>
          <p:cNvPicPr/>
          <p:nvPr/>
        </p:nvPicPr>
        <p:blipFill>
          <a:blip r:embed="rId2"/>
          <a:srcRect l="56097" t="8880" r="7286" b="20055"/>
          <a:stretch/>
        </p:blipFill>
        <p:spPr>
          <a:xfrm>
            <a:off x="23015520" y="17000640"/>
            <a:ext cx="7309440" cy="10014840"/>
          </a:xfrm>
          <a:prstGeom prst="rect">
            <a:avLst/>
          </a:prstGeom>
          <a:ln w="109800">
            <a:noFill/>
          </a:ln>
        </p:spPr>
      </p:pic>
      <p:sp>
        <p:nvSpPr>
          <p:cNvPr id="41" name="CustomShape 1"/>
          <p:cNvSpPr/>
          <p:nvPr/>
        </p:nvSpPr>
        <p:spPr>
          <a:xfrm>
            <a:off x="13990320" y="6309360"/>
            <a:ext cx="29535120" cy="30083760"/>
          </a:xfrm>
          <a:prstGeom prst="rect">
            <a:avLst/>
          </a:prstGeom>
          <a:noFill/>
          <a:ln w="109800">
            <a:solidFill>
              <a:srgbClr val="333333"/>
            </a:solidFill>
            <a:round/>
          </a:ln>
        </p:spPr>
        <p:style>
          <a:lnRef idx="0"/>
          <a:fillRef idx="0"/>
          <a:effectRef idx="0"/>
          <a:fontRef idx="minor"/>
        </p:style>
      </p:sp>
      <p:sp>
        <p:nvSpPr>
          <p:cNvPr id="42" name="CustomShape 2"/>
          <p:cNvSpPr/>
          <p:nvPr/>
        </p:nvSpPr>
        <p:spPr>
          <a:xfrm>
            <a:off x="462960" y="16442640"/>
            <a:ext cx="13075920" cy="9833400"/>
          </a:xfrm>
          <a:prstGeom prst="rect">
            <a:avLst/>
          </a:prstGeom>
          <a:solidFill>
            <a:srgbClr val="ffffff"/>
          </a:solidFill>
          <a:ln w="109800">
            <a:solidFill>
              <a:srgbClr val="333333"/>
            </a:solidFill>
            <a:round/>
          </a:ln>
        </p:spPr>
        <p:style>
          <a:lnRef idx="0"/>
          <a:fillRef idx="0"/>
          <a:effectRef idx="0"/>
          <a:fontRef idx="minor"/>
        </p:style>
      </p:sp>
      <p:sp>
        <p:nvSpPr>
          <p:cNvPr id="43" name="CustomShape 3"/>
          <p:cNvSpPr/>
          <p:nvPr/>
        </p:nvSpPr>
        <p:spPr>
          <a:xfrm>
            <a:off x="424080" y="6384240"/>
            <a:ext cx="13075920" cy="9418320"/>
          </a:xfrm>
          <a:prstGeom prst="rect">
            <a:avLst/>
          </a:prstGeom>
          <a:solidFill>
            <a:srgbClr val="ffffff"/>
          </a:solidFill>
          <a:ln w="109800">
            <a:solidFill>
              <a:srgbClr val="333333"/>
            </a:solidFill>
            <a:round/>
          </a:ln>
        </p:spPr>
        <p:style>
          <a:lnRef idx="0"/>
          <a:fillRef idx="0"/>
          <a:effectRef idx="0"/>
          <a:fontRef idx="minor"/>
        </p:style>
      </p:sp>
      <p:sp>
        <p:nvSpPr>
          <p:cNvPr id="44" name="TextShape 4"/>
          <p:cNvSpPr txBox="1"/>
          <p:nvPr/>
        </p:nvSpPr>
        <p:spPr>
          <a:xfrm>
            <a:off x="12824640" y="4233960"/>
            <a:ext cx="18242280" cy="2311200"/>
          </a:xfrm>
          <a:prstGeom prst="rect">
            <a:avLst/>
          </a:prstGeom>
          <a:noFill/>
          <a:ln w="109800">
            <a:noFill/>
          </a:ln>
        </p:spPr>
        <p:txBody>
          <a:bodyPr lIns="90000" rIns="90000" tIns="45000" bIns="45000"/>
          <a:p>
            <a:pPr algn="ctr"/>
            <a:r>
              <a:rPr b="0" lang="en-US" sz="4400" spc="-1" strike="noStrike">
                <a:solidFill>
                  <a:srgbClr val="000000"/>
                </a:solidFill>
                <a:uFill>
                  <a:solidFill>
                    <a:srgbClr val="ffffff"/>
                  </a:solidFill>
                </a:uFill>
                <a:latin typeface="TeXGyreSchola"/>
              </a:rPr>
              <a:t>Jin </a:t>
            </a:r>
            <a:r>
              <a:rPr b="0" lang="en-US" sz="4400" spc="-1" strike="noStrike">
                <a:solidFill>
                  <a:srgbClr val="000000"/>
                </a:solidFill>
                <a:uFill>
                  <a:solidFill>
                    <a:srgbClr val="ffffff"/>
                  </a:solidFill>
                </a:uFill>
                <a:latin typeface="TeXGyreSchola"/>
              </a:rPr>
              <a:t>Kiatvongcharoen, </a:t>
            </a:r>
            <a:r>
              <a:rPr b="0" lang="en-US" sz="4400" spc="-1" strike="noStrike">
                <a:solidFill>
                  <a:srgbClr val="000000"/>
                </a:solidFill>
                <a:uFill>
                  <a:solidFill>
                    <a:srgbClr val="ffffff"/>
                  </a:solidFill>
                </a:uFill>
                <a:latin typeface="TeXGyreSchola"/>
              </a:rPr>
              <a:t>John Waczak, </a:t>
            </a:r>
            <a:r>
              <a:rPr b="0" lang="en-US" sz="4400" spc="-1" strike="noStrike">
                <a:solidFill>
                  <a:srgbClr val="000000"/>
                </a:solidFill>
                <a:uFill>
                  <a:solidFill>
                    <a:srgbClr val="ffffff"/>
                  </a:solidFill>
                </a:uFill>
                <a:latin typeface="TeXGyreSchola"/>
              </a:rPr>
              <a:t>Elliott Capek, </a:t>
            </a:r>
            <a:r>
              <a:rPr b="0" lang="en-US" sz="4400" spc="-1" strike="noStrike">
                <a:solidFill>
                  <a:srgbClr val="000000"/>
                </a:solidFill>
                <a:uFill>
                  <a:solidFill>
                    <a:srgbClr val="ffffff"/>
                  </a:solidFill>
                </a:uFill>
                <a:latin typeface="TeXGyreSchola"/>
              </a:rPr>
              <a:t>and David </a:t>
            </a:r>
            <a:r>
              <a:rPr b="0" lang="en-US" sz="4400" spc="-1" strike="noStrike">
                <a:solidFill>
                  <a:srgbClr val="000000"/>
                </a:solidFill>
                <a:uFill>
                  <a:solidFill>
                    <a:srgbClr val="ffffff"/>
                  </a:solidFill>
                </a:uFill>
                <a:latin typeface="TeXGyreSchola"/>
              </a:rPr>
              <a:t>Ruondy</a:t>
            </a:r>
            <a:endParaRPr b="0" lang="en-US" sz="4400" spc="-1" strike="noStrike">
              <a:solidFill>
                <a:srgbClr val="000000"/>
              </a:solidFill>
              <a:uFill>
                <a:solidFill>
                  <a:srgbClr val="ffffff"/>
                </a:solidFill>
              </a:uFill>
              <a:latin typeface="TeXGyreSchola"/>
            </a:endParaRPr>
          </a:p>
          <a:p>
            <a:pPr algn="ctr"/>
            <a:r>
              <a:rPr b="0" lang="en-US" sz="4400" spc="-1" strike="noStrike">
                <a:solidFill>
                  <a:srgbClr val="000000"/>
                </a:solidFill>
                <a:uFill>
                  <a:solidFill>
                    <a:srgbClr val="ffffff"/>
                  </a:solidFill>
                </a:uFill>
                <a:latin typeface="TeXGyreSchola"/>
              </a:rPr>
              <a:t> </a:t>
            </a:r>
            <a:r>
              <a:rPr b="0" lang="en-US" sz="4400" spc="-1" strike="noStrike">
                <a:solidFill>
                  <a:srgbClr val="000000"/>
                </a:solidFill>
                <a:uFill>
                  <a:solidFill>
                    <a:srgbClr val="ffffff"/>
                  </a:solidFill>
                </a:uFill>
                <a:latin typeface="TeXGyreSchola"/>
              </a:rPr>
              <a:t>Oregon State </a:t>
            </a:r>
            <a:r>
              <a:rPr b="0" lang="en-US" sz="4400" spc="-1" strike="noStrike">
                <a:solidFill>
                  <a:srgbClr val="000000"/>
                </a:solidFill>
                <a:uFill>
                  <a:solidFill>
                    <a:srgbClr val="ffffff"/>
                  </a:solidFill>
                </a:uFill>
                <a:latin typeface="TeXGyreSchola"/>
              </a:rPr>
              <a:t>University</a:t>
            </a:r>
            <a:endParaRPr b="0" lang="en-US" sz="4400" spc="-1" strike="noStrike">
              <a:solidFill>
                <a:srgbClr val="000000"/>
              </a:solidFill>
              <a:uFill>
                <a:solidFill>
                  <a:srgbClr val="ffffff"/>
                </a:solidFill>
              </a:uFill>
              <a:latin typeface="TeXGyreSchola"/>
            </a:endParaRPr>
          </a:p>
        </p:txBody>
      </p:sp>
      <p:sp>
        <p:nvSpPr>
          <p:cNvPr id="45" name="TextShape 5"/>
          <p:cNvSpPr txBox="1"/>
          <p:nvPr/>
        </p:nvSpPr>
        <p:spPr>
          <a:xfrm>
            <a:off x="972720" y="6383880"/>
            <a:ext cx="5394960" cy="1850040"/>
          </a:xfrm>
          <a:prstGeom prst="rect">
            <a:avLst/>
          </a:prstGeom>
          <a:noFill/>
          <a:ln w="109800">
            <a:noFill/>
          </a:ln>
        </p:spPr>
        <p:txBody>
          <a:bodyPr lIns="90000" rIns="90000" tIns="45000" bIns="45000"/>
          <a:p>
            <a:r>
              <a:rPr b="1" lang="en-US" sz="6600" spc="-1" strike="noStrike">
                <a:solidFill>
                  <a:srgbClr val="000000"/>
                </a:solidFill>
                <a:uFill>
                  <a:solidFill>
                    <a:srgbClr val="ffffff"/>
                  </a:solidFill>
                </a:uFill>
                <a:latin typeface="TeXGyreSchola"/>
              </a:rPr>
              <a:t>M</a:t>
            </a:r>
            <a:r>
              <a:rPr b="1" lang="en-US" sz="6600" spc="-1" strike="noStrike">
                <a:solidFill>
                  <a:srgbClr val="000000"/>
                </a:solidFill>
                <a:uFill>
                  <a:solidFill>
                    <a:srgbClr val="ffffff"/>
                  </a:solidFill>
                </a:uFill>
                <a:latin typeface="TeXGyreSchola"/>
              </a:rPr>
              <a:t>o</a:t>
            </a:r>
            <a:r>
              <a:rPr b="1" lang="en-US" sz="6600" spc="-1" strike="noStrike">
                <a:solidFill>
                  <a:srgbClr val="000000"/>
                </a:solidFill>
                <a:uFill>
                  <a:solidFill>
                    <a:srgbClr val="ffffff"/>
                  </a:solidFill>
                </a:uFill>
                <a:latin typeface="TeXGyreSchola"/>
              </a:rPr>
              <a:t>t</a:t>
            </a:r>
            <a:r>
              <a:rPr b="1" lang="en-US" sz="6600" spc="-1" strike="noStrike">
                <a:solidFill>
                  <a:srgbClr val="000000"/>
                </a:solidFill>
                <a:uFill>
                  <a:solidFill>
                    <a:srgbClr val="ffffff"/>
                  </a:solidFill>
                </a:uFill>
                <a:latin typeface="TeXGyreSchola"/>
              </a:rPr>
              <a:t>i</a:t>
            </a:r>
            <a:r>
              <a:rPr b="1" lang="en-US" sz="6600" spc="-1" strike="noStrike">
                <a:solidFill>
                  <a:srgbClr val="000000"/>
                </a:solidFill>
                <a:uFill>
                  <a:solidFill>
                    <a:srgbClr val="ffffff"/>
                  </a:solidFill>
                </a:uFill>
                <a:latin typeface="TeXGyreSchola"/>
              </a:rPr>
              <a:t>v</a:t>
            </a:r>
            <a:r>
              <a:rPr b="1" lang="en-US" sz="6600" spc="-1" strike="noStrike">
                <a:solidFill>
                  <a:srgbClr val="000000"/>
                </a:solidFill>
                <a:uFill>
                  <a:solidFill>
                    <a:srgbClr val="ffffff"/>
                  </a:solidFill>
                </a:uFill>
                <a:latin typeface="TeXGyreSchola"/>
              </a:rPr>
              <a:t>a</a:t>
            </a:r>
            <a:r>
              <a:rPr b="1" lang="en-US" sz="6600" spc="-1" strike="noStrike">
                <a:solidFill>
                  <a:srgbClr val="000000"/>
                </a:solidFill>
                <a:uFill>
                  <a:solidFill>
                    <a:srgbClr val="ffffff"/>
                  </a:solidFill>
                </a:uFill>
                <a:latin typeface="TeXGyreSchola"/>
              </a:rPr>
              <a:t>t</a:t>
            </a:r>
            <a:r>
              <a:rPr b="1" lang="en-US" sz="6600" spc="-1" strike="noStrike">
                <a:solidFill>
                  <a:srgbClr val="000000"/>
                </a:solidFill>
                <a:uFill>
                  <a:solidFill>
                    <a:srgbClr val="ffffff"/>
                  </a:solidFill>
                </a:uFill>
                <a:latin typeface="TeXGyreSchola"/>
              </a:rPr>
              <a:t>i</a:t>
            </a:r>
            <a:r>
              <a:rPr b="1" lang="en-US" sz="6600" spc="-1" strike="noStrike">
                <a:solidFill>
                  <a:srgbClr val="000000"/>
                </a:solidFill>
                <a:uFill>
                  <a:solidFill>
                    <a:srgbClr val="ffffff"/>
                  </a:solidFill>
                </a:uFill>
                <a:latin typeface="TeXGyreSchola"/>
              </a:rPr>
              <a:t>o</a:t>
            </a:r>
            <a:r>
              <a:rPr b="1" lang="en-US" sz="6600" spc="-1" strike="noStrike">
                <a:solidFill>
                  <a:srgbClr val="000000"/>
                </a:solidFill>
                <a:uFill>
                  <a:solidFill>
                    <a:srgbClr val="ffffff"/>
                  </a:solidFill>
                </a:uFill>
                <a:latin typeface="TeXGyreSchola"/>
              </a:rPr>
              <a:t>n</a:t>
            </a:r>
            <a:endParaRPr b="0" lang="en-US" sz="6600" spc="-1" strike="noStrike">
              <a:solidFill>
                <a:srgbClr val="000000"/>
              </a:solidFill>
              <a:uFill>
                <a:solidFill>
                  <a:srgbClr val="ffffff"/>
                </a:solidFill>
              </a:uFill>
              <a:latin typeface="TeXGyreSchola"/>
            </a:endParaRPr>
          </a:p>
        </p:txBody>
      </p:sp>
      <p:sp>
        <p:nvSpPr>
          <p:cNvPr id="46" name="TextShape 6"/>
          <p:cNvSpPr txBox="1"/>
          <p:nvPr/>
        </p:nvSpPr>
        <p:spPr>
          <a:xfrm>
            <a:off x="972720" y="16319880"/>
            <a:ext cx="3657600" cy="1850040"/>
          </a:xfrm>
          <a:prstGeom prst="rect">
            <a:avLst/>
          </a:prstGeom>
          <a:noFill/>
          <a:ln w="109800">
            <a:noFill/>
          </a:ln>
        </p:spPr>
        <p:txBody>
          <a:bodyPr lIns="90000" rIns="90000" tIns="45000" bIns="45000"/>
          <a:p>
            <a:r>
              <a:rPr b="1" lang="en-US" sz="6600" spc="-1" strike="noStrike">
                <a:solidFill>
                  <a:srgbClr val="000000"/>
                </a:solidFill>
                <a:uFill>
                  <a:solidFill>
                    <a:srgbClr val="ffffff"/>
                  </a:solidFill>
                </a:uFill>
                <a:latin typeface="TeXGyreSchola"/>
              </a:rPr>
              <a:t>Dynein</a:t>
            </a:r>
            <a:endParaRPr b="0" lang="en-US" sz="6600" spc="-1" strike="noStrike">
              <a:solidFill>
                <a:srgbClr val="000000"/>
              </a:solidFill>
              <a:uFill>
                <a:solidFill>
                  <a:srgbClr val="ffffff"/>
                </a:solidFill>
              </a:uFill>
              <a:latin typeface="TeXGyreSchola"/>
            </a:endParaRPr>
          </a:p>
        </p:txBody>
      </p:sp>
      <p:sp>
        <p:nvSpPr>
          <p:cNvPr id="47" name="TextShape 7"/>
          <p:cNvSpPr txBox="1"/>
          <p:nvPr/>
        </p:nvSpPr>
        <p:spPr>
          <a:xfrm>
            <a:off x="731520" y="26700480"/>
            <a:ext cx="11704320" cy="1387440"/>
          </a:xfrm>
          <a:prstGeom prst="rect">
            <a:avLst/>
          </a:prstGeom>
          <a:noFill/>
          <a:ln w="109800">
            <a:noFill/>
          </a:ln>
        </p:spPr>
        <p:txBody>
          <a:bodyPr lIns="90000" rIns="90000" tIns="45000" bIns="45000"/>
          <a:p>
            <a:r>
              <a:rPr b="1" lang="en-US" sz="6600" spc="-1" strike="noStrike">
                <a:solidFill>
                  <a:srgbClr val="000000"/>
                </a:solidFill>
                <a:uFill>
                  <a:solidFill>
                    <a:srgbClr val="ffffff"/>
                  </a:solidFill>
                </a:uFill>
                <a:latin typeface="TeXGyreSchola"/>
              </a:rPr>
              <a:t>Monte-Carlo (MC) Method</a:t>
            </a:r>
            <a:endParaRPr b="0" lang="en-US" sz="6600" spc="-1" strike="noStrike">
              <a:solidFill>
                <a:srgbClr val="000000"/>
              </a:solidFill>
              <a:uFill>
                <a:solidFill>
                  <a:srgbClr val="ffffff"/>
                </a:solidFill>
              </a:uFill>
              <a:latin typeface="TeXGyreSchola"/>
            </a:endParaRPr>
          </a:p>
        </p:txBody>
      </p:sp>
      <p:sp>
        <p:nvSpPr>
          <p:cNvPr id="48" name="TextShape 8"/>
          <p:cNvSpPr txBox="1"/>
          <p:nvPr/>
        </p:nvSpPr>
        <p:spPr>
          <a:xfrm>
            <a:off x="26151840" y="6328800"/>
            <a:ext cx="5120640" cy="1463040"/>
          </a:xfrm>
          <a:prstGeom prst="rect">
            <a:avLst/>
          </a:prstGeom>
          <a:noFill/>
          <a:ln w="109800">
            <a:noFill/>
          </a:ln>
        </p:spPr>
        <p:txBody>
          <a:bodyPr lIns="90000" rIns="90000" tIns="45000" bIns="45000"/>
          <a:p>
            <a:r>
              <a:rPr b="1" lang="en-US" sz="6600" spc="-1" strike="noStrike">
                <a:solidFill>
                  <a:srgbClr val="000000"/>
                </a:solidFill>
                <a:uFill>
                  <a:solidFill>
                    <a:srgbClr val="ffffff"/>
                  </a:solidFill>
                </a:uFill>
                <a:latin typeface="TeXGyreSchola"/>
              </a:rPr>
              <a:t>Simulation</a:t>
            </a:r>
            <a:endParaRPr b="0" lang="en-US" sz="6600" spc="-1" strike="noStrike">
              <a:solidFill>
                <a:srgbClr val="000000"/>
              </a:solidFill>
              <a:uFill>
                <a:solidFill>
                  <a:srgbClr val="ffffff"/>
                </a:solidFill>
              </a:uFill>
              <a:latin typeface="TeXGyreSchola"/>
            </a:endParaRPr>
          </a:p>
        </p:txBody>
      </p:sp>
      <p:sp>
        <p:nvSpPr>
          <p:cNvPr id="49" name="TextShape 9"/>
          <p:cNvSpPr txBox="1"/>
          <p:nvPr/>
        </p:nvSpPr>
        <p:spPr>
          <a:xfrm>
            <a:off x="14447520" y="7424640"/>
            <a:ext cx="28803600" cy="4563360"/>
          </a:xfrm>
          <a:prstGeom prst="rect">
            <a:avLst/>
          </a:prstGeom>
          <a:noFill/>
          <a:ln w="109800">
            <a:noFill/>
          </a:ln>
        </p:spPr>
        <p:txBody>
          <a:bodyPr lIns="90000" rIns="90000" tIns="45000" bIns="45000"/>
          <a:p>
            <a:r>
              <a:rPr b="0" lang="en-US" sz="4800" spc="-1" strike="noStrike">
                <a:solidFill>
                  <a:srgbClr val="000000"/>
                </a:solidFill>
                <a:uFill>
                  <a:solidFill>
                    <a:srgbClr val="ffffff"/>
                  </a:solidFill>
                </a:uFill>
                <a:latin typeface="TeXGyreSchola"/>
              </a:rPr>
              <a:t>Our model is separated into two states: both bound and one bound. They are both point-particle </a:t>
            </a:r>
            <a:r>
              <a:rPr b="0" lang="en-US" sz="4800" spc="-1" strike="noStrike">
                <a:solidFill>
                  <a:srgbClr val="000000"/>
                </a:solidFill>
                <a:uFill>
                  <a:solidFill>
                    <a:srgbClr val="ffffff"/>
                  </a:solidFill>
                </a:uFill>
                <a:latin typeface="TeXGyreSchola"/>
              </a:rPr>
              <a:t>systems that involves one tail domain, two motor domains and two binding domains. We are able to </a:t>
            </a:r>
            <a:r>
              <a:rPr b="0" lang="en-US" sz="4800" spc="-1" strike="noStrike">
                <a:solidFill>
                  <a:srgbClr val="000000"/>
                </a:solidFill>
                <a:uFill>
                  <a:solidFill>
                    <a:srgbClr val="ffffff"/>
                  </a:solidFill>
                </a:uFill>
                <a:latin typeface="TeXGyreSchola"/>
              </a:rPr>
              <a:t>create a configuration of dynein and predict its unbinding probability if two angles and an initial </a:t>
            </a:r>
            <a:r>
              <a:rPr b="0" lang="en-US" sz="4800" spc="-1" strike="noStrike">
                <a:solidFill>
                  <a:srgbClr val="000000"/>
                </a:solidFill>
                <a:uFill>
                  <a:solidFill>
                    <a:srgbClr val="ffffff"/>
                  </a:solidFill>
                </a:uFill>
                <a:latin typeface="TeXGyreSchola"/>
              </a:rPr>
              <a:t>distance (L) are known. </a:t>
            </a:r>
            <a:endParaRPr b="0" lang="en-US" sz="4800" spc="-1" strike="noStrike">
              <a:solidFill>
                <a:srgbClr val="000000"/>
              </a:solidFill>
              <a:uFill>
                <a:solidFill>
                  <a:srgbClr val="ffffff"/>
                </a:solidFill>
              </a:uFill>
              <a:latin typeface="TeXGyreSchola"/>
            </a:endParaRPr>
          </a:p>
        </p:txBody>
      </p:sp>
      <p:sp>
        <p:nvSpPr>
          <p:cNvPr id="50" name="TextShape 10"/>
          <p:cNvSpPr txBox="1"/>
          <p:nvPr/>
        </p:nvSpPr>
        <p:spPr>
          <a:xfrm>
            <a:off x="26060400" y="10698480"/>
            <a:ext cx="5486400" cy="1645920"/>
          </a:xfrm>
          <a:prstGeom prst="rect">
            <a:avLst/>
          </a:prstGeom>
          <a:noFill/>
          <a:ln w="109800">
            <a:noFill/>
          </a:ln>
        </p:spPr>
        <p:txBody>
          <a:bodyPr lIns="90000" rIns="90000" tIns="45000" bIns="45000"/>
          <a:p>
            <a:r>
              <a:rPr b="1" lang="en-US" sz="6600" spc="-1" strike="noStrike">
                <a:solidFill>
                  <a:srgbClr val="000000"/>
                </a:solidFill>
                <a:uFill>
                  <a:solidFill>
                    <a:srgbClr val="ffffff"/>
                  </a:solidFill>
                </a:uFill>
                <a:latin typeface="TeXGyreSchola"/>
              </a:rPr>
              <a:t>Both </a:t>
            </a:r>
            <a:r>
              <a:rPr b="1" lang="en-US" sz="6000" spc="-1" strike="noStrike">
                <a:solidFill>
                  <a:srgbClr val="000000"/>
                </a:solidFill>
                <a:uFill>
                  <a:solidFill>
                    <a:srgbClr val="ffffff"/>
                  </a:solidFill>
                </a:uFill>
                <a:latin typeface="TeXGyreSchola"/>
              </a:rPr>
              <a:t>Bound</a:t>
            </a:r>
            <a:endParaRPr b="0" lang="en-US" sz="6000" spc="-1" strike="noStrike">
              <a:solidFill>
                <a:srgbClr val="000000"/>
              </a:solidFill>
              <a:uFill>
                <a:solidFill>
                  <a:srgbClr val="ffffff"/>
                </a:solidFill>
              </a:uFill>
              <a:latin typeface="TeXGyreSchola"/>
            </a:endParaRPr>
          </a:p>
        </p:txBody>
      </p:sp>
      <p:sp>
        <p:nvSpPr>
          <p:cNvPr id="51" name="TextShape 11"/>
          <p:cNvSpPr txBox="1"/>
          <p:nvPr/>
        </p:nvSpPr>
        <p:spPr>
          <a:xfrm>
            <a:off x="26333640" y="27716040"/>
            <a:ext cx="5213160" cy="1457640"/>
          </a:xfrm>
          <a:prstGeom prst="rect">
            <a:avLst/>
          </a:prstGeom>
          <a:noFill/>
          <a:ln w="109800">
            <a:noFill/>
          </a:ln>
        </p:spPr>
        <p:txBody>
          <a:bodyPr lIns="90000" rIns="90000" tIns="45000" bIns="45000"/>
          <a:p>
            <a:r>
              <a:rPr b="1" lang="en-US" sz="6600" spc="-1" strike="noStrike">
                <a:solidFill>
                  <a:srgbClr val="000000"/>
                </a:solidFill>
                <a:uFill>
                  <a:solidFill>
                    <a:srgbClr val="ffffff"/>
                  </a:solidFill>
                </a:uFill>
                <a:latin typeface="TeXGyreSchola"/>
              </a:rPr>
              <a:t>One </a:t>
            </a:r>
            <a:r>
              <a:rPr b="1" lang="en-US" sz="6000" spc="-1" strike="noStrike">
                <a:solidFill>
                  <a:srgbClr val="000000"/>
                </a:solidFill>
                <a:uFill>
                  <a:solidFill>
                    <a:srgbClr val="ffffff"/>
                  </a:solidFill>
                </a:uFill>
                <a:latin typeface="TeXGyreSchola"/>
              </a:rPr>
              <a:t>Bound</a:t>
            </a:r>
            <a:endParaRPr b="0" lang="en-US" sz="6000" spc="-1" strike="noStrike">
              <a:solidFill>
                <a:srgbClr val="000000"/>
              </a:solidFill>
              <a:uFill>
                <a:solidFill>
                  <a:srgbClr val="ffffff"/>
                </a:solidFill>
              </a:uFill>
              <a:latin typeface="TeXGyreSchola"/>
            </a:endParaRPr>
          </a:p>
        </p:txBody>
      </p:sp>
      <p:sp>
        <p:nvSpPr>
          <p:cNvPr id="52" name="TextShape 12"/>
          <p:cNvSpPr txBox="1"/>
          <p:nvPr/>
        </p:nvSpPr>
        <p:spPr>
          <a:xfrm>
            <a:off x="25877520" y="36941760"/>
            <a:ext cx="5760720" cy="1387440"/>
          </a:xfrm>
          <a:prstGeom prst="rect">
            <a:avLst/>
          </a:prstGeom>
          <a:noFill/>
          <a:ln w="109800">
            <a:noFill/>
          </a:ln>
        </p:spPr>
        <p:txBody>
          <a:bodyPr lIns="90000" rIns="90000" tIns="45000" bIns="45000"/>
          <a:p>
            <a:r>
              <a:rPr b="1" lang="en-US" sz="6600" spc="-1" strike="noStrike">
                <a:solidFill>
                  <a:srgbClr val="000000"/>
                </a:solidFill>
                <a:uFill>
                  <a:solidFill>
                    <a:srgbClr val="ffffff"/>
                  </a:solidFill>
                </a:uFill>
                <a:latin typeface="TeXGyreSchola"/>
              </a:rPr>
              <a:t>F</a:t>
            </a:r>
            <a:r>
              <a:rPr b="1" lang="en-US" sz="6600" spc="-1" strike="noStrike">
                <a:solidFill>
                  <a:srgbClr val="000000"/>
                </a:solidFill>
                <a:uFill>
                  <a:solidFill>
                    <a:srgbClr val="ffffff"/>
                  </a:solidFill>
                </a:uFill>
                <a:latin typeface="TeXGyreSchola"/>
              </a:rPr>
              <a:t>u</a:t>
            </a:r>
            <a:r>
              <a:rPr b="1" lang="en-US" sz="6600" spc="-1" strike="noStrike">
                <a:solidFill>
                  <a:srgbClr val="000000"/>
                </a:solidFill>
                <a:uFill>
                  <a:solidFill>
                    <a:srgbClr val="ffffff"/>
                  </a:solidFill>
                </a:uFill>
                <a:latin typeface="TeXGyreSchola"/>
              </a:rPr>
              <a:t>t</a:t>
            </a:r>
            <a:r>
              <a:rPr b="1" lang="en-US" sz="6600" spc="-1" strike="noStrike">
                <a:solidFill>
                  <a:srgbClr val="000000"/>
                </a:solidFill>
                <a:uFill>
                  <a:solidFill>
                    <a:srgbClr val="ffffff"/>
                  </a:solidFill>
                </a:uFill>
                <a:latin typeface="TeXGyreSchola"/>
              </a:rPr>
              <a:t>u</a:t>
            </a:r>
            <a:r>
              <a:rPr b="1" lang="en-US" sz="6600" spc="-1" strike="noStrike">
                <a:solidFill>
                  <a:srgbClr val="000000"/>
                </a:solidFill>
                <a:uFill>
                  <a:solidFill>
                    <a:srgbClr val="ffffff"/>
                  </a:solidFill>
                </a:uFill>
                <a:latin typeface="TeXGyreSchola"/>
              </a:rPr>
              <a:t>r</a:t>
            </a:r>
            <a:r>
              <a:rPr b="1" lang="en-US" sz="6600" spc="-1" strike="noStrike">
                <a:solidFill>
                  <a:srgbClr val="000000"/>
                </a:solidFill>
                <a:uFill>
                  <a:solidFill>
                    <a:srgbClr val="ffffff"/>
                  </a:solidFill>
                </a:uFill>
                <a:latin typeface="TeXGyreSchola"/>
              </a:rPr>
              <a:t>e</a:t>
            </a:r>
            <a:r>
              <a:rPr b="1" lang="en-US" sz="6600" spc="-1" strike="noStrike">
                <a:solidFill>
                  <a:srgbClr val="000000"/>
                </a:solidFill>
                <a:uFill>
                  <a:solidFill>
                    <a:srgbClr val="ffffff"/>
                  </a:solidFill>
                </a:uFill>
                <a:latin typeface="TeXGyreSchola"/>
              </a:rPr>
              <a:t> </a:t>
            </a:r>
            <a:r>
              <a:rPr b="1" lang="en-US" sz="6600" spc="-1" strike="noStrike">
                <a:solidFill>
                  <a:srgbClr val="000000"/>
                </a:solidFill>
                <a:uFill>
                  <a:solidFill>
                    <a:srgbClr val="ffffff"/>
                  </a:solidFill>
                </a:uFill>
                <a:latin typeface="TeXGyreSchola"/>
              </a:rPr>
              <a:t>W</a:t>
            </a:r>
            <a:r>
              <a:rPr b="1" lang="en-US" sz="6600" spc="-1" strike="noStrike">
                <a:solidFill>
                  <a:srgbClr val="000000"/>
                </a:solidFill>
                <a:uFill>
                  <a:solidFill>
                    <a:srgbClr val="ffffff"/>
                  </a:solidFill>
                </a:uFill>
                <a:latin typeface="TeXGyreSchola"/>
              </a:rPr>
              <a:t>o</a:t>
            </a:r>
            <a:r>
              <a:rPr b="1" lang="en-US" sz="6600" spc="-1" strike="noStrike">
                <a:solidFill>
                  <a:srgbClr val="000000"/>
                </a:solidFill>
                <a:uFill>
                  <a:solidFill>
                    <a:srgbClr val="ffffff"/>
                  </a:solidFill>
                </a:uFill>
                <a:latin typeface="TeXGyreSchola"/>
              </a:rPr>
              <a:t>r</a:t>
            </a:r>
            <a:r>
              <a:rPr b="1" lang="en-US" sz="6600" spc="-1" strike="noStrike">
                <a:solidFill>
                  <a:srgbClr val="000000"/>
                </a:solidFill>
                <a:uFill>
                  <a:solidFill>
                    <a:srgbClr val="ffffff"/>
                  </a:solidFill>
                </a:uFill>
                <a:latin typeface="TeXGyreSchola"/>
              </a:rPr>
              <a:t>k</a:t>
            </a:r>
            <a:endParaRPr b="0" lang="en-US" sz="6600" spc="-1" strike="noStrike">
              <a:solidFill>
                <a:srgbClr val="000000"/>
              </a:solidFill>
              <a:uFill>
                <a:solidFill>
                  <a:srgbClr val="ffffff"/>
                </a:solidFill>
              </a:uFill>
              <a:latin typeface="TeXGyreSchola"/>
            </a:endParaRPr>
          </a:p>
        </p:txBody>
      </p:sp>
      <p:pic>
        <p:nvPicPr>
          <p:cNvPr id="53" name="" descr=""/>
          <p:cNvPicPr/>
          <p:nvPr/>
        </p:nvPicPr>
        <p:blipFill>
          <a:blip r:embed="rId3"/>
          <a:srcRect l="15994" t="10663" r="14001" b="9334"/>
          <a:stretch/>
        </p:blipFill>
        <p:spPr>
          <a:xfrm>
            <a:off x="34367040" y="17099280"/>
            <a:ext cx="4157280" cy="3563280"/>
          </a:xfrm>
          <a:prstGeom prst="rect">
            <a:avLst/>
          </a:prstGeom>
          <a:ln w="109800">
            <a:noFill/>
          </a:ln>
        </p:spPr>
      </p:pic>
      <p:pic>
        <p:nvPicPr>
          <p:cNvPr id="54" name="" descr=""/>
          <p:cNvPicPr/>
          <p:nvPr/>
        </p:nvPicPr>
        <p:blipFill>
          <a:blip r:embed="rId4"/>
          <a:srcRect l="11989" t="18660" r="8003" b="17339"/>
          <a:stretch/>
        </p:blipFill>
        <p:spPr>
          <a:xfrm>
            <a:off x="38357640" y="18025200"/>
            <a:ext cx="4751640" cy="2850120"/>
          </a:xfrm>
          <a:prstGeom prst="rect">
            <a:avLst/>
          </a:prstGeom>
          <a:ln w="109800">
            <a:noFill/>
          </a:ln>
        </p:spPr>
      </p:pic>
      <p:pic>
        <p:nvPicPr>
          <p:cNvPr id="55" name="" descr=""/>
          <p:cNvPicPr/>
          <p:nvPr/>
        </p:nvPicPr>
        <p:blipFill>
          <a:blip r:embed="rId5"/>
          <a:srcRect l="15994" t="10655" r="16000" b="9334"/>
          <a:stretch/>
        </p:blipFill>
        <p:spPr>
          <a:xfrm>
            <a:off x="29998440" y="20591280"/>
            <a:ext cx="4038480" cy="3563640"/>
          </a:xfrm>
          <a:prstGeom prst="rect">
            <a:avLst/>
          </a:prstGeom>
          <a:ln w="109800">
            <a:noFill/>
          </a:ln>
        </p:spPr>
      </p:pic>
      <p:pic>
        <p:nvPicPr>
          <p:cNvPr id="56" name="" descr=""/>
          <p:cNvPicPr/>
          <p:nvPr/>
        </p:nvPicPr>
        <p:blipFill>
          <a:blip r:embed="rId6"/>
          <a:srcRect l="11989" t="15994" r="12008" b="20005"/>
          <a:stretch/>
        </p:blipFill>
        <p:spPr>
          <a:xfrm>
            <a:off x="34036920" y="21232440"/>
            <a:ext cx="4513680" cy="2850480"/>
          </a:xfrm>
          <a:prstGeom prst="rect">
            <a:avLst/>
          </a:prstGeom>
          <a:ln w="109800">
            <a:noFill/>
          </a:ln>
        </p:spPr>
      </p:pic>
      <p:pic>
        <p:nvPicPr>
          <p:cNvPr id="57" name="" descr=""/>
          <p:cNvPicPr/>
          <p:nvPr/>
        </p:nvPicPr>
        <p:blipFill>
          <a:blip r:embed="rId7"/>
          <a:srcRect l="13989" t="15986" r="12008" b="20013"/>
          <a:stretch/>
        </p:blipFill>
        <p:spPr>
          <a:xfrm>
            <a:off x="38602440" y="21278880"/>
            <a:ext cx="4394520" cy="2851200"/>
          </a:xfrm>
          <a:prstGeom prst="rect">
            <a:avLst/>
          </a:prstGeom>
          <a:ln w="109800">
            <a:noFill/>
          </a:ln>
        </p:spPr>
      </p:pic>
      <p:pic>
        <p:nvPicPr>
          <p:cNvPr id="58" name="" descr=""/>
          <p:cNvPicPr/>
          <p:nvPr/>
        </p:nvPicPr>
        <p:blipFill>
          <a:blip r:embed="rId8"/>
          <a:srcRect l="17987" t="10655" r="13515" b="9342"/>
          <a:stretch/>
        </p:blipFill>
        <p:spPr>
          <a:xfrm>
            <a:off x="30207240" y="24083280"/>
            <a:ext cx="4067640" cy="3563280"/>
          </a:xfrm>
          <a:prstGeom prst="rect">
            <a:avLst/>
          </a:prstGeom>
          <a:ln w="109800">
            <a:noFill/>
          </a:ln>
        </p:spPr>
      </p:pic>
      <p:pic>
        <p:nvPicPr>
          <p:cNvPr id="59" name="" descr=""/>
          <p:cNvPicPr/>
          <p:nvPr/>
        </p:nvPicPr>
        <p:blipFill>
          <a:blip r:embed="rId9"/>
          <a:srcRect l="11977" t="15994" r="12020" b="17339"/>
          <a:stretch/>
        </p:blipFill>
        <p:spPr>
          <a:xfrm>
            <a:off x="34037280" y="24749640"/>
            <a:ext cx="4513680" cy="2969280"/>
          </a:xfrm>
          <a:prstGeom prst="rect">
            <a:avLst/>
          </a:prstGeom>
          <a:ln w="109800">
            <a:noFill/>
          </a:ln>
        </p:spPr>
      </p:pic>
      <p:pic>
        <p:nvPicPr>
          <p:cNvPr id="60" name="" descr=""/>
          <p:cNvPicPr/>
          <p:nvPr/>
        </p:nvPicPr>
        <p:blipFill>
          <a:blip r:embed="rId10"/>
          <a:srcRect l="11977" t="18660" r="10009" b="20021"/>
          <a:stretch/>
        </p:blipFill>
        <p:spPr>
          <a:xfrm>
            <a:off x="38194920" y="25179120"/>
            <a:ext cx="4633200" cy="2731320"/>
          </a:xfrm>
          <a:prstGeom prst="rect">
            <a:avLst/>
          </a:prstGeom>
          <a:ln w="109800">
            <a:noFill/>
          </a:ln>
        </p:spPr>
      </p:pic>
      <p:pic>
        <p:nvPicPr>
          <p:cNvPr id="61" name="" descr=""/>
          <p:cNvPicPr/>
          <p:nvPr/>
        </p:nvPicPr>
        <p:blipFill>
          <a:blip r:embed="rId11"/>
          <a:srcRect l="13995" t="13361" r="10002" b="11762"/>
          <a:stretch/>
        </p:blipFill>
        <p:spPr>
          <a:xfrm>
            <a:off x="29998440" y="17146440"/>
            <a:ext cx="4513680" cy="3325320"/>
          </a:xfrm>
          <a:prstGeom prst="rect">
            <a:avLst/>
          </a:prstGeom>
          <a:ln w="109800">
            <a:noFill/>
          </a:ln>
        </p:spPr>
      </p:pic>
      <p:sp>
        <p:nvSpPr>
          <p:cNvPr id="62" name="TextShape 13"/>
          <p:cNvSpPr txBox="1"/>
          <p:nvPr/>
        </p:nvSpPr>
        <p:spPr>
          <a:xfrm>
            <a:off x="881280" y="7678080"/>
            <a:ext cx="12252960" cy="7850160"/>
          </a:xfrm>
          <a:prstGeom prst="rect">
            <a:avLst/>
          </a:prstGeom>
          <a:noFill/>
          <a:ln w="109800">
            <a:noFill/>
          </a:ln>
        </p:spPr>
        <p:txBody>
          <a:bodyPr lIns="90000" rIns="90000" tIns="45000" bIns="45000"/>
          <a:p>
            <a:r>
              <a:rPr b="0" lang="en-US" sz="4800" spc="-1" strike="noStrike">
                <a:solidFill>
                  <a:srgbClr val="000000"/>
                </a:solidFill>
                <a:uFill>
                  <a:solidFill>
                    <a:srgbClr val="ffffff"/>
                  </a:solidFill>
                </a:uFill>
                <a:latin typeface="TeXGyreSchola"/>
              </a:rPr>
              <a:t>We aim to create a simple 2-D model of the motor protein dynein as it walks along the microtubule. The model will be simulated with Monte-Carlo methods in order to replicate its random stepping behavior. The simulation’s goal is to display the mechanical nature of dynein and deepen our understanding on motor proteins. </a:t>
            </a:r>
            <a:endParaRPr b="0" lang="en-US" sz="4800" spc="-1" strike="noStrike">
              <a:solidFill>
                <a:srgbClr val="000000"/>
              </a:solidFill>
              <a:uFill>
                <a:solidFill>
                  <a:srgbClr val="ffffff"/>
                </a:solidFill>
              </a:uFill>
              <a:latin typeface="TeXGyreSchola"/>
            </a:endParaRPr>
          </a:p>
        </p:txBody>
      </p:sp>
      <p:sp>
        <p:nvSpPr>
          <p:cNvPr id="63" name="CustomShape 14"/>
          <p:cNvSpPr/>
          <p:nvPr/>
        </p:nvSpPr>
        <p:spPr>
          <a:xfrm>
            <a:off x="5394960" y="701280"/>
            <a:ext cx="33101280" cy="3291840"/>
          </a:xfrm>
          <a:custGeom>
            <a:avLst/>
            <a:gdLst/>
            <a:ahLst/>
            <a:rect l="0" t="0" r="r" b="b"/>
            <a:pathLst>
              <a:path w="91950" h="9146">
                <a:moveTo>
                  <a:pt x="1524" y="0"/>
                </a:moveTo>
                <a:cubicBezTo>
                  <a:pt x="762" y="0"/>
                  <a:pt x="0" y="762"/>
                  <a:pt x="0" y="1524"/>
                </a:cubicBezTo>
                <a:lnTo>
                  <a:pt x="0" y="7620"/>
                </a:lnTo>
                <a:cubicBezTo>
                  <a:pt x="0" y="8382"/>
                  <a:pt x="762" y="9145"/>
                  <a:pt x="1524" y="9145"/>
                </a:cubicBezTo>
                <a:lnTo>
                  <a:pt x="90424" y="9145"/>
                </a:lnTo>
                <a:cubicBezTo>
                  <a:pt x="91186" y="9145"/>
                  <a:pt x="91949" y="8382"/>
                  <a:pt x="91949" y="7620"/>
                </a:cubicBezTo>
                <a:lnTo>
                  <a:pt x="91949" y="1524"/>
                </a:lnTo>
                <a:cubicBezTo>
                  <a:pt x="91949" y="762"/>
                  <a:pt x="91186" y="0"/>
                  <a:pt x="90424" y="0"/>
                </a:cubicBezTo>
                <a:lnTo>
                  <a:pt x="1524" y="0"/>
                </a:lnTo>
              </a:path>
            </a:pathLst>
          </a:custGeom>
          <a:solidFill>
            <a:srgbClr val="ffffff"/>
          </a:solidFill>
          <a:ln w="109800">
            <a:solidFill>
              <a:srgbClr val="333333"/>
            </a:solidFill>
            <a:round/>
          </a:ln>
        </p:spPr>
        <p:style>
          <a:lnRef idx="0"/>
          <a:fillRef idx="0"/>
          <a:effectRef idx="0"/>
          <a:fontRef idx="minor"/>
        </p:style>
        <p:txBody>
          <a:bodyPr wrap="none" lIns="90000" rIns="90000" tIns="45000" bIns="45000" anchor="ctr" anchorCtr="1"/>
          <a:p>
            <a:pPr algn="ctr"/>
            <a:r>
              <a:rPr b="1" lang="en-US" sz="9600" spc="-1" strike="noStrike">
                <a:solidFill>
                  <a:srgbClr val="000000"/>
                </a:solidFill>
                <a:uFill>
                  <a:solidFill>
                    <a:srgbClr val="ffffff"/>
                  </a:solidFill>
                </a:uFill>
                <a:latin typeface="TeXGyreSchola"/>
              </a:rPr>
              <a:t>Simulating the Walk of the Dynein Motor Protein</a:t>
            </a:r>
            <a:endParaRPr b="0" lang="en-US" sz="9600" spc="-1" strike="noStrike">
              <a:solidFill>
                <a:srgbClr val="000000"/>
              </a:solidFill>
              <a:uFill>
                <a:solidFill>
                  <a:srgbClr val="ffffff"/>
                </a:solidFill>
              </a:uFill>
              <a:latin typeface="TeXGyreSchola"/>
            </a:endParaRPr>
          </a:p>
        </p:txBody>
      </p:sp>
      <p:sp>
        <p:nvSpPr>
          <p:cNvPr id="64" name="TextShape 15"/>
          <p:cNvSpPr txBox="1"/>
          <p:nvPr/>
        </p:nvSpPr>
        <p:spPr>
          <a:xfrm>
            <a:off x="881280" y="17539920"/>
            <a:ext cx="12527280" cy="8736120"/>
          </a:xfrm>
          <a:prstGeom prst="rect">
            <a:avLst/>
          </a:prstGeom>
          <a:noFill/>
          <a:ln w="109800">
            <a:noFill/>
          </a:ln>
        </p:spPr>
        <p:txBody>
          <a:bodyPr lIns="90000" rIns="90000" tIns="45000" bIns="45000"/>
          <a:p>
            <a:r>
              <a:rPr b="0" lang="en-US" sz="4800" spc="-1" strike="noStrike">
                <a:solidFill>
                  <a:srgbClr val="000000"/>
                </a:solidFill>
                <a:uFill>
                  <a:solidFill>
                    <a:srgbClr val="ffffff"/>
                  </a:solidFill>
                </a:uFill>
                <a:latin typeface="TeXGyreSchola"/>
              </a:rPr>
              <a:t>Dynein is one of the three motor proteins that are responsible for the cell’s ability to move, divide, and spatially organize itself. They convey cargo along a protein highway (microtubule) by using ATP to step. Its two feet can act independently from each other causing erratic and stochastic steps, allowing us to model its walk with a Monte-Carlo simulation.     </a:t>
            </a:r>
            <a:endParaRPr b="0" lang="en-US" sz="4800" spc="-1" strike="noStrike">
              <a:solidFill>
                <a:srgbClr val="000000"/>
              </a:solidFill>
              <a:uFill>
                <a:solidFill>
                  <a:srgbClr val="ffffff"/>
                </a:solidFill>
              </a:uFill>
              <a:latin typeface="TeXGyreSchola"/>
            </a:endParaRPr>
          </a:p>
        </p:txBody>
      </p:sp>
      <p:sp>
        <p:nvSpPr>
          <p:cNvPr id="65" name="CustomShape 16"/>
          <p:cNvSpPr/>
          <p:nvPr/>
        </p:nvSpPr>
        <p:spPr>
          <a:xfrm>
            <a:off x="14538960" y="12344400"/>
            <a:ext cx="5120640" cy="3886200"/>
          </a:xfrm>
          <a:custGeom>
            <a:avLst/>
            <a:gdLst/>
            <a:ahLst/>
            <a:rect l="0" t="0" r="r" b="b"/>
            <a:pathLst>
              <a:path w="14225" h="10797">
                <a:moveTo>
                  <a:pt x="1799" y="0"/>
                </a:moveTo>
                <a:cubicBezTo>
                  <a:pt x="899" y="0"/>
                  <a:pt x="0" y="899"/>
                  <a:pt x="0" y="1799"/>
                </a:cubicBezTo>
                <a:lnTo>
                  <a:pt x="0" y="8996"/>
                </a:lnTo>
                <a:cubicBezTo>
                  <a:pt x="0" y="9896"/>
                  <a:pt x="899" y="10796"/>
                  <a:pt x="1799" y="10796"/>
                </a:cubicBezTo>
                <a:lnTo>
                  <a:pt x="12425" y="10796"/>
                </a:lnTo>
                <a:cubicBezTo>
                  <a:pt x="13324" y="10796"/>
                  <a:pt x="14224" y="9896"/>
                  <a:pt x="14224" y="8996"/>
                </a:cubicBezTo>
                <a:lnTo>
                  <a:pt x="14224" y="1799"/>
                </a:lnTo>
                <a:cubicBezTo>
                  <a:pt x="14224" y="899"/>
                  <a:pt x="13324" y="0"/>
                  <a:pt x="12425" y="0"/>
                </a:cubicBezTo>
                <a:lnTo>
                  <a:pt x="1799" y="0"/>
                </a:lnTo>
              </a:path>
            </a:pathLst>
          </a:custGeom>
          <a:noFill/>
          <a:ln w="109800">
            <a:solidFill>
              <a:srgbClr val="333333"/>
            </a:solidFill>
            <a:round/>
          </a:ln>
        </p:spPr>
        <p:style>
          <a:lnRef idx="0"/>
          <a:fillRef idx="0"/>
          <a:effectRef idx="0"/>
          <a:fontRef idx="minor"/>
        </p:style>
        <p:txBody>
          <a:bodyPr wrap="none" lIns="90000" rIns="90000" tIns="45000" bIns="45000" anchor="ctr"/>
          <a:p>
            <a:pPr algn="ctr"/>
            <a:r>
              <a:rPr b="0" lang="en-US" sz="4800" spc="-1" strike="noStrike">
                <a:solidFill>
                  <a:srgbClr val="000000"/>
                </a:solidFill>
                <a:uFill>
                  <a:solidFill>
                    <a:srgbClr val="ffffff"/>
                  </a:solidFill>
                </a:uFill>
                <a:latin typeface="TeXGyreSchola"/>
              </a:rPr>
              <a:t>Randomly pick </a:t>
            </a:r>
            <a:endParaRPr b="0" lang="en-US" sz="4800" spc="-1" strike="noStrike">
              <a:solidFill>
                <a:srgbClr val="000000"/>
              </a:solidFill>
              <a:uFill>
                <a:solidFill>
                  <a:srgbClr val="ffffff"/>
                </a:solidFill>
              </a:uFill>
              <a:latin typeface="TeXGyreSchola"/>
            </a:endParaRPr>
          </a:p>
          <a:p>
            <a:pPr algn="ctr"/>
            <a:r>
              <a:rPr b="0" lang="en-US" sz="4800" spc="-1" strike="noStrike">
                <a:solidFill>
                  <a:srgbClr val="000000"/>
                </a:solidFill>
                <a:uFill>
                  <a:solidFill>
                    <a:srgbClr val="ffffff"/>
                  </a:solidFill>
                </a:uFill>
                <a:latin typeface="TeXGyreSchola"/>
              </a:rPr>
              <a:t>a set of </a:t>
            </a:r>
            <a:endParaRPr b="0" lang="en-US" sz="4800" spc="-1" strike="noStrike">
              <a:solidFill>
                <a:srgbClr val="000000"/>
              </a:solidFill>
              <a:uFill>
                <a:solidFill>
                  <a:srgbClr val="ffffff"/>
                </a:solidFill>
              </a:uFill>
              <a:latin typeface="TeXGyreSchola"/>
            </a:endParaRPr>
          </a:p>
          <a:p>
            <a:pPr algn="ctr"/>
            <a:r>
              <a:rPr b="0" lang="en-US" sz="4800" spc="-1" strike="noStrike">
                <a:solidFill>
                  <a:srgbClr val="000000"/>
                </a:solidFill>
                <a:uFill>
                  <a:solidFill>
                    <a:srgbClr val="ffffff"/>
                  </a:solidFill>
                </a:uFill>
                <a:latin typeface="TeXGyreSchola"/>
              </a:rPr>
              <a:t>motor angles</a:t>
            </a:r>
            <a:endParaRPr b="0" lang="en-US" sz="4800" spc="-1" strike="noStrike">
              <a:solidFill>
                <a:srgbClr val="000000"/>
              </a:solidFill>
              <a:uFill>
                <a:solidFill>
                  <a:srgbClr val="ffffff"/>
                </a:solidFill>
              </a:uFill>
              <a:latin typeface="TeXGyreSchola"/>
            </a:endParaRPr>
          </a:p>
        </p:txBody>
      </p:sp>
      <p:sp>
        <p:nvSpPr>
          <p:cNvPr id="66" name="Line 17"/>
          <p:cNvSpPr/>
          <p:nvPr/>
        </p:nvSpPr>
        <p:spPr>
          <a:xfrm>
            <a:off x="19723680" y="14356080"/>
            <a:ext cx="2286000" cy="0"/>
          </a:xfrm>
          <a:prstGeom prst="line">
            <a:avLst/>
          </a:prstGeom>
          <a:ln w="109800">
            <a:solidFill>
              <a:srgbClr val="000000"/>
            </a:solidFill>
            <a:round/>
            <a:tailEnd len="med" type="triangle" w="med"/>
          </a:ln>
        </p:spPr>
        <p:style>
          <a:lnRef idx="0"/>
          <a:fillRef idx="0"/>
          <a:effectRef idx="0"/>
          <a:fontRef idx="minor"/>
        </p:style>
      </p:sp>
      <p:sp>
        <p:nvSpPr>
          <p:cNvPr id="67" name="CustomShape 18"/>
          <p:cNvSpPr/>
          <p:nvPr/>
        </p:nvSpPr>
        <p:spPr>
          <a:xfrm>
            <a:off x="22338720" y="12344400"/>
            <a:ext cx="5120640" cy="3886200"/>
          </a:xfrm>
          <a:custGeom>
            <a:avLst/>
            <a:gdLst/>
            <a:ahLst/>
            <a:rect l="0" t="0" r="r" b="b"/>
            <a:pathLst>
              <a:path w="14225" h="10797">
                <a:moveTo>
                  <a:pt x="1799" y="0"/>
                </a:moveTo>
                <a:cubicBezTo>
                  <a:pt x="899" y="0"/>
                  <a:pt x="0" y="899"/>
                  <a:pt x="0" y="1799"/>
                </a:cubicBezTo>
                <a:lnTo>
                  <a:pt x="0" y="8996"/>
                </a:lnTo>
                <a:cubicBezTo>
                  <a:pt x="0" y="9896"/>
                  <a:pt x="899" y="10796"/>
                  <a:pt x="1799" y="10796"/>
                </a:cubicBezTo>
                <a:lnTo>
                  <a:pt x="12425" y="10796"/>
                </a:lnTo>
                <a:cubicBezTo>
                  <a:pt x="13324" y="10796"/>
                  <a:pt x="14224" y="9896"/>
                  <a:pt x="14224" y="8996"/>
                </a:cubicBezTo>
                <a:lnTo>
                  <a:pt x="14224" y="1799"/>
                </a:lnTo>
                <a:cubicBezTo>
                  <a:pt x="14224" y="899"/>
                  <a:pt x="13324" y="0"/>
                  <a:pt x="12425" y="0"/>
                </a:cubicBezTo>
                <a:lnTo>
                  <a:pt x="1799" y="0"/>
                </a:lnTo>
              </a:path>
            </a:pathLst>
          </a:custGeom>
          <a:noFill/>
          <a:ln w="109800">
            <a:solidFill>
              <a:srgbClr val="333333"/>
            </a:solidFill>
            <a:round/>
          </a:ln>
        </p:spPr>
        <p:style>
          <a:lnRef idx="0"/>
          <a:fillRef idx="0"/>
          <a:effectRef idx="0"/>
          <a:fontRef idx="minor"/>
        </p:style>
        <p:txBody>
          <a:bodyPr wrap="none" lIns="90000" rIns="90000" tIns="45000" bIns="45000" anchor="ctr"/>
          <a:p>
            <a:pPr algn="ctr"/>
            <a:r>
              <a:rPr b="0" lang="en-US" sz="4800" spc="-1" strike="noStrike">
                <a:solidFill>
                  <a:srgbClr val="000000"/>
                </a:solidFill>
                <a:uFill>
                  <a:solidFill>
                    <a:srgbClr val="ffffff"/>
                  </a:solidFill>
                </a:uFill>
                <a:latin typeface="TeXGyreSchola"/>
              </a:rPr>
              <a:t>Calculate </a:t>
            </a:r>
            <a:endParaRPr b="0" lang="en-US" sz="4800" spc="-1" strike="noStrike">
              <a:solidFill>
                <a:srgbClr val="000000"/>
              </a:solidFill>
              <a:uFill>
                <a:solidFill>
                  <a:srgbClr val="ffffff"/>
                </a:solidFill>
              </a:uFill>
              <a:latin typeface="TeXGyreSchola"/>
            </a:endParaRPr>
          </a:p>
          <a:p>
            <a:pPr algn="ctr"/>
            <a:r>
              <a:rPr b="0" lang="en-US" sz="4800" spc="-1" strike="noStrike">
                <a:solidFill>
                  <a:srgbClr val="000000"/>
                </a:solidFill>
                <a:uFill>
                  <a:solidFill>
                    <a:srgbClr val="ffffff"/>
                  </a:solidFill>
                </a:uFill>
                <a:latin typeface="TeXGyreSchola"/>
              </a:rPr>
              <a:t>total energy </a:t>
            </a:r>
            <a:endParaRPr b="0" lang="en-US" sz="4800" spc="-1" strike="noStrike">
              <a:solidFill>
                <a:srgbClr val="000000"/>
              </a:solidFill>
              <a:uFill>
                <a:solidFill>
                  <a:srgbClr val="ffffff"/>
                </a:solidFill>
              </a:uFill>
              <a:latin typeface="TeXGyreSchola"/>
            </a:endParaRPr>
          </a:p>
          <a:p>
            <a:pPr algn="ctr"/>
            <a:r>
              <a:rPr b="0" lang="en-US" sz="4800" spc="-1" strike="noStrike">
                <a:solidFill>
                  <a:srgbClr val="000000"/>
                </a:solidFill>
                <a:uFill>
                  <a:solidFill>
                    <a:srgbClr val="ffffff"/>
                  </a:solidFill>
                </a:uFill>
                <a:latin typeface="TeXGyreSchola"/>
              </a:rPr>
              <a:t>of the system</a:t>
            </a:r>
            <a:endParaRPr b="0" lang="en-US" sz="4800" spc="-1" strike="noStrike">
              <a:solidFill>
                <a:srgbClr val="000000"/>
              </a:solidFill>
              <a:uFill>
                <a:solidFill>
                  <a:srgbClr val="ffffff"/>
                </a:solidFill>
              </a:uFill>
              <a:latin typeface="TeXGyreSchola"/>
            </a:endParaRPr>
          </a:p>
        </p:txBody>
      </p:sp>
      <p:sp>
        <p:nvSpPr>
          <p:cNvPr id="68" name="Line 19"/>
          <p:cNvSpPr/>
          <p:nvPr/>
        </p:nvSpPr>
        <p:spPr>
          <a:xfrm>
            <a:off x="27592560" y="14356080"/>
            <a:ext cx="2286000" cy="0"/>
          </a:xfrm>
          <a:prstGeom prst="line">
            <a:avLst/>
          </a:prstGeom>
          <a:ln w="109800">
            <a:solidFill>
              <a:srgbClr val="000000"/>
            </a:solidFill>
            <a:round/>
            <a:tailEnd len="med" type="triangle" w="med"/>
          </a:ln>
        </p:spPr>
        <p:style>
          <a:lnRef idx="0"/>
          <a:fillRef idx="0"/>
          <a:effectRef idx="0"/>
          <a:fontRef idx="minor"/>
        </p:style>
      </p:sp>
      <p:sp>
        <p:nvSpPr>
          <p:cNvPr id="69" name="CustomShape 20"/>
          <p:cNvSpPr/>
          <p:nvPr/>
        </p:nvSpPr>
        <p:spPr>
          <a:xfrm>
            <a:off x="30169440" y="12344400"/>
            <a:ext cx="5120640" cy="3886200"/>
          </a:xfrm>
          <a:custGeom>
            <a:avLst/>
            <a:gdLst/>
            <a:ahLst/>
            <a:rect l="0" t="0" r="r" b="b"/>
            <a:pathLst>
              <a:path w="14225" h="10797">
                <a:moveTo>
                  <a:pt x="1799" y="0"/>
                </a:moveTo>
                <a:cubicBezTo>
                  <a:pt x="899" y="0"/>
                  <a:pt x="0" y="899"/>
                  <a:pt x="0" y="1799"/>
                </a:cubicBezTo>
                <a:lnTo>
                  <a:pt x="0" y="8996"/>
                </a:lnTo>
                <a:cubicBezTo>
                  <a:pt x="0" y="9896"/>
                  <a:pt x="899" y="10796"/>
                  <a:pt x="1799" y="10796"/>
                </a:cubicBezTo>
                <a:lnTo>
                  <a:pt x="12425" y="10796"/>
                </a:lnTo>
                <a:cubicBezTo>
                  <a:pt x="13324" y="10796"/>
                  <a:pt x="14224" y="9896"/>
                  <a:pt x="14224" y="8996"/>
                </a:cubicBezTo>
                <a:lnTo>
                  <a:pt x="14224" y="1799"/>
                </a:lnTo>
                <a:cubicBezTo>
                  <a:pt x="14224" y="899"/>
                  <a:pt x="13324" y="0"/>
                  <a:pt x="12425" y="0"/>
                </a:cubicBezTo>
                <a:lnTo>
                  <a:pt x="1799" y="0"/>
                </a:lnTo>
              </a:path>
            </a:pathLst>
          </a:custGeom>
          <a:noFill/>
          <a:ln w="109800">
            <a:solidFill>
              <a:srgbClr val="333333"/>
            </a:solidFill>
            <a:round/>
          </a:ln>
        </p:spPr>
        <p:style>
          <a:lnRef idx="0"/>
          <a:fillRef idx="0"/>
          <a:effectRef idx="0"/>
          <a:fontRef idx="minor"/>
        </p:style>
        <p:txBody>
          <a:bodyPr wrap="none" lIns="90000" rIns="90000" tIns="45000" bIns="45000" anchor="ctr"/>
          <a:p>
            <a:pPr algn="ctr"/>
            <a:r>
              <a:rPr b="0" lang="en-US" sz="4800" spc="-1" strike="noStrike">
                <a:solidFill>
                  <a:srgbClr val="000000"/>
                </a:solidFill>
                <a:uFill>
                  <a:solidFill>
                    <a:srgbClr val="ffffff"/>
                  </a:solidFill>
                </a:uFill>
                <a:latin typeface="TeXGyreSchola"/>
              </a:rPr>
              <a:t>Determine </a:t>
            </a:r>
            <a:endParaRPr b="0" lang="en-US" sz="4800" spc="-1" strike="noStrike">
              <a:solidFill>
                <a:srgbClr val="000000"/>
              </a:solidFill>
              <a:uFill>
                <a:solidFill>
                  <a:srgbClr val="ffffff"/>
                </a:solidFill>
              </a:uFill>
              <a:latin typeface="TeXGyreSchola"/>
            </a:endParaRPr>
          </a:p>
          <a:p>
            <a:pPr algn="ctr"/>
            <a:r>
              <a:rPr b="0" lang="en-US" sz="4800" spc="-1" strike="noStrike">
                <a:solidFill>
                  <a:srgbClr val="000000"/>
                </a:solidFill>
                <a:uFill>
                  <a:solidFill>
                    <a:srgbClr val="ffffff"/>
                  </a:solidFill>
                </a:uFill>
                <a:latin typeface="TeXGyreSchola"/>
              </a:rPr>
              <a:t>probability </a:t>
            </a:r>
            <a:endParaRPr b="0" lang="en-US" sz="4800" spc="-1" strike="noStrike">
              <a:solidFill>
                <a:srgbClr val="000000"/>
              </a:solidFill>
              <a:uFill>
                <a:solidFill>
                  <a:srgbClr val="ffffff"/>
                </a:solidFill>
              </a:uFill>
              <a:latin typeface="TeXGyreSchola"/>
            </a:endParaRPr>
          </a:p>
          <a:p>
            <a:pPr algn="ctr"/>
            <a:r>
              <a:rPr b="0" lang="en-US" sz="4800" spc="-1" strike="noStrike">
                <a:solidFill>
                  <a:srgbClr val="000000"/>
                </a:solidFill>
                <a:uFill>
                  <a:solidFill>
                    <a:srgbClr val="ffffff"/>
                  </a:solidFill>
                </a:uFill>
                <a:latin typeface="TeXGyreSchola"/>
              </a:rPr>
              <a:t>of unbinding</a:t>
            </a:r>
            <a:endParaRPr b="0" lang="en-US" sz="4800" spc="-1" strike="noStrike">
              <a:solidFill>
                <a:srgbClr val="000000"/>
              </a:solidFill>
              <a:uFill>
                <a:solidFill>
                  <a:srgbClr val="ffffff"/>
                </a:solidFill>
              </a:uFill>
              <a:latin typeface="TeXGyreSchola"/>
            </a:endParaRPr>
          </a:p>
        </p:txBody>
      </p:sp>
      <p:sp>
        <p:nvSpPr>
          <p:cNvPr id="70" name="Line 21"/>
          <p:cNvSpPr/>
          <p:nvPr/>
        </p:nvSpPr>
        <p:spPr>
          <a:xfrm>
            <a:off x="35417520" y="14356080"/>
            <a:ext cx="2286000" cy="0"/>
          </a:xfrm>
          <a:prstGeom prst="line">
            <a:avLst/>
          </a:prstGeom>
          <a:ln w="109800">
            <a:solidFill>
              <a:srgbClr val="000000"/>
            </a:solidFill>
            <a:round/>
            <a:tailEnd len="med" type="triangle" w="med"/>
          </a:ln>
        </p:spPr>
        <p:style>
          <a:lnRef idx="0"/>
          <a:fillRef idx="0"/>
          <a:effectRef idx="0"/>
          <a:fontRef idx="minor"/>
        </p:style>
      </p:sp>
      <p:sp>
        <p:nvSpPr>
          <p:cNvPr id="71" name="CustomShape 22"/>
          <p:cNvSpPr/>
          <p:nvPr/>
        </p:nvSpPr>
        <p:spPr>
          <a:xfrm>
            <a:off x="38011680" y="12344400"/>
            <a:ext cx="5120640" cy="3886200"/>
          </a:xfrm>
          <a:custGeom>
            <a:avLst/>
            <a:gdLst/>
            <a:ahLst/>
            <a:rect l="0" t="0" r="r" b="b"/>
            <a:pathLst>
              <a:path w="14225" h="10797">
                <a:moveTo>
                  <a:pt x="1799" y="0"/>
                </a:moveTo>
                <a:cubicBezTo>
                  <a:pt x="899" y="0"/>
                  <a:pt x="0" y="899"/>
                  <a:pt x="0" y="1799"/>
                </a:cubicBezTo>
                <a:lnTo>
                  <a:pt x="0" y="8996"/>
                </a:lnTo>
                <a:cubicBezTo>
                  <a:pt x="0" y="9896"/>
                  <a:pt x="899" y="10796"/>
                  <a:pt x="1799" y="10796"/>
                </a:cubicBezTo>
                <a:lnTo>
                  <a:pt x="12425" y="10796"/>
                </a:lnTo>
                <a:cubicBezTo>
                  <a:pt x="13324" y="10796"/>
                  <a:pt x="14224" y="9896"/>
                  <a:pt x="14224" y="8996"/>
                </a:cubicBezTo>
                <a:lnTo>
                  <a:pt x="14224" y="1799"/>
                </a:lnTo>
                <a:cubicBezTo>
                  <a:pt x="14224" y="899"/>
                  <a:pt x="13324" y="0"/>
                  <a:pt x="12425" y="0"/>
                </a:cubicBezTo>
                <a:lnTo>
                  <a:pt x="1799" y="0"/>
                </a:lnTo>
              </a:path>
            </a:pathLst>
          </a:custGeom>
          <a:noFill/>
          <a:ln w="109800">
            <a:solidFill>
              <a:srgbClr val="333333"/>
            </a:solidFill>
            <a:round/>
          </a:ln>
        </p:spPr>
        <p:style>
          <a:lnRef idx="0"/>
          <a:fillRef idx="0"/>
          <a:effectRef idx="0"/>
          <a:fontRef idx="minor"/>
        </p:style>
        <p:txBody>
          <a:bodyPr wrap="none" lIns="90000" rIns="90000" tIns="45000" bIns="45000" anchor="ctr"/>
          <a:p>
            <a:pPr algn="ctr"/>
            <a:r>
              <a:rPr b="0" lang="en-US" sz="4800" spc="-1" strike="noStrike">
                <a:solidFill>
                  <a:srgbClr val="000000"/>
                </a:solidFill>
                <a:uFill>
                  <a:solidFill>
                    <a:srgbClr val="ffffff"/>
                  </a:solidFill>
                </a:uFill>
                <a:latin typeface="TeXGyreSchola"/>
              </a:rPr>
              <a:t>Start one bound </a:t>
            </a:r>
            <a:endParaRPr b="0" lang="en-US" sz="4800" spc="-1" strike="noStrike">
              <a:solidFill>
                <a:srgbClr val="000000"/>
              </a:solidFill>
              <a:uFill>
                <a:solidFill>
                  <a:srgbClr val="ffffff"/>
                </a:solidFill>
              </a:uFill>
              <a:latin typeface="TeXGyreSchola"/>
            </a:endParaRPr>
          </a:p>
          <a:p>
            <a:pPr algn="ctr"/>
            <a:r>
              <a:rPr b="0" lang="en-US" sz="4800" spc="-1" strike="noStrike">
                <a:solidFill>
                  <a:srgbClr val="000000"/>
                </a:solidFill>
                <a:uFill>
                  <a:solidFill>
                    <a:srgbClr val="ffffff"/>
                  </a:solidFill>
                </a:uFill>
                <a:latin typeface="TeXGyreSchola"/>
              </a:rPr>
              <a:t>simulation </a:t>
            </a:r>
            <a:endParaRPr b="0" lang="en-US" sz="4800" spc="-1" strike="noStrike">
              <a:solidFill>
                <a:srgbClr val="000000"/>
              </a:solidFill>
              <a:uFill>
                <a:solidFill>
                  <a:srgbClr val="ffffff"/>
                </a:solidFill>
              </a:uFill>
              <a:latin typeface="TeXGyreSchola"/>
            </a:endParaRPr>
          </a:p>
          <a:p>
            <a:pPr algn="ctr"/>
            <a:r>
              <a:rPr b="0" lang="en-US" sz="4800" spc="-1" strike="noStrike">
                <a:solidFill>
                  <a:srgbClr val="000000"/>
                </a:solidFill>
                <a:uFill>
                  <a:solidFill>
                    <a:srgbClr val="ffffff"/>
                  </a:solidFill>
                </a:uFill>
                <a:latin typeface="TeXGyreSchola"/>
              </a:rPr>
              <a:t>if unbinding </a:t>
            </a:r>
            <a:endParaRPr b="0" lang="en-US" sz="4800" spc="-1" strike="noStrike">
              <a:solidFill>
                <a:srgbClr val="000000"/>
              </a:solidFill>
              <a:uFill>
                <a:solidFill>
                  <a:srgbClr val="ffffff"/>
                </a:solidFill>
              </a:uFill>
              <a:latin typeface="TeXGyreSchola"/>
            </a:endParaRPr>
          </a:p>
          <a:p>
            <a:pPr algn="ctr"/>
            <a:r>
              <a:rPr b="0" lang="en-US" sz="4800" spc="-1" strike="noStrike">
                <a:solidFill>
                  <a:srgbClr val="000000"/>
                </a:solidFill>
                <a:uFill>
                  <a:solidFill>
                    <a:srgbClr val="ffffff"/>
                  </a:solidFill>
                </a:uFill>
                <a:latin typeface="TeXGyreSchola"/>
              </a:rPr>
              <a:t>is successful</a:t>
            </a:r>
            <a:endParaRPr b="0" lang="en-US" sz="4800" spc="-1" strike="noStrike">
              <a:solidFill>
                <a:srgbClr val="000000"/>
              </a:solidFill>
              <a:uFill>
                <a:solidFill>
                  <a:srgbClr val="ffffff"/>
                </a:solidFill>
              </a:uFill>
              <a:latin typeface="TeXGyreSchola"/>
            </a:endParaRPr>
          </a:p>
        </p:txBody>
      </p:sp>
      <p:pic>
        <p:nvPicPr>
          <p:cNvPr id="72" name="" descr=""/>
          <p:cNvPicPr/>
          <p:nvPr/>
        </p:nvPicPr>
        <p:blipFill>
          <a:blip r:embed="rId12"/>
          <a:srcRect l="20303" t="5569" r="17334" b="19234"/>
          <a:stretch/>
        </p:blipFill>
        <p:spPr>
          <a:xfrm>
            <a:off x="25603200" y="29352240"/>
            <a:ext cx="6309360" cy="6309360"/>
          </a:xfrm>
          <a:prstGeom prst="rect">
            <a:avLst/>
          </a:prstGeom>
          <a:ln w="109800">
            <a:noFill/>
          </a:ln>
        </p:spPr>
      </p:pic>
      <p:sp>
        <p:nvSpPr>
          <p:cNvPr id="73" name="TextShape 23"/>
          <p:cNvSpPr txBox="1"/>
          <p:nvPr/>
        </p:nvSpPr>
        <p:spPr>
          <a:xfrm>
            <a:off x="16733520" y="28620720"/>
            <a:ext cx="5943600" cy="1097640"/>
          </a:xfrm>
          <a:prstGeom prst="rect">
            <a:avLst/>
          </a:prstGeom>
          <a:noFill/>
          <a:ln w="109800">
            <a:noFill/>
          </a:ln>
        </p:spPr>
        <p:txBody>
          <a:bodyPr lIns="90000" rIns="90000" tIns="45000" bIns="45000"/>
          <a:p>
            <a:r>
              <a:rPr b="0" lang="en-US" sz="5400" spc="-1" strike="noStrike" u="sng">
                <a:solidFill>
                  <a:srgbClr val="000000"/>
                </a:solidFill>
                <a:uFill>
                  <a:solidFill>
                    <a:srgbClr val="ffffff"/>
                  </a:solidFill>
                </a:uFill>
                <a:latin typeface="TeXGyreSchola"/>
              </a:rPr>
              <a:t>Brownian Motion</a:t>
            </a:r>
            <a:endParaRPr b="0" lang="en-US" sz="5400" spc="-1" strike="noStrike">
              <a:solidFill>
                <a:srgbClr val="000000"/>
              </a:solidFill>
              <a:uFill>
                <a:solidFill>
                  <a:srgbClr val="ffffff"/>
                </a:solidFill>
              </a:uFill>
              <a:latin typeface="TeXGyreSchola"/>
            </a:endParaRPr>
          </a:p>
        </p:txBody>
      </p:sp>
      <p:sp>
        <p:nvSpPr>
          <p:cNvPr id="74" name="TextShape 24"/>
          <p:cNvSpPr txBox="1"/>
          <p:nvPr/>
        </p:nvSpPr>
        <p:spPr>
          <a:xfrm>
            <a:off x="14356080" y="29992320"/>
            <a:ext cx="10789920" cy="6352560"/>
          </a:xfrm>
          <a:prstGeom prst="rect">
            <a:avLst/>
          </a:prstGeom>
          <a:noFill/>
          <a:ln w="109800">
            <a:noFill/>
          </a:ln>
        </p:spPr>
        <p:txBody>
          <a:bodyPr lIns="90000" rIns="90000" tIns="45000" bIns="45000"/>
          <a:p>
            <a:r>
              <a:rPr b="0" lang="en-US" sz="4800" spc="-1" strike="noStrike">
                <a:solidFill>
                  <a:srgbClr val="000000"/>
                </a:solidFill>
                <a:uFill>
                  <a:solidFill>
                    <a:srgbClr val="ffffff"/>
                  </a:solidFill>
                </a:uFill>
                <a:latin typeface="TeXGyreSchola"/>
              </a:rPr>
              <a:t>Unlike the both bound state, the probability of binding is not angle dependent. We simulate the one bound state in a fluid, where random forces of the molecules against the domains causes diffusion for its lifted leg to land, and thus, taking a step.</a:t>
            </a:r>
            <a:endParaRPr b="0" lang="en-US" sz="4800" spc="-1" strike="noStrike">
              <a:solidFill>
                <a:srgbClr val="000000"/>
              </a:solidFill>
              <a:uFill>
                <a:solidFill>
                  <a:srgbClr val="ffffff"/>
                </a:solidFill>
              </a:uFill>
              <a:latin typeface="TeXGyreSchola"/>
            </a:endParaRPr>
          </a:p>
        </p:txBody>
      </p:sp>
      <p:sp>
        <p:nvSpPr>
          <p:cNvPr id="75" name="TextShape 25"/>
          <p:cNvSpPr txBox="1"/>
          <p:nvPr/>
        </p:nvSpPr>
        <p:spPr>
          <a:xfrm>
            <a:off x="34207560" y="28620720"/>
            <a:ext cx="5100120" cy="1097640"/>
          </a:xfrm>
          <a:prstGeom prst="rect">
            <a:avLst/>
          </a:prstGeom>
          <a:noFill/>
          <a:ln w="109800">
            <a:noFill/>
          </a:ln>
        </p:spPr>
        <p:txBody>
          <a:bodyPr lIns="90000" rIns="90000" tIns="45000" bIns="45000"/>
          <a:p>
            <a:r>
              <a:rPr b="0" lang="en-US" sz="5400" spc="-1" strike="noStrike" u="sng">
                <a:solidFill>
                  <a:srgbClr val="000000"/>
                </a:solidFill>
                <a:uFill>
                  <a:solidFill>
                    <a:srgbClr val="ffffff"/>
                  </a:solidFill>
                </a:uFill>
                <a:latin typeface="TeXGyreSchola"/>
              </a:rPr>
              <a:t>Data Collection</a:t>
            </a:r>
            <a:endParaRPr b="0" lang="en-US" sz="5400" spc="-1" strike="noStrike">
              <a:solidFill>
                <a:srgbClr val="000000"/>
              </a:solidFill>
              <a:uFill>
                <a:solidFill>
                  <a:srgbClr val="ffffff"/>
                </a:solidFill>
              </a:uFill>
              <a:latin typeface="TeXGyreSchola"/>
            </a:endParaRPr>
          </a:p>
        </p:txBody>
      </p:sp>
      <p:sp>
        <p:nvSpPr>
          <p:cNvPr id="76" name="TextShape 26"/>
          <p:cNvSpPr txBox="1"/>
          <p:nvPr/>
        </p:nvSpPr>
        <p:spPr>
          <a:xfrm>
            <a:off x="32004000" y="29718360"/>
            <a:ext cx="11521440" cy="6992280"/>
          </a:xfrm>
          <a:prstGeom prst="rect">
            <a:avLst/>
          </a:prstGeom>
          <a:noFill/>
          <a:ln w="109800">
            <a:noFill/>
          </a:ln>
        </p:spPr>
        <p:txBody>
          <a:bodyPr lIns="90000" rIns="90000" tIns="45000" bIns="45000"/>
          <a:p>
            <a:r>
              <a:rPr b="0" lang="en-US" sz="4800" spc="-1" strike="noStrike">
                <a:solidFill>
                  <a:srgbClr val="000000"/>
                </a:solidFill>
                <a:uFill>
                  <a:solidFill>
                    <a:srgbClr val="ffffff"/>
                  </a:solidFill>
                </a:uFill>
                <a:latin typeface="TeXGyreSchola"/>
              </a:rPr>
              <a:t>After dynein takes a step, the final displacement of the landing foot and the time it took for the step would be recorded and the simulation would run again. This data would allow us to make histograms for various configurations of dynein.</a:t>
            </a:r>
            <a:endParaRPr b="0" lang="en-US" sz="4800" spc="-1" strike="noStrike">
              <a:solidFill>
                <a:srgbClr val="000000"/>
              </a:solidFill>
              <a:uFill>
                <a:solidFill>
                  <a:srgbClr val="ffffff"/>
                </a:solidFill>
              </a:uFill>
              <a:latin typeface="TeXGyreSchola"/>
            </a:endParaRPr>
          </a:p>
        </p:txBody>
      </p:sp>
      <p:sp>
        <p:nvSpPr>
          <p:cNvPr id="77" name="TextShape 27"/>
          <p:cNvSpPr txBox="1"/>
          <p:nvPr/>
        </p:nvSpPr>
        <p:spPr>
          <a:xfrm>
            <a:off x="14356080" y="38122920"/>
            <a:ext cx="28895040" cy="5457960"/>
          </a:xfrm>
          <a:prstGeom prst="rect">
            <a:avLst/>
          </a:prstGeom>
          <a:noFill/>
          <a:ln w="109800">
            <a:noFill/>
          </a:ln>
        </p:spPr>
        <p:txBody>
          <a:bodyPr lIns="90000" rIns="90000" tIns="45000" bIns="45000"/>
          <a:p>
            <a:pPr marL="216000" indent="-216000">
              <a:buClr>
                <a:srgbClr val="000000"/>
              </a:buClr>
              <a:buSzPct val="45000"/>
              <a:buFont typeface="Wingdings" charset="2"/>
              <a:buChar char=""/>
            </a:pPr>
            <a:r>
              <a:rPr b="0" lang="en-US" sz="4800" spc="-1" strike="noStrike">
                <a:solidFill>
                  <a:srgbClr val="000000"/>
                </a:solidFill>
                <a:uFill>
                  <a:solidFill>
                    <a:srgbClr val="ffffff"/>
                  </a:solidFill>
                </a:uFill>
                <a:latin typeface="TeXGyreSchola"/>
              </a:rPr>
              <a:t> </a:t>
            </a:r>
            <a:r>
              <a:rPr b="0" lang="en-US" sz="4800" spc="-1" strike="noStrike">
                <a:solidFill>
                  <a:srgbClr val="000000"/>
                </a:solidFill>
                <a:uFill>
                  <a:solidFill>
                    <a:srgbClr val="ffffff"/>
                  </a:solidFill>
                </a:uFill>
                <a:latin typeface="TeXGyreSchola"/>
              </a:rPr>
              <a:t>Improve and simplify our one bound simulation due to probability of dynein’s binding not being angle dependent like the both bound state.</a:t>
            </a:r>
            <a:endParaRPr b="0" lang="en-US" sz="4800" spc="-1" strike="noStrike">
              <a:solidFill>
                <a:srgbClr val="000000"/>
              </a:solidFill>
              <a:uFill>
                <a:solidFill>
                  <a:srgbClr val="ffffff"/>
                </a:solidFill>
              </a:uFill>
              <a:latin typeface="TeXGyreSchola"/>
            </a:endParaRPr>
          </a:p>
          <a:p>
            <a:pPr marL="216000" indent="-216000">
              <a:buClr>
                <a:srgbClr val="000000"/>
              </a:buClr>
              <a:buSzPct val="45000"/>
              <a:buFont typeface="Wingdings" charset="2"/>
              <a:buChar char=""/>
            </a:pPr>
            <a:r>
              <a:rPr b="0" lang="en-US" sz="4800" spc="-1" strike="noStrike">
                <a:solidFill>
                  <a:srgbClr val="000000"/>
                </a:solidFill>
                <a:uFill>
                  <a:solidFill>
                    <a:srgbClr val="ffffff"/>
                  </a:solidFill>
                </a:uFill>
                <a:latin typeface="TeXGyreSchola"/>
              </a:rPr>
              <a:t> </a:t>
            </a:r>
            <a:r>
              <a:rPr b="0" lang="en-US" sz="4800" spc="-1" strike="noStrike">
                <a:solidFill>
                  <a:srgbClr val="000000"/>
                </a:solidFill>
                <a:uFill>
                  <a:solidFill>
                    <a:srgbClr val="ffffff"/>
                  </a:solidFill>
                </a:uFill>
                <a:latin typeface="TeXGyreSchola"/>
              </a:rPr>
              <a:t>Analyze the error from MC simulation and compare it to older simulations done entirely with Brownian dynamics.</a:t>
            </a:r>
            <a:endParaRPr b="0" lang="en-US" sz="4800" spc="-1" strike="noStrike">
              <a:solidFill>
                <a:srgbClr val="000000"/>
              </a:solidFill>
              <a:uFill>
                <a:solidFill>
                  <a:srgbClr val="ffffff"/>
                </a:solidFill>
              </a:uFill>
              <a:latin typeface="TeXGyreSchola"/>
            </a:endParaRPr>
          </a:p>
          <a:p>
            <a:pPr marL="216000" indent="-216000">
              <a:buClr>
                <a:srgbClr val="000000"/>
              </a:buClr>
              <a:buSzPct val="45000"/>
              <a:buFont typeface="Wingdings" charset="2"/>
              <a:buChar char=""/>
            </a:pPr>
            <a:r>
              <a:rPr b="0" lang="en-US" sz="4800" spc="-1" strike="noStrike">
                <a:solidFill>
                  <a:srgbClr val="000000"/>
                </a:solidFill>
                <a:uFill>
                  <a:solidFill>
                    <a:srgbClr val="ffffff"/>
                  </a:solidFill>
                </a:uFill>
                <a:latin typeface="TeXGyreSchola"/>
              </a:rPr>
              <a:t> </a:t>
            </a:r>
            <a:r>
              <a:rPr b="0" lang="en-US" sz="4800" spc="-1" strike="noStrike">
                <a:solidFill>
                  <a:srgbClr val="000000"/>
                </a:solidFill>
                <a:uFill>
                  <a:solidFill>
                    <a:srgbClr val="ffffff"/>
                  </a:solidFill>
                </a:uFill>
                <a:latin typeface="TeXGyreSchola"/>
              </a:rPr>
              <a:t>Compare our results to experimental data and further improve in order to infer the most accurate model for dynein’s motion.</a:t>
            </a:r>
            <a:endParaRPr b="0" lang="en-US" sz="4800" spc="-1" strike="noStrike">
              <a:solidFill>
                <a:srgbClr val="000000"/>
              </a:solidFill>
              <a:uFill>
                <a:solidFill>
                  <a:srgbClr val="ffffff"/>
                </a:solidFill>
              </a:uFill>
              <a:latin typeface="TeXGyreSchola"/>
            </a:endParaRPr>
          </a:p>
        </p:txBody>
      </p:sp>
      <p:sp>
        <p:nvSpPr>
          <p:cNvPr id="78" name="TextShape 28"/>
          <p:cNvSpPr txBox="1"/>
          <p:nvPr/>
        </p:nvSpPr>
        <p:spPr>
          <a:xfrm>
            <a:off x="579600" y="28254960"/>
            <a:ext cx="12770640" cy="14403960"/>
          </a:xfrm>
          <a:prstGeom prst="rect">
            <a:avLst/>
          </a:prstGeom>
          <a:noFill/>
          <a:ln w="109800">
            <a:noFill/>
          </a:ln>
        </p:spPr>
        <p:txBody>
          <a:bodyPr lIns="90000" rIns="90000" tIns="45000" bIns="45000"/>
          <a:p>
            <a:r>
              <a:rPr b="0" lang="en-US" sz="4800" spc="-1" strike="noStrike">
                <a:solidFill>
                  <a:srgbClr val="000000"/>
                </a:solidFill>
                <a:uFill>
                  <a:solidFill>
                    <a:srgbClr val="ffffff"/>
                  </a:solidFill>
                </a:uFill>
                <a:latin typeface="TeXGyreSchola"/>
              </a:rPr>
              <a:t>Monte Carlo (MC) methods encompasses algorithms that use repeated random sampling of configurations to output a distribution of results.</a:t>
            </a:r>
            <a:endParaRPr b="0" lang="en-US" sz="4800" spc="-1" strike="noStrike">
              <a:solidFill>
                <a:srgbClr val="000000"/>
              </a:solidFill>
              <a:uFill>
                <a:solidFill>
                  <a:srgbClr val="ffffff"/>
                </a:solidFill>
              </a:uFill>
              <a:latin typeface="TeXGyreSchola"/>
            </a:endParaRPr>
          </a:p>
          <a:p>
            <a:endParaRPr b="0" lang="en-US" sz="4800" spc="-1" strike="noStrike">
              <a:solidFill>
                <a:srgbClr val="000000"/>
              </a:solidFill>
              <a:uFill>
                <a:solidFill>
                  <a:srgbClr val="ffffff"/>
                </a:solidFill>
              </a:uFill>
              <a:latin typeface="TeXGyreSchola"/>
            </a:endParaRPr>
          </a:p>
          <a:p>
            <a:r>
              <a:rPr b="0" lang="en-US" sz="4800" spc="-1" strike="noStrike">
                <a:solidFill>
                  <a:srgbClr val="000000"/>
                </a:solidFill>
                <a:uFill>
                  <a:solidFill>
                    <a:srgbClr val="ffffff"/>
                  </a:solidFill>
                </a:uFill>
                <a:latin typeface="TeXGyreSchola"/>
              </a:rPr>
              <a:t>(Put math equation of Partition function and calc. Probability here) </a:t>
            </a:r>
            <a:endParaRPr b="0" lang="en-US" sz="4800" spc="-1" strike="noStrike">
              <a:solidFill>
                <a:srgbClr val="000000"/>
              </a:solidFill>
              <a:uFill>
                <a:solidFill>
                  <a:srgbClr val="ffffff"/>
                </a:solidFill>
              </a:uFill>
              <a:latin typeface="TeXGyreSchola"/>
            </a:endParaRPr>
          </a:p>
          <a:p>
            <a:endParaRPr b="0" lang="en-US" sz="4800" spc="-1" strike="noStrike">
              <a:solidFill>
                <a:srgbClr val="000000"/>
              </a:solidFill>
              <a:uFill>
                <a:solidFill>
                  <a:srgbClr val="ffffff"/>
                </a:solidFill>
              </a:uFill>
              <a:latin typeface="TeXGyreSchola"/>
            </a:endParaRPr>
          </a:p>
          <a:p>
            <a:endParaRPr b="0" lang="en-US" sz="4800" spc="-1" strike="noStrike">
              <a:solidFill>
                <a:srgbClr val="000000"/>
              </a:solidFill>
              <a:uFill>
                <a:solidFill>
                  <a:srgbClr val="ffffff"/>
                </a:solidFill>
              </a:uFill>
              <a:latin typeface="TeXGyreSchola"/>
            </a:endParaRPr>
          </a:p>
          <a:p>
            <a:endParaRPr b="0" lang="en-US" sz="4800" spc="-1" strike="noStrike">
              <a:solidFill>
                <a:srgbClr val="000000"/>
              </a:solidFill>
              <a:uFill>
                <a:solidFill>
                  <a:srgbClr val="ffffff"/>
                </a:solidFill>
              </a:uFill>
              <a:latin typeface="TeXGyreSchola"/>
            </a:endParaRPr>
          </a:p>
          <a:p>
            <a:endParaRPr b="0" lang="en-US" sz="4800" spc="-1" strike="noStrike">
              <a:solidFill>
                <a:srgbClr val="000000"/>
              </a:solidFill>
              <a:uFill>
                <a:solidFill>
                  <a:srgbClr val="ffffff"/>
                </a:solidFill>
              </a:uFill>
              <a:latin typeface="TeXGyreSchola"/>
            </a:endParaRPr>
          </a:p>
          <a:p>
            <a:endParaRPr b="0" lang="en-US" sz="4800" spc="-1" strike="noStrike">
              <a:solidFill>
                <a:srgbClr val="000000"/>
              </a:solidFill>
              <a:uFill>
                <a:solidFill>
                  <a:srgbClr val="ffffff"/>
                </a:solidFill>
              </a:uFill>
              <a:latin typeface="TeXGyreSchola"/>
            </a:endParaRPr>
          </a:p>
          <a:p>
            <a:r>
              <a:rPr b="0" lang="en-US" sz="4800" spc="-1" strike="noStrike">
                <a:solidFill>
                  <a:srgbClr val="000000"/>
                </a:solidFill>
                <a:uFill>
                  <a:solidFill>
                    <a:srgbClr val="ffffff"/>
                  </a:solidFill>
                </a:uFill>
                <a:latin typeface="TeXGyreSchola"/>
              </a:rPr>
              <a:t>We use a MC in order to generate probability distributions of dynein’s step length, step time,  for different initial angles and positions. </a:t>
            </a:r>
            <a:endParaRPr b="0" lang="en-US" sz="4800" spc="-1" strike="noStrike">
              <a:solidFill>
                <a:srgbClr val="000000"/>
              </a:solidFill>
              <a:uFill>
                <a:solidFill>
                  <a:srgbClr val="ffffff"/>
                </a:solidFill>
              </a:uFill>
              <a:latin typeface="TeXGyreSchola"/>
            </a:endParaRPr>
          </a:p>
        </p:txBody>
      </p:sp>
      <p:sp>
        <p:nvSpPr>
          <p:cNvPr id="79" name="CustomShape 29"/>
          <p:cNvSpPr/>
          <p:nvPr/>
        </p:nvSpPr>
        <p:spPr>
          <a:xfrm>
            <a:off x="13990320" y="36758880"/>
            <a:ext cx="29626560" cy="6858000"/>
          </a:xfrm>
          <a:prstGeom prst="rect">
            <a:avLst/>
          </a:prstGeom>
          <a:noFill/>
          <a:ln w="109800">
            <a:solidFill>
              <a:srgbClr val="333333"/>
            </a:solidFill>
            <a:round/>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84</TotalTime>
  <Application>LibreOffice/5.2.7.2$Linux_X86_64 LibreOffice_project/20m0$Build-2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2019-05-02T15:19:39Z</dcterms:created>
  <dc:creator/>
  <dc:description/>
  <dc:language>en-US</dc:language>
  <cp:lastModifiedBy/>
  <dcterms:modified xsi:type="dcterms:W3CDTF">2019-05-03T11:25:08Z</dcterms:modified>
  <cp:revision>16</cp:revision>
  <dc:subject/>
  <dc:title/>
</cp:coreProperties>
</file>