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43891200" cy="438912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194560" y="1748520"/>
            <a:ext cx="39500640" cy="73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5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194560" y="10270080"/>
            <a:ext cx="39500640" cy="1214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194560" y="23565600"/>
            <a:ext cx="39500640" cy="1214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194560" y="1748520"/>
            <a:ext cx="39500640" cy="73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5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194560" y="10270080"/>
            <a:ext cx="19276200" cy="1214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2434840" y="10270080"/>
            <a:ext cx="19276200" cy="1214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22434840" y="23565600"/>
            <a:ext cx="19276200" cy="1214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2194560" y="23565600"/>
            <a:ext cx="19276200" cy="1214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194560" y="1748520"/>
            <a:ext cx="39500640" cy="73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5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194560" y="10270080"/>
            <a:ext cx="39500640" cy="2545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194560" y="10270080"/>
            <a:ext cx="39500640" cy="2545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5993280" y="10270080"/>
            <a:ext cx="31903200" cy="25454880"/>
          </a:xfrm>
          <a:prstGeom prst="rect">
            <a:avLst/>
          </a:prstGeom>
          <a:ln w="109800"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5993280" y="10270080"/>
            <a:ext cx="31903200" cy="25454880"/>
          </a:xfrm>
          <a:prstGeom prst="rect">
            <a:avLst/>
          </a:prstGeom>
          <a:ln w="109800"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194560" y="1748520"/>
            <a:ext cx="39500640" cy="73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5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194560" y="10270080"/>
            <a:ext cx="39500640" cy="2545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194560" y="1748520"/>
            <a:ext cx="39500640" cy="73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5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194560" y="10270080"/>
            <a:ext cx="39500640" cy="2545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94560" y="1748520"/>
            <a:ext cx="39500640" cy="73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5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194560" y="10270080"/>
            <a:ext cx="19276200" cy="2545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22434840" y="10270080"/>
            <a:ext cx="19276200" cy="2545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194560" y="1748520"/>
            <a:ext cx="39500640" cy="73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5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194560" y="1748520"/>
            <a:ext cx="39500640" cy="3396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194560" y="1748520"/>
            <a:ext cx="39500640" cy="73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5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194560" y="10270080"/>
            <a:ext cx="19276200" cy="1214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194560" y="23565600"/>
            <a:ext cx="19276200" cy="1214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22434840" y="10270080"/>
            <a:ext cx="19276200" cy="2545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194560" y="1748520"/>
            <a:ext cx="39500640" cy="73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5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194560" y="10270080"/>
            <a:ext cx="19276200" cy="2545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2434840" y="10270080"/>
            <a:ext cx="19276200" cy="1214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2434840" y="23565600"/>
            <a:ext cx="19276200" cy="1214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194560" y="1748520"/>
            <a:ext cx="39500640" cy="73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5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194560" y="10270080"/>
            <a:ext cx="19276200" cy="1214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2434840" y="10270080"/>
            <a:ext cx="19276200" cy="1214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2194560" y="23565600"/>
            <a:ext cx="39500640" cy="1214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194560" y="1748520"/>
            <a:ext cx="39500640" cy="73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25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25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194560" y="10270080"/>
            <a:ext cx="39500640" cy="2545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82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5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5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657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23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623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492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9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39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328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164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164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164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2194560" y="39984480"/>
            <a:ext cx="10225080" cy="30265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15010560" y="39984480"/>
            <a:ext cx="13911840" cy="30265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31469760" y="39984480"/>
            <a:ext cx="10225080" cy="3026520"/>
          </a:xfrm>
          <a:prstGeom prst="rect">
            <a:avLst/>
          </a:prstGeom>
        </p:spPr>
        <p:txBody>
          <a:bodyPr lIns="0" rIns="0" tIns="0" bIns="0"/>
          <a:p>
            <a:pPr algn="r"/>
            <a:fld id="{66F523E9-6C8F-4A0B-AE56-09194A4EA5B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rcRect l="10482" t="6659" r="48792" b="6733"/>
          <a:stretch/>
        </p:blipFill>
        <p:spPr>
          <a:xfrm>
            <a:off x="15032160" y="16069320"/>
            <a:ext cx="8470800" cy="12717000"/>
          </a:xfrm>
          <a:prstGeom prst="rect">
            <a:avLst/>
          </a:prstGeom>
          <a:ln w="109800">
            <a:noFill/>
          </a:ln>
        </p:spPr>
      </p:pic>
      <p:pic>
        <p:nvPicPr>
          <p:cNvPr id="40" name="" descr=""/>
          <p:cNvPicPr/>
          <p:nvPr/>
        </p:nvPicPr>
        <p:blipFill>
          <a:blip r:embed="rId2"/>
          <a:srcRect l="56097" t="8880" r="7286" b="20055"/>
          <a:stretch/>
        </p:blipFill>
        <p:spPr>
          <a:xfrm>
            <a:off x="23015520" y="17000640"/>
            <a:ext cx="7309440" cy="10014840"/>
          </a:xfrm>
          <a:prstGeom prst="rect">
            <a:avLst/>
          </a:prstGeom>
          <a:ln w="109800"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13990320" y="6309360"/>
            <a:ext cx="29535120" cy="30083760"/>
          </a:xfrm>
          <a:prstGeom prst="rect">
            <a:avLst/>
          </a:prstGeom>
          <a:noFill/>
          <a:ln w="10980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462960" y="16442640"/>
            <a:ext cx="13075920" cy="9833400"/>
          </a:xfrm>
          <a:prstGeom prst="rect">
            <a:avLst/>
          </a:prstGeom>
          <a:solidFill>
            <a:srgbClr val="ffffff"/>
          </a:solidFill>
          <a:ln w="10980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424080" y="6384240"/>
            <a:ext cx="13075920" cy="9418320"/>
          </a:xfrm>
          <a:prstGeom prst="rect">
            <a:avLst/>
          </a:prstGeom>
          <a:solidFill>
            <a:srgbClr val="ffffff"/>
          </a:solidFill>
          <a:ln w="10980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TextShape 4"/>
          <p:cNvSpPr txBox="1"/>
          <p:nvPr/>
        </p:nvSpPr>
        <p:spPr>
          <a:xfrm>
            <a:off x="12824640" y="4233960"/>
            <a:ext cx="18242280" cy="2311200"/>
          </a:xfrm>
          <a:prstGeom prst="rect">
            <a:avLst/>
          </a:prstGeom>
          <a:noFill/>
          <a:ln w="109800">
            <a:noFill/>
          </a:ln>
        </p:spPr>
        <p:txBody>
          <a:bodyPr lIns="90000" rIns="90000" tIns="45000" bIns="45000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Jin Kiatvongcharoen, John Waczak, Elliott Capek, and David Ruondy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Oregon State University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45" name="TextShape 5"/>
          <p:cNvSpPr txBox="1"/>
          <p:nvPr/>
        </p:nvSpPr>
        <p:spPr>
          <a:xfrm>
            <a:off x="972720" y="6383880"/>
            <a:ext cx="5394960" cy="1850040"/>
          </a:xfrm>
          <a:prstGeom prst="rect">
            <a:avLst/>
          </a:prstGeom>
          <a:noFill/>
          <a:ln w="109800">
            <a:noFill/>
          </a:ln>
        </p:spPr>
        <p:txBody>
          <a:bodyPr lIns="90000" rIns="90000" tIns="45000" bIns="45000"/>
          <a:p>
            <a:r>
              <a:rPr b="1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Motivation</a:t>
            </a:r>
            <a:endParaRPr b="0" lang="en-US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46" name="TextShape 6"/>
          <p:cNvSpPr txBox="1"/>
          <p:nvPr/>
        </p:nvSpPr>
        <p:spPr>
          <a:xfrm>
            <a:off x="972720" y="16319880"/>
            <a:ext cx="3657600" cy="1850040"/>
          </a:xfrm>
          <a:prstGeom prst="rect">
            <a:avLst/>
          </a:prstGeom>
          <a:noFill/>
          <a:ln w="109800">
            <a:noFill/>
          </a:ln>
        </p:spPr>
        <p:txBody>
          <a:bodyPr lIns="90000" rIns="90000" tIns="45000" bIns="45000"/>
          <a:p>
            <a:r>
              <a:rPr b="1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Dynein</a:t>
            </a:r>
            <a:endParaRPr b="0" lang="en-US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47" name="TextShape 7"/>
          <p:cNvSpPr txBox="1"/>
          <p:nvPr/>
        </p:nvSpPr>
        <p:spPr>
          <a:xfrm>
            <a:off x="731520" y="26700480"/>
            <a:ext cx="11704320" cy="1387440"/>
          </a:xfrm>
          <a:prstGeom prst="rect">
            <a:avLst/>
          </a:prstGeom>
          <a:noFill/>
          <a:ln w="109800">
            <a:noFill/>
          </a:ln>
        </p:spPr>
        <p:txBody>
          <a:bodyPr lIns="90000" rIns="90000" tIns="45000" bIns="45000"/>
          <a:p>
            <a:r>
              <a:rPr b="1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Monte </a:t>
            </a:r>
            <a:r>
              <a:rPr b="1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Carlo </a:t>
            </a:r>
            <a:r>
              <a:rPr b="1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(MC) </a:t>
            </a:r>
            <a:r>
              <a:rPr b="1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Method</a:t>
            </a:r>
            <a:endParaRPr b="0" lang="en-US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48" name="TextShape 8"/>
          <p:cNvSpPr txBox="1"/>
          <p:nvPr/>
        </p:nvSpPr>
        <p:spPr>
          <a:xfrm>
            <a:off x="26151840" y="6400800"/>
            <a:ext cx="5120640" cy="1850040"/>
          </a:xfrm>
          <a:prstGeom prst="rect">
            <a:avLst/>
          </a:prstGeom>
          <a:noFill/>
          <a:ln w="109800">
            <a:noFill/>
          </a:ln>
        </p:spPr>
        <p:txBody>
          <a:bodyPr lIns="90000" rIns="90000" tIns="45000" bIns="45000"/>
          <a:p>
            <a:r>
              <a:rPr b="1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Simulation</a:t>
            </a:r>
            <a:endParaRPr b="0" lang="en-US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49" name="TextShape 9"/>
          <p:cNvSpPr txBox="1"/>
          <p:nvPr/>
        </p:nvSpPr>
        <p:spPr>
          <a:xfrm>
            <a:off x="14447520" y="7604640"/>
            <a:ext cx="28803600" cy="3093840"/>
          </a:xfrm>
          <a:prstGeom prst="rect">
            <a:avLst/>
          </a:prstGeom>
          <a:noFill/>
          <a:ln w="109800">
            <a:noFill/>
          </a:ln>
        </p:spPr>
        <p:txBody>
          <a:bodyPr lIns="90000" rIns="90000" tIns="45000" bIns="45000"/>
          <a:p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Our model is separated into two states: both bound and one bound. They are both point-particle systems that involves one tail domain, two motor domains and two binding domains. We are able to create a configuration of dynein if two angles and an initial distance (L) are known. 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50" name="TextShape 10"/>
          <p:cNvSpPr txBox="1"/>
          <p:nvPr/>
        </p:nvSpPr>
        <p:spPr>
          <a:xfrm>
            <a:off x="26060400" y="10698480"/>
            <a:ext cx="5486400" cy="1645920"/>
          </a:xfrm>
          <a:prstGeom prst="rect">
            <a:avLst/>
          </a:prstGeom>
          <a:noFill/>
          <a:ln w="109800">
            <a:noFill/>
          </a:ln>
        </p:spPr>
        <p:txBody>
          <a:bodyPr lIns="90000" rIns="90000" tIns="45000" bIns="45000"/>
          <a:p>
            <a:r>
              <a:rPr b="1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Both </a:t>
            </a:r>
            <a:r>
              <a:rPr b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Bound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51" name="TextShape 11"/>
          <p:cNvSpPr txBox="1"/>
          <p:nvPr/>
        </p:nvSpPr>
        <p:spPr>
          <a:xfrm>
            <a:off x="26333640" y="27716040"/>
            <a:ext cx="5213160" cy="1457640"/>
          </a:xfrm>
          <a:prstGeom prst="rect">
            <a:avLst/>
          </a:prstGeom>
          <a:noFill/>
          <a:ln w="109800">
            <a:noFill/>
          </a:ln>
        </p:spPr>
        <p:txBody>
          <a:bodyPr lIns="90000" rIns="90000" tIns="45000" bIns="45000"/>
          <a:p>
            <a:r>
              <a:rPr b="1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One </a:t>
            </a:r>
            <a:r>
              <a:rPr b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Bound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52" name="TextShape 12"/>
          <p:cNvSpPr txBox="1"/>
          <p:nvPr/>
        </p:nvSpPr>
        <p:spPr>
          <a:xfrm>
            <a:off x="25877520" y="36941760"/>
            <a:ext cx="6583680" cy="1387440"/>
          </a:xfrm>
          <a:prstGeom prst="rect">
            <a:avLst/>
          </a:prstGeom>
          <a:noFill/>
          <a:ln w="109800">
            <a:noFill/>
          </a:ln>
        </p:spPr>
        <p:txBody>
          <a:bodyPr lIns="90000" rIns="90000" tIns="45000" bIns="45000"/>
          <a:p>
            <a:r>
              <a:rPr b="1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Future </a:t>
            </a:r>
            <a:r>
              <a:rPr b="1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Work</a:t>
            </a:r>
            <a:endParaRPr b="0" lang="en-US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pic>
        <p:nvPicPr>
          <p:cNvPr id="53" name="" descr=""/>
          <p:cNvPicPr/>
          <p:nvPr/>
        </p:nvPicPr>
        <p:blipFill>
          <a:blip r:embed="rId3"/>
          <a:srcRect l="15994" t="10663" r="14001" b="9334"/>
          <a:stretch/>
        </p:blipFill>
        <p:spPr>
          <a:xfrm>
            <a:off x="34367040" y="17099280"/>
            <a:ext cx="4157280" cy="3563280"/>
          </a:xfrm>
          <a:prstGeom prst="rect">
            <a:avLst/>
          </a:prstGeom>
          <a:ln w="109800">
            <a:noFill/>
          </a:ln>
        </p:spPr>
      </p:pic>
      <p:pic>
        <p:nvPicPr>
          <p:cNvPr id="54" name="" descr=""/>
          <p:cNvPicPr/>
          <p:nvPr/>
        </p:nvPicPr>
        <p:blipFill>
          <a:blip r:embed="rId4"/>
          <a:srcRect l="11989" t="18660" r="8003" b="17339"/>
          <a:stretch/>
        </p:blipFill>
        <p:spPr>
          <a:xfrm>
            <a:off x="38357640" y="18025200"/>
            <a:ext cx="4751640" cy="2850120"/>
          </a:xfrm>
          <a:prstGeom prst="rect">
            <a:avLst/>
          </a:prstGeom>
          <a:ln w="109800">
            <a:noFill/>
          </a:ln>
        </p:spPr>
      </p:pic>
      <p:pic>
        <p:nvPicPr>
          <p:cNvPr id="55" name="" descr=""/>
          <p:cNvPicPr/>
          <p:nvPr/>
        </p:nvPicPr>
        <p:blipFill>
          <a:blip r:embed="rId5"/>
          <a:srcRect l="15994" t="10655" r="16000" b="9334"/>
          <a:stretch/>
        </p:blipFill>
        <p:spPr>
          <a:xfrm>
            <a:off x="29998440" y="20591280"/>
            <a:ext cx="4038480" cy="3563640"/>
          </a:xfrm>
          <a:prstGeom prst="rect">
            <a:avLst/>
          </a:prstGeom>
          <a:ln w="109800">
            <a:noFill/>
          </a:ln>
        </p:spPr>
      </p:pic>
      <p:pic>
        <p:nvPicPr>
          <p:cNvPr id="56" name="" descr=""/>
          <p:cNvPicPr/>
          <p:nvPr/>
        </p:nvPicPr>
        <p:blipFill>
          <a:blip r:embed="rId6"/>
          <a:srcRect l="11989" t="15994" r="12008" b="20005"/>
          <a:stretch/>
        </p:blipFill>
        <p:spPr>
          <a:xfrm>
            <a:off x="34036920" y="21232440"/>
            <a:ext cx="4513680" cy="2850480"/>
          </a:xfrm>
          <a:prstGeom prst="rect">
            <a:avLst/>
          </a:prstGeom>
          <a:ln w="109800">
            <a:noFill/>
          </a:ln>
        </p:spPr>
      </p:pic>
      <p:pic>
        <p:nvPicPr>
          <p:cNvPr id="57" name="" descr=""/>
          <p:cNvPicPr/>
          <p:nvPr/>
        </p:nvPicPr>
        <p:blipFill>
          <a:blip r:embed="rId7"/>
          <a:srcRect l="13989" t="15986" r="12008" b="20013"/>
          <a:stretch/>
        </p:blipFill>
        <p:spPr>
          <a:xfrm>
            <a:off x="38602440" y="21278880"/>
            <a:ext cx="4394520" cy="2851200"/>
          </a:xfrm>
          <a:prstGeom prst="rect">
            <a:avLst/>
          </a:prstGeom>
          <a:ln w="109800">
            <a:noFill/>
          </a:ln>
        </p:spPr>
      </p:pic>
      <p:pic>
        <p:nvPicPr>
          <p:cNvPr id="58" name="" descr=""/>
          <p:cNvPicPr/>
          <p:nvPr/>
        </p:nvPicPr>
        <p:blipFill>
          <a:blip r:embed="rId8"/>
          <a:srcRect l="17987" t="10655" r="13515" b="9342"/>
          <a:stretch/>
        </p:blipFill>
        <p:spPr>
          <a:xfrm>
            <a:off x="30207240" y="24083280"/>
            <a:ext cx="4067640" cy="3563280"/>
          </a:xfrm>
          <a:prstGeom prst="rect">
            <a:avLst/>
          </a:prstGeom>
          <a:ln w="109800">
            <a:noFill/>
          </a:ln>
        </p:spPr>
      </p:pic>
      <p:pic>
        <p:nvPicPr>
          <p:cNvPr id="59" name="" descr=""/>
          <p:cNvPicPr/>
          <p:nvPr/>
        </p:nvPicPr>
        <p:blipFill>
          <a:blip r:embed="rId9"/>
          <a:srcRect l="11977" t="15994" r="12020" b="17339"/>
          <a:stretch/>
        </p:blipFill>
        <p:spPr>
          <a:xfrm>
            <a:off x="34037280" y="24749640"/>
            <a:ext cx="4513680" cy="2969280"/>
          </a:xfrm>
          <a:prstGeom prst="rect">
            <a:avLst/>
          </a:prstGeom>
          <a:ln w="109800">
            <a:noFill/>
          </a:ln>
        </p:spPr>
      </p:pic>
      <p:pic>
        <p:nvPicPr>
          <p:cNvPr id="60" name="" descr=""/>
          <p:cNvPicPr/>
          <p:nvPr/>
        </p:nvPicPr>
        <p:blipFill>
          <a:blip r:embed="rId10"/>
          <a:srcRect l="11977" t="18660" r="10009" b="20021"/>
          <a:stretch/>
        </p:blipFill>
        <p:spPr>
          <a:xfrm>
            <a:off x="38194920" y="25179120"/>
            <a:ext cx="4633200" cy="2731320"/>
          </a:xfrm>
          <a:prstGeom prst="rect">
            <a:avLst/>
          </a:prstGeom>
          <a:ln w="109800">
            <a:noFill/>
          </a:ln>
        </p:spPr>
      </p:pic>
      <p:pic>
        <p:nvPicPr>
          <p:cNvPr id="61" name="" descr=""/>
          <p:cNvPicPr/>
          <p:nvPr/>
        </p:nvPicPr>
        <p:blipFill>
          <a:blip r:embed="rId11"/>
          <a:srcRect l="13995" t="13361" r="10002" b="11762"/>
          <a:stretch/>
        </p:blipFill>
        <p:spPr>
          <a:xfrm>
            <a:off x="29998440" y="17146440"/>
            <a:ext cx="4513680" cy="3325320"/>
          </a:xfrm>
          <a:prstGeom prst="rect">
            <a:avLst/>
          </a:prstGeom>
          <a:ln w="109800">
            <a:noFill/>
          </a:ln>
        </p:spPr>
      </p:pic>
      <p:sp>
        <p:nvSpPr>
          <p:cNvPr id="62" name="TextShape 13"/>
          <p:cNvSpPr txBox="1"/>
          <p:nvPr/>
        </p:nvSpPr>
        <p:spPr>
          <a:xfrm>
            <a:off x="881280" y="7678080"/>
            <a:ext cx="12252960" cy="7850160"/>
          </a:xfrm>
          <a:prstGeom prst="rect">
            <a:avLst/>
          </a:prstGeom>
          <a:noFill/>
          <a:ln w="109800">
            <a:noFill/>
          </a:ln>
        </p:spPr>
        <p:txBody>
          <a:bodyPr lIns="90000" rIns="90000" tIns="45000" bIns="45000"/>
          <a:p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W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c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p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2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-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f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h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p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y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w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k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g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h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c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u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b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u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.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h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w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b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u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w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h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C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h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p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c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p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p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g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b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h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v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.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h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u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’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g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p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y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h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c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h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c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l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u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f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y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p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u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u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g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p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.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 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63" name="CustomShape 14"/>
          <p:cNvSpPr/>
          <p:nvPr/>
        </p:nvSpPr>
        <p:spPr>
          <a:xfrm>
            <a:off x="5394960" y="701280"/>
            <a:ext cx="33101280" cy="3291840"/>
          </a:xfrm>
          <a:custGeom>
            <a:avLst/>
            <a:gdLst/>
            <a:ahLst/>
            <a:rect l="0" t="0" r="r" b="b"/>
            <a:pathLst>
              <a:path w="91950" h="9146">
                <a:moveTo>
                  <a:pt x="1524" y="0"/>
                </a:moveTo>
                <a:cubicBezTo>
                  <a:pt x="762" y="0"/>
                  <a:pt x="0" y="762"/>
                  <a:pt x="0" y="1524"/>
                </a:cubicBezTo>
                <a:lnTo>
                  <a:pt x="0" y="7620"/>
                </a:lnTo>
                <a:cubicBezTo>
                  <a:pt x="0" y="8382"/>
                  <a:pt x="762" y="9145"/>
                  <a:pt x="1524" y="9145"/>
                </a:cubicBezTo>
                <a:lnTo>
                  <a:pt x="90424" y="9145"/>
                </a:lnTo>
                <a:cubicBezTo>
                  <a:pt x="91186" y="9145"/>
                  <a:pt x="91949" y="8382"/>
                  <a:pt x="91949" y="7620"/>
                </a:cubicBezTo>
                <a:lnTo>
                  <a:pt x="91949" y="1524"/>
                </a:lnTo>
                <a:cubicBezTo>
                  <a:pt x="91949" y="762"/>
                  <a:pt x="91186" y="0"/>
                  <a:pt x="90424" y="0"/>
                </a:cubicBezTo>
                <a:lnTo>
                  <a:pt x="1524" y="0"/>
                </a:lnTo>
              </a:path>
            </a:pathLst>
          </a:custGeom>
          <a:solidFill>
            <a:srgbClr val="ffffff"/>
          </a:solidFill>
          <a:ln w="10980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/>
          <a:p>
            <a:pPr algn="ctr"/>
            <a:r>
              <a:rPr b="1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Simulating the Walk of the Dynein Motor Protein</a:t>
            </a:r>
            <a:endParaRPr b="0" lang="en-US" sz="9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64" name="TextShape 15"/>
          <p:cNvSpPr txBox="1"/>
          <p:nvPr/>
        </p:nvSpPr>
        <p:spPr>
          <a:xfrm>
            <a:off x="881280" y="17539920"/>
            <a:ext cx="12527280" cy="8736120"/>
          </a:xfrm>
          <a:prstGeom prst="rect">
            <a:avLst/>
          </a:prstGeom>
          <a:noFill/>
          <a:ln w="109800">
            <a:noFill/>
          </a:ln>
        </p:spPr>
        <p:txBody>
          <a:bodyPr lIns="90000" rIns="90000" tIns="45000" bIns="45000"/>
          <a:p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Dynein is one of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the three motor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proteins that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are responsible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for the cell’s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ability to move,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divide, and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spatially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organize itself.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They convey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cargo along a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protein highway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(microtubule) by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using ATP to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step. Its two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feet can act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independently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from each other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causing erratic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and stochastic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steps, allowing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us to model its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walk with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Monte Carlo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simulations.     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65" name="CustomShape 16"/>
          <p:cNvSpPr/>
          <p:nvPr/>
        </p:nvSpPr>
        <p:spPr>
          <a:xfrm>
            <a:off x="14538960" y="12344400"/>
            <a:ext cx="5120640" cy="3886200"/>
          </a:xfrm>
          <a:custGeom>
            <a:avLst/>
            <a:gdLst/>
            <a:ahLst/>
            <a:rect l="0" t="0" r="r" b="b"/>
            <a:pathLst>
              <a:path w="14225" h="10797">
                <a:moveTo>
                  <a:pt x="1799" y="0"/>
                </a:moveTo>
                <a:cubicBezTo>
                  <a:pt x="899" y="0"/>
                  <a:pt x="0" y="899"/>
                  <a:pt x="0" y="1799"/>
                </a:cubicBezTo>
                <a:lnTo>
                  <a:pt x="0" y="8996"/>
                </a:lnTo>
                <a:cubicBezTo>
                  <a:pt x="0" y="9896"/>
                  <a:pt x="899" y="10796"/>
                  <a:pt x="1799" y="10796"/>
                </a:cubicBezTo>
                <a:lnTo>
                  <a:pt x="12425" y="10796"/>
                </a:lnTo>
                <a:cubicBezTo>
                  <a:pt x="13324" y="10796"/>
                  <a:pt x="14224" y="9896"/>
                  <a:pt x="14224" y="8996"/>
                </a:cubicBezTo>
                <a:lnTo>
                  <a:pt x="14224" y="1799"/>
                </a:lnTo>
                <a:cubicBezTo>
                  <a:pt x="14224" y="899"/>
                  <a:pt x="13324" y="0"/>
                  <a:pt x="12425" y="0"/>
                </a:cubicBezTo>
                <a:lnTo>
                  <a:pt x="1799" y="0"/>
                </a:lnTo>
              </a:path>
            </a:pathLst>
          </a:custGeom>
          <a:noFill/>
          <a:ln w="10980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Randomly pick 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  <a:p>
            <a:pPr algn="ctr"/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 set of 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  <a:p>
            <a:pPr algn="ctr"/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motor angles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66" name="Line 17"/>
          <p:cNvSpPr/>
          <p:nvPr/>
        </p:nvSpPr>
        <p:spPr>
          <a:xfrm>
            <a:off x="19723680" y="14356080"/>
            <a:ext cx="2286000" cy="0"/>
          </a:xfrm>
          <a:prstGeom prst="line">
            <a:avLst/>
          </a:prstGeom>
          <a:ln w="109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18"/>
          <p:cNvSpPr/>
          <p:nvPr/>
        </p:nvSpPr>
        <p:spPr>
          <a:xfrm>
            <a:off x="22338720" y="12344400"/>
            <a:ext cx="5120640" cy="3886200"/>
          </a:xfrm>
          <a:custGeom>
            <a:avLst/>
            <a:gdLst/>
            <a:ahLst/>
            <a:rect l="0" t="0" r="r" b="b"/>
            <a:pathLst>
              <a:path w="14225" h="10797">
                <a:moveTo>
                  <a:pt x="1799" y="0"/>
                </a:moveTo>
                <a:cubicBezTo>
                  <a:pt x="899" y="0"/>
                  <a:pt x="0" y="899"/>
                  <a:pt x="0" y="1799"/>
                </a:cubicBezTo>
                <a:lnTo>
                  <a:pt x="0" y="8996"/>
                </a:lnTo>
                <a:cubicBezTo>
                  <a:pt x="0" y="9896"/>
                  <a:pt x="899" y="10796"/>
                  <a:pt x="1799" y="10796"/>
                </a:cubicBezTo>
                <a:lnTo>
                  <a:pt x="12425" y="10796"/>
                </a:lnTo>
                <a:cubicBezTo>
                  <a:pt x="13324" y="10796"/>
                  <a:pt x="14224" y="9896"/>
                  <a:pt x="14224" y="8996"/>
                </a:cubicBezTo>
                <a:lnTo>
                  <a:pt x="14224" y="1799"/>
                </a:lnTo>
                <a:cubicBezTo>
                  <a:pt x="14224" y="899"/>
                  <a:pt x="13324" y="0"/>
                  <a:pt x="12425" y="0"/>
                </a:cubicBezTo>
                <a:lnTo>
                  <a:pt x="1799" y="0"/>
                </a:lnTo>
              </a:path>
            </a:pathLst>
          </a:custGeom>
          <a:noFill/>
          <a:ln w="10980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Calculate 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  <a:p>
            <a:pPr algn="ctr"/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total energy 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  <a:p>
            <a:pPr algn="ctr"/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of the system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68" name="Line 19"/>
          <p:cNvSpPr/>
          <p:nvPr/>
        </p:nvSpPr>
        <p:spPr>
          <a:xfrm>
            <a:off x="27592560" y="14356080"/>
            <a:ext cx="2286000" cy="0"/>
          </a:xfrm>
          <a:prstGeom prst="line">
            <a:avLst/>
          </a:prstGeom>
          <a:ln w="109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20"/>
          <p:cNvSpPr/>
          <p:nvPr/>
        </p:nvSpPr>
        <p:spPr>
          <a:xfrm>
            <a:off x="30169440" y="12344400"/>
            <a:ext cx="5120640" cy="3886200"/>
          </a:xfrm>
          <a:custGeom>
            <a:avLst/>
            <a:gdLst/>
            <a:ahLst/>
            <a:rect l="0" t="0" r="r" b="b"/>
            <a:pathLst>
              <a:path w="14225" h="10797">
                <a:moveTo>
                  <a:pt x="1799" y="0"/>
                </a:moveTo>
                <a:cubicBezTo>
                  <a:pt x="899" y="0"/>
                  <a:pt x="0" y="899"/>
                  <a:pt x="0" y="1799"/>
                </a:cubicBezTo>
                <a:lnTo>
                  <a:pt x="0" y="8996"/>
                </a:lnTo>
                <a:cubicBezTo>
                  <a:pt x="0" y="9896"/>
                  <a:pt x="899" y="10796"/>
                  <a:pt x="1799" y="10796"/>
                </a:cubicBezTo>
                <a:lnTo>
                  <a:pt x="12425" y="10796"/>
                </a:lnTo>
                <a:cubicBezTo>
                  <a:pt x="13324" y="10796"/>
                  <a:pt x="14224" y="9896"/>
                  <a:pt x="14224" y="8996"/>
                </a:cubicBezTo>
                <a:lnTo>
                  <a:pt x="14224" y="1799"/>
                </a:lnTo>
                <a:cubicBezTo>
                  <a:pt x="14224" y="899"/>
                  <a:pt x="13324" y="0"/>
                  <a:pt x="12425" y="0"/>
                </a:cubicBezTo>
                <a:lnTo>
                  <a:pt x="1799" y="0"/>
                </a:lnTo>
              </a:path>
            </a:pathLst>
          </a:custGeom>
          <a:noFill/>
          <a:ln w="10980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Determine 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  <a:p>
            <a:pPr algn="ctr"/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probability 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  <a:p>
            <a:pPr algn="ctr"/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of unbinding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70" name="Line 21"/>
          <p:cNvSpPr/>
          <p:nvPr/>
        </p:nvSpPr>
        <p:spPr>
          <a:xfrm>
            <a:off x="35417520" y="14356080"/>
            <a:ext cx="2286000" cy="0"/>
          </a:xfrm>
          <a:prstGeom prst="line">
            <a:avLst/>
          </a:prstGeom>
          <a:ln w="109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22"/>
          <p:cNvSpPr/>
          <p:nvPr/>
        </p:nvSpPr>
        <p:spPr>
          <a:xfrm>
            <a:off x="38011680" y="12344400"/>
            <a:ext cx="5120640" cy="3886200"/>
          </a:xfrm>
          <a:custGeom>
            <a:avLst/>
            <a:gdLst/>
            <a:ahLst/>
            <a:rect l="0" t="0" r="r" b="b"/>
            <a:pathLst>
              <a:path w="14225" h="10797">
                <a:moveTo>
                  <a:pt x="1799" y="0"/>
                </a:moveTo>
                <a:cubicBezTo>
                  <a:pt x="899" y="0"/>
                  <a:pt x="0" y="899"/>
                  <a:pt x="0" y="1799"/>
                </a:cubicBezTo>
                <a:lnTo>
                  <a:pt x="0" y="8996"/>
                </a:lnTo>
                <a:cubicBezTo>
                  <a:pt x="0" y="9896"/>
                  <a:pt x="899" y="10796"/>
                  <a:pt x="1799" y="10796"/>
                </a:cubicBezTo>
                <a:lnTo>
                  <a:pt x="12425" y="10796"/>
                </a:lnTo>
                <a:cubicBezTo>
                  <a:pt x="13324" y="10796"/>
                  <a:pt x="14224" y="9896"/>
                  <a:pt x="14224" y="8996"/>
                </a:cubicBezTo>
                <a:lnTo>
                  <a:pt x="14224" y="1799"/>
                </a:lnTo>
                <a:cubicBezTo>
                  <a:pt x="14224" y="899"/>
                  <a:pt x="13324" y="0"/>
                  <a:pt x="12425" y="0"/>
                </a:cubicBezTo>
                <a:lnTo>
                  <a:pt x="1799" y="0"/>
                </a:lnTo>
              </a:path>
            </a:pathLst>
          </a:custGeom>
          <a:noFill/>
          <a:ln w="10980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Start one bound 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  <a:p>
            <a:pPr algn="ctr"/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simulation 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  <a:p>
            <a:pPr algn="ctr"/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if unbinding 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  <a:p>
            <a:pPr algn="ctr"/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is successful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2"/>
          <a:srcRect l="20303" t="5569" r="17334" b="19234"/>
          <a:stretch/>
        </p:blipFill>
        <p:spPr>
          <a:xfrm>
            <a:off x="25603200" y="29352240"/>
            <a:ext cx="6309360" cy="6309360"/>
          </a:xfrm>
          <a:prstGeom prst="rect">
            <a:avLst/>
          </a:prstGeom>
          <a:ln w="109800">
            <a:noFill/>
          </a:ln>
        </p:spPr>
      </p:pic>
      <p:sp>
        <p:nvSpPr>
          <p:cNvPr id="73" name="TextShape 23"/>
          <p:cNvSpPr txBox="1"/>
          <p:nvPr/>
        </p:nvSpPr>
        <p:spPr>
          <a:xfrm>
            <a:off x="16733520" y="28620720"/>
            <a:ext cx="5943600" cy="1097640"/>
          </a:xfrm>
          <a:prstGeom prst="rect">
            <a:avLst/>
          </a:prstGeom>
          <a:noFill/>
          <a:ln w="109800">
            <a:noFill/>
          </a:ln>
        </p:spPr>
        <p:txBody>
          <a:bodyPr lIns="90000" rIns="90000" tIns="45000" bIns="45000"/>
          <a:p>
            <a:r>
              <a:rPr b="0" lang="en-US" sz="5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Brownian Motion</a:t>
            </a:r>
            <a:endParaRPr b="0" lang="en-US" sz="5400" spc="-1" strike="noStrike" u="sng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74" name="TextShape 24"/>
          <p:cNvSpPr txBox="1"/>
          <p:nvPr/>
        </p:nvSpPr>
        <p:spPr>
          <a:xfrm>
            <a:off x="14356080" y="29992320"/>
            <a:ext cx="10789920" cy="5824080"/>
          </a:xfrm>
          <a:prstGeom prst="rect">
            <a:avLst/>
          </a:prstGeom>
          <a:noFill/>
          <a:ln w="109800">
            <a:noFill/>
          </a:ln>
        </p:spPr>
        <p:txBody>
          <a:bodyPr lIns="90000" rIns="90000" tIns="45000" bIns="45000"/>
          <a:p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We simulate the one bound state in a fluid, where random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forces of the molecules against the domains causes diffusion for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its ‘step’. 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  <a:p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(I don’t think I should put more here but idk how to use this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space)  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75" name="TextShape 25"/>
          <p:cNvSpPr txBox="1"/>
          <p:nvPr/>
        </p:nvSpPr>
        <p:spPr>
          <a:xfrm>
            <a:off x="34207560" y="28620720"/>
            <a:ext cx="5100120" cy="1097640"/>
          </a:xfrm>
          <a:prstGeom prst="rect">
            <a:avLst/>
          </a:prstGeom>
          <a:noFill/>
          <a:ln w="109800">
            <a:noFill/>
          </a:ln>
        </p:spPr>
        <p:txBody>
          <a:bodyPr lIns="90000" rIns="90000" tIns="45000" bIns="45000"/>
          <a:p>
            <a:r>
              <a:rPr b="0" lang="en-US" sz="5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Data Collection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76" name="TextShape 26"/>
          <p:cNvSpPr txBox="1"/>
          <p:nvPr/>
        </p:nvSpPr>
        <p:spPr>
          <a:xfrm>
            <a:off x="32004000" y="29718360"/>
            <a:ext cx="11521440" cy="6992280"/>
          </a:xfrm>
          <a:prstGeom prst="rect">
            <a:avLst/>
          </a:prstGeom>
          <a:noFill/>
          <a:ln w="109800">
            <a:noFill/>
          </a:ln>
        </p:spPr>
        <p:txBody>
          <a:bodyPr lIns="90000" rIns="90000" tIns="45000" bIns="45000"/>
          <a:p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After dynein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takes a step, the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final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displacement of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the landing foot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and the time it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took for the step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would be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recorded and the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simulation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would run again.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This data would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allow us to make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histograms for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various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configurations of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dynein.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77" name="TextShape 27"/>
          <p:cNvSpPr txBox="1"/>
          <p:nvPr/>
        </p:nvSpPr>
        <p:spPr>
          <a:xfrm>
            <a:off x="14356080" y="38221920"/>
            <a:ext cx="28895040" cy="2104920"/>
          </a:xfrm>
          <a:prstGeom prst="rect">
            <a:avLst/>
          </a:prstGeom>
          <a:noFill/>
          <a:ln w="109800">
            <a:noFill/>
          </a:ln>
        </p:spPr>
        <p:txBody>
          <a:bodyPr lIns="90000" rIns="90000" tIns="45000" bIns="45000"/>
          <a:p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We hope to further improve and simplify our one bound simulation because of the complications that arises when the ls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78" name="TextShape 28"/>
          <p:cNvSpPr txBox="1"/>
          <p:nvPr/>
        </p:nvSpPr>
        <p:spPr>
          <a:xfrm>
            <a:off x="579600" y="28254960"/>
            <a:ext cx="12770640" cy="10789920"/>
          </a:xfrm>
          <a:prstGeom prst="rect">
            <a:avLst/>
          </a:prstGeom>
          <a:noFill/>
          <a:ln w="109800">
            <a:noFill/>
          </a:ln>
        </p:spPr>
        <p:txBody>
          <a:bodyPr lIns="90000" rIns="90000" tIns="45000" bIns="45000"/>
          <a:p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Monte Carlo (MC) methods encompasses algorithms based off of repeated random sampling to obtain a numerical answer. We 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Application>LibreOffice/5.2.7.2$Linux_X86_64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2019-05-02T15:19:39Z</dcterms:created>
  <dc:creator/>
  <dc:description/>
  <dc:language>en-US</dc:language>
  <cp:lastModifiedBy/>
  <dcterms:modified xsi:type="dcterms:W3CDTF">2019-05-03T01:07:27Z</dcterms:modified>
  <cp:revision>8</cp:revision>
  <dc:subject/>
  <dc:title/>
</cp:coreProperties>
</file>