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438912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94560" y="23565600"/>
            <a:ext cx="3950064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434840" y="2356560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194560" y="2356560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5993280" y="10270080"/>
            <a:ext cx="31903200" cy="25454880"/>
          </a:xfrm>
          <a:prstGeom prst="rect">
            <a:avLst/>
          </a:prstGeom>
          <a:ln w="109800"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5993280" y="10270080"/>
            <a:ext cx="31903200" cy="25454880"/>
          </a:xfrm>
          <a:prstGeom prst="rect">
            <a:avLst/>
          </a:prstGeom>
          <a:ln w="10980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94560" y="1748520"/>
            <a:ext cx="39500640" cy="3396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194560" y="2356560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2434840" y="2356560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194560" y="23565600"/>
            <a:ext cx="3950064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82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657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3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623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492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9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39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328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16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16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16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194560" y="39984480"/>
            <a:ext cx="10225080" cy="30265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5010560" y="39984480"/>
            <a:ext cx="13911840" cy="30265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31469760" y="39984480"/>
            <a:ext cx="10225080" cy="3026520"/>
          </a:xfrm>
          <a:prstGeom prst="rect">
            <a:avLst/>
          </a:prstGeom>
        </p:spPr>
        <p:txBody>
          <a:bodyPr lIns="0" rIns="0" tIns="0" bIns="0"/>
          <a:p>
            <a:pPr algn="r"/>
            <a:fld id="{3D09A1FF-AF80-4BFD-9AB5-59F074E6BB3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rcRect l="10482" t="6659" r="48792" b="6733"/>
          <a:stretch/>
        </p:blipFill>
        <p:spPr>
          <a:xfrm>
            <a:off x="15032160" y="16069320"/>
            <a:ext cx="8470800" cy="12717000"/>
          </a:xfrm>
          <a:prstGeom prst="rect">
            <a:avLst/>
          </a:prstGeom>
          <a:ln w="109800"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rcRect l="56097" t="8880" r="7286" b="20055"/>
          <a:stretch/>
        </p:blipFill>
        <p:spPr>
          <a:xfrm>
            <a:off x="23015520" y="17000640"/>
            <a:ext cx="7309440" cy="10014840"/>
          </a:xfrm>
          <a:prstGeom prst="rect">
            <a:avLst/>
          </a:prstGeom>
          <a:ln w="109800"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3990320" y="6309360"/>
            <a:ext cx="29535120" cy="30083760"/>
          </a:xfrm>
          <a:prstGeom prst="rect">
            <a:avLst/>
          </a:pr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462960" y="16442640"/>
            <a:ext cx="13075920" cy="9833400"/>
          </a:xfrm>
          <a:prstGeom prst="rect">
            <a:avLst/>
          </a:prstGeom>
          <a:solidFill>
            <a:srgbClr val="ffffff"/>
          </a:solidFill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424080" y="6384240"/>
            <a:ext cx="13075920" cy="9418320"/>
          </a:xfrm>
          <a:prstGeom prst="rect">
            <a:avLst/>
          </a:prstGeom>
          <a:solidFill>
            <a:srgbClr val="ffffff"/>
          </a:solidFill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12824640" y="4233960"/>
            <a:ext cx="18242280" cy="231120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Jin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Kiatvongcharoen,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John Waczak,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Elliott Capek, and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David Ruondy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Oregon State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University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972720" y="6383880"/>
            <a:ext cx="5394960" cy="18500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Motivation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972720" y="16319880"/>
            <a:ext cx="3657600" cy="18500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731520" y="26628480"/>
            <a:ext cx="11704320" cy="13874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Monte-Carlo (MC) Method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8" name="TextShape 8"/>
          <p:cNvSpPr txBox="1"/>
          <p:nvPr/>
        </p:nvSpPr>
        <p:spPr>
          <a:xfrm>
            <a:off x="26151840" y="6328800"/>
            <a:ext cx="5120640" cy="14630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Simulation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9" name="TextShape 9"/>
          <p:cNvSpPr txBox="1"/>
          <p:nvPr/>
        </p:nvSpPr>
        <p:spPr>
          <a:xfrm>
            <a:off x="14447520" y="7424640"/>
            <a:ext cx="28803600" cy="456336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Our model is separated into two states: both bound and one bound. They are both point-particle systems that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involves one tail domain, two motor domains and two binding domains. We are able to create a configuration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of dynein and predict its unbinding probability if two angles and an initial distance (L) are known. (Should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take out “predict unbinding prob.” ?)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26060400" y="10698480"/>
            <a:ext cx="5486400" cy="164592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Both 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Bound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1" name="TextShape 11"/>
          <p:cNvSpPr txBox="1"/>
          <p:nvPr/>
        </p:nvSpPr>
        <p:spPr>
          <a:xfrm>
            <a:off x="26333640" y="27716040"/>
            <a:ext cx="5213160" cy="14576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One 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Bound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2" name="TextShape 12"/>
          <p:cNvSpPr txBox="1"/>
          <p:nvPr/>
        </p:nvSpPr>
        <p:spPr>
          <a:xfrm>
            <a:off x="25877520" y="36941760"/>
            <a:ext cx="5760720" cy="13874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Future Work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pic>
        <p:nvPicPr>
          <p:cNvPr id="53" name="" descr=""/>
          <p:cNvPicPr/>
          <p:nvPr/>
        </p:nvPicPr>
        <p:blipFill>
          <a:blip r:embed="rId3"/>
          <a:srcRect l="15994" t="10663" r="14001" b="9334"/>
          <a:stretch/>
        </p:blipFill>
        <p:spPr>
          <a:xfrm>
            <a:off x="34367040" y="17099280"/>
            <a:ext cx="4157280" cy="3563280"/>
          </a:xfrm>
          <a:prstGeom prst="rect">
            <a:avLst/>
          </a:prstGeom>
          <a:ln w="109800"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rcRect l="11989" t="18660" r="8003" b="17339"/>
          <a:stretch/>
        </p:blipFill>
        <p:spPr>
          <a:xfrm>
            <a:off x="38357640" y="18025200"/>
            <a:ext cx="4751640" cy="2850120"/>
          </a:xfrm>
          <a:prstGeom prst="rect">
            <a:avLst/>
          </a:prstGeom>
          <a:ln w="109800">
            <a:noFill/>
          </a:ln>
        </p:spPr>
      </p:pic>
      <p:pic>
        <p:nvPicPr>
          <p:cNvPr id="55" name="" descr=""/>
          <p:cNvPicPr/>
          <p:nvPr/>
        </p:nvPicPr>
        <p:blipFill>
          <a:blip r:embed="rId5"/>
          <a:srcRect l="15994" t="10655" r="16000" b="9334"/>
          <a:stretch/>
        </p:blipFill>
        <p:spPr>
          <a:xfrm>
            <a:off x="29998440" y="20591280"/>
            <a:ext cx="4038480" cy="3563640"/>
          </a:xfrm>
          <a:prstGeom prst="rect">
            <a:avLst/>
          </a:prstGeom>
          <a:ln w="109800">
            <a:noFill/>
          </a:ln>
        </p:spPr>
      </p:pic>
      <p:pic>
        <p:nvPicPr>
          <p:cNvPr id="56" name="" descr=""/>
          <p:cNvPicPr/>
          <p:nvPr/>
        </p:nvPicPr>
        <p:blipFill>
          <a:blip r:embed="rId6"/>
          <a:srcRect l="11989" t="15994" r="12008" b="20005"/>
          <a:stretch/>
        </p:blipFill>
        <p:spPr>
          <a:xfrm>
            <a:off x="34036920" y="21232440"/>
            <a:ext cx="4513680" cy="2850480"/>
          </a:xfrm>
          <a:prstGeom prst="rect">
            <a:avLst/>
          </a:prstGeom>
          <a:ln w="109800">
            <a:noFill/>
          </a:ln>
        </p:spPr>
      </p:pic>
      <p:pic>
        <p:nvPicPr>
          <p:cNvPr id="57" name="" descr=""/>
          <p:cNvPicPr/>
          <p:nvPr/>
        </p:nvPicPr>
        <p:blipFill>
          <a:blip r:embed="rId7"/>
          <a:srcRect l="13989" t="15986" r="12008" b="20013"/>
          <a:stretch/>
        </p:blipFill>
        <p:spPr>
          <a:xfrm>
            <a:off x="38602440" y="21278880"/>
            <a:ext cx="4394520" cy="2851200"/>
          </a:xfrm>
          <a:prstGeom prst="rect">
            <a:avLst/>
          </a:prstGeom>
          <a:ln w="109800">
            <a:noFill/>
          </a:ln>
        </p:spPr>
      </p:pic>
      <p:pic>
        <p:nvPicPr>
          <p:cNvPr id="58" name="" descr=""/>
          <p:cNvPicPr/>
          <p:nvPr/>
        </p:nvPicPr>
        <p:blipFill>
          <a:blip r:embed="rId8"/>
          <a:srcRect l="17987" t="10655" r="13515" b="9342"/>
          <a:stretch/>
        </p:blipFill>
        <p:spPr>
          <a:xfrm>
            <a:off x="30207240" y="24083280"/>
            <a:ext cx="4067640" cy="3563280"/>
          </a:xfrm>
          <a:prstGeom prst="rect">
            <a:avLst/>
          </a:prstGeom>
          <a:ln w="109800">
            <a:noFill/>
          </a:ln>
        </p:spPr>
      </p:pic>
      <p:pic>
        <p:nvPicPr>
          <p:cNvPr id="59" name="" descr=""/>
          <p:cNvPicPr/>
          <p:nvPr/>
        </p:nvPicPr>
        <p:blipFill>
          <a:blip r:embed="rId9"/>
          <a:srcRect l="11977" t="15994" r="12020" b="17339"/>
          <a:stretch/>
        </p:blipFill>
        <p:spPr>
          <a:xfrm>
            <a:off x="34037280" y="24749640"/>
            <a:ext cx="4513680" cy="2969280"/>
          </a:xfrm>
          <a:prstGeom prst="rect">
            <a:avLst/>
          </a:prstGeom>
          <a:ln w="109800">
            <a:noFill/>
          </a:ln>
        </p:spPr>
      </p:pic>
      <p:pic>
        <p:nvPicPr>
          <p:cNvPr id="60" name="" descr=""/>
          <p:cNvPicPr/>
          <p:nvPr/>
        </p:nvPicPr>
        <p:blipFill>
          <a:blip r:embed="rId10"/>
          <a:srcRect l="11977" t="18660" r="10009" b="20021"/>
          <a:stretch/>
        </p:blipFill>
        <p:spPr>
          <a:xfrm>
            <a:off x="38194920" y="25179120"/>
            <a:ext cx="4633200" cy="2731320"/>
          </a:xfrm>
          <a:prstGeom prst="rect">
            <a:avLst/>
          </a:prstGeom>
          <a:ln w="109800">
            <a:noFill/>
          </a:ln>
        </p:spPr>
      </p:pic>
      <p:pic>
        <p:nvPicPr>
          <p:cNvPr id="61" name="" descr=""/>
          <p:cNvPicPr/>
          <p:nvPr/>
        </p:nvPicPr>
        <p:blipFill>
          <a:blip r:embed="rId11"/>
          <a:srcRect l="13995" t="13361" r="10002" b="11762"/>
          <a:stretch/>
        </p:blipFill>
        <p:spPr>
          <a:xfrm>
            <a:off x="29998440" y="17146440"/>
            <a:ext cx="4513680" cy="3325320"/>
          </a:xfrm>
          <a:prstGeom prst="rect">
            <a:avLst/>
          </a:prstGeom>
          <a:ln w="109800">
            <a:noFill/>
          </a:ln>
        </p:spPr>
      </p:pic>
      <p:sp>
        <p:nvSpPr>
          <p:cNvPr id="62" name="TextShape 13"/>
          <p:cNvSpPr txBox="1"/>
          <p:nvPr/>
        </p:nvSpPr>
        <p:spPr>
          <a:xfrm>
            <a:off x="914400" y="7680960"/>
            <a:ext cx="12252960" cy="785016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 aim to create a simple 2-D model of the motor protein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dynein as it walks along the microtubule. The model will be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simulated with Monte-Carlo methods in order to replicate its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stepping behavior. The simulation’s goal is to display the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mechanical nature of dynein and deepen our understanding on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motor proteins.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5394960" y="701280"/>
            <a:ext cx="33101280" cy="3291840"/>
          </a:xfrm>
          <a:custGeom>
            <a:avLst/>
            <a:gdLst/>
            <a:ahLst/>
            <a:rect l="0" t="0" r="r" b="b"/>
            <a:pathLst>
              <a:path w="91950" h="9146">
                <a:moveTo>
                  <a:pt x="1524" y="0"/>
                </a:moveTo>
                <a:cubicBezTo>
                  <a:pt x="762" y="0"/>
                  <a:pt x="0" y="762"/>
                  <a:pt x="0" y="1524"/>
                </a:cubicBezTo>
                <a:lnTo>
                  <a:pt x="0" y="7620"/>
                </a:lnTo>
                <a:cubicBezTo>
                  <a:pt x="0" y="8382"/>
                  <a:pt x="762" y="9145"/>
                  <a:pt x="1524" y="9145"/>
                </a:cubicBezTo>
                <a:lnTo>
                  <a:pt x="90424" y="9145"/>
                </a:lnTo>
                <a:cubicBezTo>
                  <a:pt x="91186" y="9145"/>
                  <a:pt x="91949" y="8382"/>
                  <a:pt x="91949" y="7620"/>
                </a:cubicBezTo>
                <a:lnTo>
                  <a:pt x="91949" y="1524"/>
                </a:lnTo>
                <a:cubicBezTo>
                  <a:pt x="91949" y="762"/>
                  <a:pt x="91186" y="0"/>
                  <a:pt x="90424" y="0"/>
                </a:cubicBezTo>
                <a:lnTo>
                  <a:pt x="1524" y="0"/>
                </a:lnTo>
              </a:path>
            </a:pathLst>
          </a:custGeom>
          <a:solidFill>
            <a:srgbClr val="ffffff"/>
          </a:solidFill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 algn="ctr"/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Simulating the Walk of the Dynein Motor Protein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4" name="TextShape 15"/>
          <p:cNvSpPr txBox="1"/>
          <p:nvPr/>
        </p:nvSpPr>
        <p:spPr>
          <a:xfrm>
            <a:off x="914400" y="17538120"/>
            <a:ext cx="12527280" cy="873612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Dynein is one of the three motor proteins that are responsible for the cell’s ability to move, divide, and spatially organize itself. They convey cargo along a protein highway (microtubule) by using ATP to step. Its two feet can act independently from each other causing erratic and stochastic steps, allowing us to model its walk with a Monte-Carlo simulation.    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5" name="CustomShape 16"/>
          <p:cNvSpPr/>
          <p:nvPr/>
        </p:nvSpPr>
        <p:spPr>
          <a:xfrm>
            <a:off x="14538960" y="12344400"/>
            <a:ext cx="5120640" cy="3886200"/>
          </a:xfrm>
          <a:custGeom>
            <a:avLst/>
            <a:gdLst/>
            <a:ahLst/>
            <a:rect l="0" t="0" r="r" b="b"/>
            <a:pathLst>
              <a:path w="14225" h="10797">
                <a:moveTo>
                  <a:pt x="1799" y="0"/>
                </a:moveTo>
                <a:cubicBezTo>
                  <a:pt x="899" y="0"/>
                  <a:pt x="0" y="899"/>
                  <a:pt x="0" y="1799"/>
                </a:cubicBezTo>
                <a:lnTo>
                  <a:pt x="0" y="8996"/>
                </a:lnTo>
                <a:cubicBezTo>
                  <a:pt x="0" y="9896"/>
                  <a:pt x="899" y="10796"/>
                  <a:pt x="1799" y="10796"/>
                </a:cubicBezTo>
                <a:lnTo>
                  <a:pt x="12425" y="10796"/>
                </a:lnTo>
                <a:cubicBezTo>
                  <a:pt x="13324" y="10796"/>
                  <a:pt x="14224" y="9896"/>
                  <a:pt x="14224" y="8996"/>
                </a:cubicBezTo>
                <a:lnTo>
                  <a:pt x="14224" y="1799"/>
                </a:lnTo>
                <a:cubicBezTo>
                  <a:pt x="14224" y="899"/>
                  <a:pt x="13324" y="0"/>
                  <a:pt x="12425" y="0"/>
                </a:cubicBezTo>
                <a:lnTo>
                  <a:pt x="1799" y="0"/>
                </a:lnTo>
              </a:path>
            </a:pathLst>
          </a:cu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Randomly pick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 set of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motor angles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6" name="Line 17"/>
          <p:cNvSpPr/>
          <p:nvPr/>
        </p:nvSpPr>
        <p:spPr>
          <a:xfrm>
            <a:off x="19723680" y="14356080"/>
            <a:ext cx="2286000" cy="0"/>
          </a:xfrm>
          <a:prstGeom prst="line">
            <a:avLst/>
          </a:prstGeom>
          <a:ln w="109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8"/>
          <p:cNvSpPr/>
          <p:nvPr/>
        </p:nvSpPr>
        <p:spPr>
          <a:xfrm>
            <a:off x="22338720" y="12344400"/>
            <a:ext cx="5120640" cy="3886200"/>
          </a:xfrm>
          <a:custGeom>
            <a:avLst/>
            <a:gdLst/>
            <a:ahLst/>
            <a:rect l="0" t="0" r="r" b="b"/>
            <a:pathLst>
              <a:path w="14225" h="10797">
                <a:moveTo>
                  <a:pt x="1799" y="0"/>
                </a:moveTo>
                <a:cubicBezTo>
                  <a:pt x="899" y="0"/>
                  <a:pt x="0" y="899"/>
                  <a:pt x="0" y="1799"/>
                </a:cubicBezTo>
                <a:lnTo>
                  <a:pt x="0" y="8996"/>
                </a:lnTo>
                <a:cubicBezTo>
                  <a:pt x="0" y="9896"/>
                  <a:pt x="899" y="10796"/>
                  <a:pt x="1799" y="10796"/>
                </a:cubicBezTo>
                <a:lnTo>
                  <a:pt x="12425" y="10796"/>
                </a:lnTo>
                <a:cubicBezTo>
                  <a:pt x="13324" y="10796"/>
                  <a:pt x="14224" y="9896"/>
                  <a:pt x="14224" y="8996"/>
                </a:cubicBezTo>
                <a:lnTo>
                  <a:pt x="14224" y="1799"/>
                </a:lnTo>
                <a:cubicBezTo>
                  <a:pt x="14224" y="899"/>
                  <a:pt x="13324" y="0"/>
                  <a:pt x="12425" y="0"/>
                </a:cubicBezTo>
                <a:lnTo>
                  <a:pt x="1799" y="0"/>
                </a:lnTo>
              </a:path>
            </a:pathLst>
          </a:cu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Calculate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total energy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of the system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8" name="Line 19"/>
          <p:cNvSpPr/>
          <p:nvPr/>
        </p:nvSpPr>
        <p:spPr>
          <a:xfrm>
            <a:off x="27592560" y="14356080"/>
            <a:ext cx="2286000" cy="0"/>
          </a:xfrm>
          <a:prstGeom prst="line">
            <a:avLst/>
          </a:prstGeom>
          <a:ln w="109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0"/>
          <p:cNvSpPr/>
          <p:nvPr/>
        </p:nvSpPr>
        <p:spPr>
          <a:xfrm>
            <a:off x="30169440" y="12344400"/>
            <a:ext cx="5120640" cy="3886200"/>
          </a:xfrm>
          <a:custGeom>
            <a:avLst/>
            <a:gdLst/>
            <a:ahLst/>
            <a:rect l="0" t="0" r="r" b="b"/>
            <a:pathLst>
              <a:path w="14225" h="10797">
                <a:moveTo>
                  <a:pt x="1799" y="0"/>
                </a:moveTo>
                <a:cubicBezTo>
                  <a:pt x="899" y="0"/>
                  <a:pt x="0" y="899"/>
                  <a:pt x="0" y="1799"/>
                </a:cubicBezTo>
                <a:lnTo>
                  <a:pt x="0" y="8996"/>
                </a:lnTo>
                <a:cubicBezTo>
                  <a:pt x="0" y="9896"/>
                  <a:pt x="899" y="10796"/>
                  <a:pt x="1799" y="10796"/>
                </a:cubicBezTo>
                <a:lnTo>
                  <a:pt x="12425" y="10796"/>
                </a:lnTo>
                <a:cubicBezTo>
                  <a:pt x="13324" y="10796"/>
                  <a:pt x="14224" y="9896"/>
                  <a:pt x="14224" y="8996"/>
                </a:cubicBezTo>
                <a:lnTo>
                  <a:pt x="14224" y="1799"/>
                </a:lnTo>
                <a:cubicBezTo>
                  <a:pt x="14224" y="899"/>
                  <a:pt x="13324" y="0"/>
                  <a:pt x="12425" y="0"/>
                </a:cubicBezTo>
                <a:lnTo>
                  <a:pt x="1799" y="0"/>
                </a:lnTo>
              </a:path>
            </a:pathLst>
          </a:cu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Determine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probability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of unbinding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0" name="Line 21"/>
          <p:cNvSpPr/>
          <p:nvPr/>
        </p:nvSpPr>
        <p:spPr>
          <a:xfrm>
            <a:off x="35417520" y="14356080"/>
            <a:ext cx="2286000" cy="0"/>
          </a:xfrm>
          <a:prstGeom prst="line">
            <a:avLst/>
          </a:prstGeom>
          <a:ln w="109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2"/>
          <p:cNvSpPr/>
          <p:nvPr/>
        </p:nvSpPr>
        <p:spPr>
          <a:xfrm>
            <a:off x="38011680" y="12344400"/>
            <a:ext cx="5120640" cy="3886200"/>
          </a:xfrm>
          <a:custGeom>
            <a:avLst/>
            <a:gdLst/>
            <a:ahLst/>
            <a:rect l="0" t="0" r="r" b="b"/>
            <a:pathLst>
              <a:path w="14225" h="10797">
                <a:moveTo>
                  <a:pt x="1799" y="0"/>
                </a:moveTo>
                <a:cubicBezTo>
                  <a:pt x="899" y="0"/>
                  <a:pt x="0" y="899"/>
                  <a:pt x="0" y="1799"/>
                </a:cubicBezTo>
                <a:lnTo>
                  <a:pt x="0" y="8996"/>
                </a:lnTo>
                <a:cubicBezTo>
                  <a:pt x="0" y="9896"/>
                  <a:pt x="899" y="10796"/>
                  <a:pt x="1799" y="10796"/>
                </a:cubicBezTo>
                <a:lnTo>
                  <a:pt x="12425" y="10796"/>
                </a:lnTo>
                <a:cubicBezTo>
                  <a:pt x="13324" y="10796"/>
                  <a:pt x="14224" y="9896"/>
                  <a:pt x="14224" y="8996"/>
                </a:cubicBezTo>
                <a:lnTo>
                  <a:pt x="14224" y="1799"/>
                </a:lnTo>
                <a:cubicBezTo>
                  <a:pt x="14224" y="899"/>
                  <a:pt x="13324" y="0"/>
                  <a:pt x="12425" y="0"/>
                </a:cubicBezTo>
                <a:lnTo>
                  <a:pt x="1799" y="0"/>
                </a:lnTo>
              </a:path>
            </a:pathLst>
          </a:cu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Start one bound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simulation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if unbinding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is successful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2"/>
          <a:srcRect l="20303" t="5569" r="17334" b="19234"/>
          <a:stretch/>
        </p:blipFill>
        <p:spPr>
          <a:xfrm>
            <a:off x="25603200" y="29352240"/>
            <a:ext cx="6309360" cy="6309360"/>
          </a:xfrm>
          <a:prstGeom prst="rect">
            <a:avLst/>
          </a:prstGeom>
          <a:ln w="109800">
            <a:noFill/>
          </a:ln>
        </p:spPr>
      </p:pic>
      <p:sp>
        <p:nvSpPr>
          <p:cNvPr id="73" name="TextShape 23"/>
          <p:cNvSpPr txBox="1"/>
          <p:nvPr/>
        </p:nvSpPr>
        <p:spPr>
          <a:xfrm>
            <a:off x="16733520" y="28620720"/>
            <a:ext cx="5943600" cy="10976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5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Brownian Motion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4" name="TextShape 24"/>
          <p:cNvSpPr txBox="1"/>
          <p:nvPr/>
        </p:nvSpPr>
        <p:spPr>
          <a:xfrm>
            <a:off x="14356080" y="29992320"/>
            <a:ext cx="10789920" cy="635256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Unlike the both bound state, the probability of binding is not angle dependent. We simulate the one bound state in a fluid, where random forces of the molecules against the domains causes diffusion for its lifted leg to land, and thus, taking a step.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5" name="TextShape 25"/>
          <p:cNvSpPr txBox="1"/>
          <p:nvPr/>
        </p:nvSpPr>
        <p:spPr>
          <a:xfrm>
            <a:off x="34207560" y="28620720"/>
            <a:ext cx="5100120" cy="10976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5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Data Collection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6" name="TextShape 26"/>
          <p:cNvSpPr txBox="1"/>
          <p:nvPr/>
        </p:nvSpPr>
        <p:spPr>
          <a:xfrm>
            <a:off x="32004000" y="29718360"/>
            <a:ext cx="11521440" cy="699228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k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,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k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k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v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7" name="TextShape 27"/>
          <p:cNvSpPr txBox="1"/>
          <p:nvPr/>
        </p:nvSpPr>
        <p:spPr>
          <a:xfrm>
            <a:off x="14356080" y="38122920"/>
            <a:ext cx="28895040" cy="545796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v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’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k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z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x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v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’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8" name="TextShape 28"/>
          <p:cNvSpPr txBox="1"/>
          <p:nvPr/>
        </p:nvSpPr>
        <p:spPr>
          <a:xfrm>
            <a:off x="914400" y="27861840"/>
            <a:ext cx="12770640" cy="156398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Monte-Carlo (MC) methods encompasses algorithms that uses repeated random sampling of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configurations to output a distribution of results depending on their probability of happening. We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calculate the probability of a variable in a specific configuration, A</a:t>
            </a:r>
            <a:r>
              <a:rPr b="0" lang="en-US" sz="4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,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as: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With this, we can also calculate an average: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where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TeXGyreSchola"/>
              </a:rPr>
              <a:t>β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TeXGyreSchola"/>
              </a:rPr>
              <a:t> is the thermodynamic beta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TeXGyreSchola"/>
              </a:rPr>
              <a:t>and E</a:t>
            </a:r>
            <a:r>
              <a:rPr b="0" lang="en-US" sz="4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TeXGyreSchola"/>
              </a:rPr>
              <a:t> is the energy of the system.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We use a MC in order to generate probability distributions of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dynein’s step length and step time for different initial configurations.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9" name="CustomShape 29"/>
          <p:cNvSpPr/>
          <p:nvPr/>
        </p:nvSpPr>
        <p:spPr>
          <a:xfrm>
            <a:off x="13990320" y="36758880"/>
            <a:ext cx="29626560" cy="6858000"/>
          </a:xfrm>
          <a:prstGeom prst="rect">
            <a:avLst/>
          </a:pr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80" name="Formula 30"/>
              <p:cNvSpPr txBox="1"/>
              <p:nvPr/>
            </p:nvSpPr>
            <p:spPr>
              <a:xfrm>
                <a:off x="25357320" y="25140600"/>
                <a:ext cx="621000" cy="183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A</m:t>
                        </m:r>
                      </m:e>
                    </m:d>
                    <m:r>
                      <m:t xml:space="preserve">=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1" name="Formula 31"/>
              <p:cNvSpPr txBox="1"/>
              <p:nvPr/>
            </p:nvSpPr>
            <p:spPr>
              <a:xfrm>
                <a:off x="3518640" y="34644240"/>
                <a:ext cx="4572000" cy="941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s</m:t>
                        </m:r>
                      </m:sub>
                    </m:sSub>
                    <m:sSup>
                      <m:e>
                        <m:r>
                          <m:t xml:space="preserve">e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β</m:t>
                        </m:r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2" name="Formula 32"/>
              <p:cNvSpPr txBox="1"/>
              <p:nvPr/>
            </p:nvSpPr>
            <p:spPr>
              <a:xfrm>
                <a:off x="3566160" y="36576000"/>
                <a:ext cx="4572000" cy="2642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</m:d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f>
                      <m:num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s</m:t>
                            </m:r>
                          </m:sub>
                          <m:sup/>
                          <m:e>
                            <m:r>
                              <m:t xml:space="preserve">P</m:t>
                            </m:r>
                          </m:e>
                        </m:nary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s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s</m:t>
                            </m:r>
                          </m:sub>
                          <m:sup/>
                          <m:e>
                            <m:sSup>
                              <m:e>
                                <m:r>
                                  <m:t xml:space="preserve">e</m:t>
                                </m:r>
                              </m:e>
                              <m:sup>
                                <m:r>
                                  <m:t xml:space="preserve">−</m:t>
                                </m:r>
                                <m:r>
                                  <m:t xml:space="preserve">β</m:t>
                                </m:r>
                                <m:sSub>
                                  <m:e>
                                    <m:r>
                                      <m:t xml:space="preserve">E</m:t>
                                    </m:r>
                                  </m:e>
                                  <m:sub>
                                    <m:r>
                                      <m:t xml:space="preserve">s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3" name="Formula 33"/>
              <p:cNvSpPr txBox="1"/>
              <p:nvPr/>
            </p:nvSpPr>
            <p:spPr>
              <a:xfrm>
                <a:off x="10881360" y="39181320"/>
                <a:ext cx="914400" cy="996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1</m:t>
                        </m:r>
                      </m:num>
                      <m:den>
                        <m:sSub>
                          <m:e>
                            <m:r>
                              <m:t xml:space="preserve">k</m:t>
                            </m:r>
                          </m:e>
                          <m:sub>
                            <m:r>
                              <m:t xml:space="preserve">b</m:t>
                            </m:r>
                          </m:sub>
                        </m:sSub>
                        <m:r>
                          <m:t xml:space="preserve">T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84" name="CustomShape 34"/>
          <p:cNvSpPr/>
          <p:nvPr/>
        </p:nvSpPr>
        <p:spPr>
          <a:xfrm>
            <a:off x="454320" y="26628480"/>
            <a:ext cx="13230720" cy="16952400"/>
          </a:xfrm>
          <a:prstGeom prst="rect">
            <a:avLst/>
          </a:pr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2019-05-02T15:19:39Z</dcterms:created>
  <dc:creator/>
  <dc:description/>
  <dc:language>en-US</dc:language>
  <cp:lastModifiedBy/>
  <dcterms:modified xsi:type="dcterms:W3CDTF">2019-05-03T13:41:44Z</dcterms:modified>
  <cp:revision>21</cp:revision>
  <dc:subject/>
  <dc:title/>
</cp:coreProperties>
</file>