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43891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43484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993280" y="10270080"/>
            <a:ext cx="31903200" cy="25454880"/>
          </a:xfrm>
          <a:prstGeom prst="rect">
            <a:avLst/>
          </a:prstGeom>
          <a:ln w="10980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993280" y="10270080"/>
            <a:ext cx="31903200" cy="25454880"/>
          </a:xfrm>
          <a:prstGeom prst="rect">
            <a:avLst/>
          </a:prstGeom>
          <a:ln w="10980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94560" y="1748520"/>
            <a:ext cx="39500640" cy="3396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484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82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657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3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23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49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9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9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328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194560" y="39984480"/>
            <a:ext cx="10225080" cy="3026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5010560" y="39984480"/>
            <a:ext cx="13911840" cy="30265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1469760" y="39984480"/>
            <a:ext cx="10225080" cy="3026520"/>
          </a:xfrm>
          <a:prstGeom prst="rect">
            <a:avLst/>
          </a:prstGeom>
        </p:spPr>
        <p:txBody>
          <a:bodyPr lIns="0" rIns="0" tIns="0" bIns="0"/>
          <a:p>
            <a:pPr algn="r"/>
            <a:fld id="{DE1C38C4-70F4-493D-8F2A-4E9C5C0E2E9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rcRect l="10482" t="6659" r="48792" b="6733"/>
          <a:stretch/>
        </p:blipFill>
        <p:spPr>
          <a:xfrm>
            <a:off x="15032160" y="16069320"/>
            <a:ext cx="8470800" cy="12717000"/>
          </a:xfrm>
          <a:prstGeom prst="rect">
            <a:avLst/>
          </a:prstGeom>
          <a:ln w="10980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rcRect l="56097" t="8880" r="7286" b="20055"/>
          <a:stretch/>
        </p:blipFill>
        <p:spPr>
          <a:xfrm>
            <a:off x="23015520" y="17000640"/>
            <a:ext cx="7309440" cy="10014840"/>
          </a:xfrm>
          <a:prstGeom prst="rect">
            <a:avLst/>
          </a:prstGeom>
          <a:ln w="10980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3990320" y="6309360"/>
            <a:ext cx="29535120" cy="30083760"/>
          </a:xfrm>
          <a:prstGeom prst="rect">
            <a:avLst/>
          </a:pr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62960" y="16442640"/>
            <a:ext cx="13075920" cy="9833400"/>
          </a:xfrm>
          <a:prstGeom prst="rect">
            <a:avLst/>
          </a:pr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424080" y="6384240"/>
            <a:ext cx="13075920" cy="9418320"/>
          </a:xfrm>
          <a:prstGeom prst="rect">
            <a:avLst/>
          </a:pr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12824640" y="4233960"/>
            <a:ext cx="18242280" cy="231120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Jin Kiatvongcharoen, John Waczak, Elliott Capek, and David Ruondy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Oregon State University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972720" y="6383880"/>
            <a:ext cx="539496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Motivation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972720" y="16319880"/>
            <a:ext cx="365760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731520" y="26700480"/>
            <a:ext cx="996696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Monte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Carlo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Method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26151840" y="6400800"/>
            <a:ext cx="512064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14447520" y="7604640"/>
            <a:ext cx="28803600" cy="30938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Our model is separated into two states: both bound and one bound. They are both point-particle systems that involves one tail domain, two motor domains and two binding domains. We are able to create a configuration of dynein if two angles and an initial distance (L) are known.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731520" y="28591560"/>
            <a:ext cx="12527280" cy="11264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Ad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1" name="TextShape 11"/>
          <p:cNvSpPr txBox="1"/>
          <p:nvPr/>
        </p:nvSpPr>
        <p:spPr>
          <a:xfrm>
            <a:off x="26060400" y="10698480"/>
            <a:ext cx="5486400" cy="16459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Both 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Bound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2" name="TextShape 12"/>
          <p:cNvSpPr txBox="1"/>
          <p:nvPr/>
        </p:nvSpPr>
        <p:spPr>
          <a:xfrm>
            <a:off x="26333640" y="27716040"/>
            <a:ext cx="5213160" cy="145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One 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Bound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25877520" y="36941760"/>
            <a:ext cx="6583680" cy="13874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Future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Work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pic>
        <p:nvPicPr>
          <p:cNvPr id="54" name="" descr=""/>
          <p:cNvPicPr/>
          <p:nvPr/>
        </p:nvPicPr>
        <p:blipFill>
          <a:blip r:embed="rId3"/>
          <a:srcRect l="15994" t="10663" r="14001" b="9334"/>
          <a:stretch/>
        </p:blipFill>
        <p:spPr>
          <a:xfrm>
            <a:off x="34367040" y="17099280"/>
            <a:ext cx="4157280" cy="3563280"/>
          </a:xfrm>
          <a:prstGeom prst="rect">
            <a:avLst/>
          </a:prstGeom>
          <a:ln w="109800"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rcRect l="11989" t="18660" r="8003" b="17339"/>
          <a:stretch/>
        </p:blipFill>
        <p:spPr>
          <a:xfrm>
            <a:off x="38357640" y="18025200"/>
            <a:ext cx="4751640" cy="2850120"/>
          </a:xfrm>
          <a:prstGeom prst="rect">
            <a:avLst/>
          </a:prstGeom>
          <a:ln w="109800"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rcRect l="15994" t="10655" r="16000" b="9334"/>
          <a:stretch/>
        </p:blipFill>
        <p:spPr>
          <a:xfrm>
            <a:off x="29998440" y="20591280"/>
            <a:ext cx="4038480" cy="3563640"/>
          </a:xfrm>
          <a:prstGeom prst="rect">
            <a:avLst/>
          </a:prstGeom>
          <a:ln w="109800">
            <a:noFill/>
          </a:ln>
        </p:spPr>
      </p:pic>
      <p:pic>
        <p:nvPicPr>
          <p:cNvPr id="57" name="" descr=""/>
          <p:cNvPicPr/>
          <p:nvPr/>
        </p:nvPicPr>
        <p:blipFill>
          <a:blip r:embed="rId6"/>
          <a:srcRect l="11989" t="15994" r="12008" b="20005"/>
          <a:stretch/>
        </p:blipFill>
        <p:spPr>
          <a:xfrm>
            <a:off x="34036920" y="21232440"/>
            <a:ext cx="4513680" cy="2850480"/>
          </a:xfrm>
          <a:prstGeom prst="rect">
            <a:avLst/>
          </a:prstGeom>
          <a:ln w="109800">
            <a:noFill/>
          </a:ln>
        </p:spPr>
      </p:pic>
      <p:pic>
        <p:nvPicPr>
          <p:cNvPr id="58" name="" descr=""/>
          <p:cNvPicPr/>
          <p:nvPr/>
        </p:nvPicPr>
        <p:blipFill>
          <a:blip r:embed="rId7"/>
          <a:srcRect l="13989" t="15986" r="12008" b="20013"/>
          <a:stretch/>
        </p:blipFill>
        <p:spPr>
          <a:xfrm>
            <a:off x="38602440" y="21278880"/>
            <a:ext cx="4394520" cy="2851200"/>
          </a:xfrm>
          <a:prstGeom prst="rect">
            <a:avLst/>
          </a:prstGeom>
          <a:ln w="109800">
            <a:noFill/>
          </a:ln>
        </p:spPr>
      </p:pic>
      <p:pic>
        <p:nvPicPr>
          <p:cNvPr id="59" name="" descr=""/>
          <p:cNvPicPr/>
          <p:nvPr/>
        </p:nvPicPr>
        <p:blipFill>
          <a:blip r:embed="rId8"/>
          <a:srcRect l="17987" t="10655" r="13515" b="9342"/>
          <a:stretch/>
        </p:blipFill>
        <p:spPr>
          <a:xfrm>
            <a:off x="30207240" y="24083280"/>
            <a:ext cx="4067640" cy="3563280"/>
          </a:xfrm>
          <a:prstGeom prst="rect">
            <a:avLst/>
          </a:prstGeom>
          <a:ln w="109800">
            <a:noFill/>
          </a:ln>
        </p:spPr>
      </p:pic>
      <p:pic>
        <p:nvPicPr>
          <p:cNvPr id="60" name="" descr=""/>
          <p:cNvPicPr/>
          <p:nvPr/>
        </p:nvPicPr>
        <p:blipFill>
          <a:blip r:embed="rId9"/>
          <a:srcRect l="11977" t="15994" r="12020" b="17339"/>
          <a:stretch/>
        </p:blipFill>
        <p:spPr>
          <a:xfrm>
            <a:off x="34037280" y="24749640"/>
            <a:ext cx="4513680" cy="2969280"/>
          </a:xfrm>
          <a:prstGeom prst="rect">
            <a:avLst/>
          </a:prstGeom>
          <a:ln w="109800">
            <a:noFill/>
          </a:ln>
        </p:spPr>
      </p:pic>
      <p:pic>
        <p:nvPicPr>
          <p:cNvPr id="61" name="" descr=""/>
          <p:cNvPicPr/>
          <p:nvPr/>
        </p:nvPicPr>
        <p:blipFill>
          <a:blip r:embed="rId10"/>
          <a:srcRect l="11977" t="18660" r="10009" b="20021"/>
          <a:stretch/>
        </p:blipFill>
        <p:spPr>
          <a:xfrm>
            <a:off x="38194920" y="25179120"/>
            <a:ext cx="4633200" cy="2731320"/>
          </a:xfrm>
          <a:prstGeom prst="rect">
            <a:avLst/>
          </a:prstGeom>
          <a:ln w="109800">
            <a:noFill/>
          </a:ln>
        </p:spPr>
      </p:pic>
      <p:pic>
        <p:nvPicPr>
          <p:cNvPr id="62" name="" descr=""/>
          <p:cNvPicPr/>
          <p:nvPr/>
        </p:nvPicPr>
        <p:blipFill>
          <a:blip r:embed="rId11"/>
          <a:srcRect l="13995" t="13361" r="10002" b="11762"/>
          <a:stretch/>
        </p:blipFill>
        <p:spPr>
          <a:xfrm>
            <a:off x="29998440" y="17146440"/>
            <a:ext cx="4513680" cy="3325320"/>
          </a:xfrm>
          <a:prstGeom prst="rect">
            <a:avLst/>
          </a:prstGeom>
          <a:ln w="109800">
            <a:noFill/>
          </a:ln>
        </p:spPr>
      </p:pic>
      <p:sp>
        <p:nvSpPr>
          <p:cNvPr id="63" name="TextShape 14"/>
          <p:cNvSpPr txBox="1"/>
          <p:nvPr/>
        </p:nvSpPr>
        <p:spPr>
          <a:xfrm>
            <a:off x="881280" y="7678080"/>
            <a:ext cx="12252960" cy="785016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2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-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’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4" name="CustomShape 15"/>
          <p:cNvSpPr/>
          <p:nvPr/>
        </p:nvSpPr>
        <p:spPr>
          <a:xfrm>
            <a:off x="5394960" y="701280"/>
            <a:ext cx="33101280" cy="3291840"/>
          </a:xfrm>
          <a:custGeom>
            <a:avLst/>
            <a:gdLst/>
            <a:ahLst/>
            <a:rect l="0" t="0" r="r" b="b"/>
            <a:pathLst>
              <a:path w="91950" h="9146">
                <a:moveTo>
                  <a:pt x="1524" y="0"/>
                </a:moveTo>
                <a:cubicBezTo>
                  <a:pt x="762" y="0"/>
                  <a:pt x="0" y="762"/>
                  <a:pt x="0" y="1524"/>
                </a:cubicBezTo>
                <a:lnTo>
                  <a:pt x="0" y="7620"/>
                </a:lnTo>
                <a:cubicBezTo>
                  <a:pt x="0" y="8382"/>
                  <a:pt x="762" y="9145"/>
                  <a:pt x="1524" y="9145"/>
                </a:cubicBezTo>
                <a:lnTo>
                  <a:pt x="90424" y="9145"/>
                </a:lnTo>
                <a:cubicBezTo>
                  <a:pt x="91186" y="9145"/>
                  <a:pt x="91949" y="8382"/>
                  <a:pt x="91949" y="7620"/>
                </a:cubicBezTo>
                <a:lnTo>
                  <a:pt x="91949" y="1524"/>
                </a:lnTo>
                <a:cubicBezTo>
                  <a:pt x="91949" y="762"/>
                  <a:pt x="91186" y="0"/>
                  <a:pt x="90424" y="0"/>
                </a:cubicBezTo>
                <a:lnTo>
                  <a:pt x="1524" y="0"/>
                </a:lnTo>
              </a:path>
            </a:pathLst>
          </a:cu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/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Simulating the Walk of the Dynein Motor Protein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5" name="TextShape 16"/>
          <p:cNvSpPr txBox="1"/>
          <p:nvPr/>
        </p:nvSpPr>
        <p:spPr>
          <a:xfrm>
            <a:off x="881280" y="17539920"/>
            <a:ext cx="12527280" cy="87361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’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,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,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z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(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)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,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6" name="CustomShape 17"/>
          <p:cNvSpPr/>
          <p:nvPr/>
        </p:nvSpPr>
        <p:spPr>
          <a:xfrm>
            <a:off x="1453896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Randomly pick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 set of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motor angles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7" name="Line 18"/>
          <p:cNvSpPr/>
          <p:nvPr/>
        </p:nvSpPr>
        <p:spPr>
          <a:xfrm>
            <a:off x="1972368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9"/>
          <p:cNvSpPr/>
          <p:nvPr/>
        </p:nvSpPr>
        <p:spPr>
          <a:xfrm>
            <a:off x="2233872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Calculate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total energy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of the system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9" name="Line 20"/>
          <p:cNvSpPr/>
          <p:nvPr/>
        </p:nvSpPr>
        <p:spPr>
          <a:xfrm>
            <a:off x="2759256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1"/>
          <p:cNvSpPr/>
          <p:nvPr/>
        </p:nvSpPr>
        <p:spPr>
          <a:xfrm>
            <a:off x="3016944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Determine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probability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of unbinding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1" name="Line 22"/>
          <p:cNvSpPr/>
          <p:nvPr/>
        </p:nvSpPr>
        <p:spPr>
          <a:xfrm>
            <a:off x="3541752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3"/>
          <p:cNvSpPr/>
          <p:nvPr/>
        </p:nvSpPr>
        <p:spPr>
          <a:xfrm>
            <a:off x="3801168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Start one bound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if unbinding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is successful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2"/>
          <a:srcRect l="20303" t="5569" r="17334" b="19234"/>
          <a:stretch/>
        </p:blipFill>
        <p:spPr>
          <a:xfrm>
            <a:off x="25603200" y="29352240"/>
            <a:ext cx="6309360" cy="6309360"/>
          </a:xfrm>
          <a:prstGeom prst="rect">
            <a:avLst/>
          </a:prstGeom>
          <a:ln w="109800">
            <a:noFill/>
          </a:ln>
        </p:spPr>
      </p:pic>
      <p:sp>
        <p:nvSpPr>
          <p:cNvPr id="74" name="TextShape 24"/>
          <p:cNvSpPr txBox="1"/>
          <p:nvPr/>
        </p:nvSpPr>
        <p:spPr>
          <a:xfrm>
            <a:off x="16733520" y="28620720"/>
            <a:ext cx="5943600" cy="109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Brownian Motion</a:t>
            </a:r>
            <a:endParaRPr b="0" lang="en-US" sz="5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5" name="TextShape 25"/>
          <p:cNvSpPr txBox="1"/>
          <p:nvPr/>
        </p:nvSpPr>
        <p:spPr>
          <a:xfrm>
            <a:off x="14356080" y="29992320"/>
            <a:ext cx="10789920" cy="582408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 simulate the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one bound state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in a fluid, where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random forces of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the molecules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against the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domains causes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diffusion for its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‘step’.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(I don’t think I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should put more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here but idk how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to use this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space) 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6" name="TextShape 26"/>
          <p:cNvSpPr txBox="1"/>
          <p:nvPr/>
        </p:nvSpPr>
        <p:spPr>
          <a:xfrm>
            <a:off x="34207560" y="28620720"/>
            <a:ext cx="5126040" cy="109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Collecting Data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7" name="TextShape 27"/>
          <p:cNvSpPr txBox="1"/>
          <p:nvPr/>
        </p:nvSpPr>
        <p:spPr>
          <a:xfrm>
            <a:off x="32004000" y="29718360"/>
            <a:ext cx="11521440" cy="699228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After dynein takes a step, the final displacement of the landing foot and the time it took for the step would be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recorded and the simulation would run again. This data would allow us to make histograms for various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configurations of dynein.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8" name="TextShape 28"/>
          <p:cNvSpPr txBox="1"/>
          <p:nvPr/>
        </p:nvSpPr>
        <p:spPr>
          <a:xfrm>
            <a:off x="14356080" y="38221920"/>
            <a:ext cx="28895040" cy="21049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 hope to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further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improve and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simplify our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one bound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because of the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complications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that arises </a:t>
            </a: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when the 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2019-05-02T15:19:39Z</dcterms:created>
  <dc:creator/>
  <dc:description/>
  <dc:language>en-US</dc:language>
  <cp:lastModifiedBy/>
  <dcterms:modified xsi:type="dcterms:W3CDTF">2019-05-03T00:49:20Z</dcterms:modified>
  <cp:revision>7</cp:revision>
  <dc:subject/>
  <dc:title/>
</cp:coreProperties>
</file>