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 d="100"/>
          <a:sy n="16" d="100"/>
        </p:scale>
        <p:origin x="1594" y="115"/>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57737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34795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569321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2F28F-D38D-4655-B236-F73E28CF435F}"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23382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2F28F-D38D-4655-B236-F73E28CF435F}"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167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2F28F-D38D-4655-B236-F73E28CF435F}"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8343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2F28F-D38D-4655-B236-F73E28CF435F}"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186286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2F28F-D38D-4655-B236-F73E28CF435F}"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88230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2F28F-D38D-4655-B236-F73E28CF435F}"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20141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62F28F-D38D-4655-B236-F73E28CF435F}"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265899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62F28F-D38D-4655-B236-F73E28CF435F}"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70ED8-4CA4-4EB4-B057-2A5C9C36244C}" type="slidenum">
              <a:rPr lang="en-US" smtClean="0"/>
              <a:t>‹#›</a:t>
            </a:fld>
            <a:endParaRPr lang="en-US"/>
          </a:p>
        </p:txBody>
      </p:sp>
    </p:spTree>
    <p:extLst>
      <p:ext uri="{BB962C8B-B14F-4D97-AF65-F5344CB8AC3E}">
        <p14:creationId xmlns:p14="http://schemas.microsoft.com/office/powerpoint/2010/main" val="335969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A62F28F-D38D-4655-B236-F73E28CF435F}" type="datetimeFigureOut">
              <a:rPr lang="en-US" smtClean="0"/>
              <a:t>5/9/2019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6170ED8-4CA4-4EB4-B057-2A5C9C36244C}" type="slidenum">
              <a:rPr lang="en-US" smtClean="0"/>
              <a:t>‹#›</a:t>
            </a:fld>
            <a:endParaRPr lang="en-US"/>
          </a:p>
        </p:txBody>
      </p:sp>
    </p:spTree>
    <p:extLst>
      <p:ext uri="{BB962C8B-B14F-4D97-AF65-F5344CB8AC3E}">
        <p14:creationId xmlns:p14="http://schemas.microsoft.com/office/powerpoint/2010/main" val="3292725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507E54-50AB-43D7-9DD0-1276E22F3CBD}"/>
              </a:ext>
            </a:extLst>
          </p:cNvPr>
          <p:cNvSpPr/>
          <p:nvPr/>
        </p:nvSpPr>
        <p:spPr>
          <a:xfrm>
            <a:off x="0" y="-213591"/>
            <a:ext cx="43891199" cy="357102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80A2184-FDB6-4598-8BA9-280D1F1554D0}"/>
              </a:ext>
            </a:extLst>
          </p:cNvPr>
          <p:cNvSpPr txBox="1"/>
          <p:nvPr/>
        </p:nvSpPr>
        <p:spPr>
          <a:xfrm>
            <a:off x="309571" y="-40345"/>
            <a:ext cx="43140086" cy="1862048"/>
          </a:xfrm>
          <a:prstGeom prst="rect">
            <a:avLst/>
          </a:prstGeom>
          <a:solidFill>
            <a:schemeClr val="accent5">
              <a:lumMod val="40000"/>
              <a:lumOff val="60000"/>
            </a:schemeClr>
          </a:solidFill>
          <a:ln>
            <a:noFill/>
          </a:ln>
        </p:spPr>
        <p:txBody>
          <a:bodyPr wrap="square" rtlCol="0">
            <a:spAutoFit/>
          </a:bodyPr>
          <a:lstStyle/>
          <a:p>
            <a:pPr algn="ctr"/>
            <a:r>
              <a:rPr lang="en-US" sz="11500" dirty="0">
                <a:latin typeface="Franklin Gothic Demi Cond" panose="020B0706030402020204" pitchFamily="34" charset="0"/>
                <a:cs typeface="Times New Roman" panose="02020603050405020304" pitchFamily="18" charset="0"/>
              </a:rPr>
              <a:t>Simulating the Walk of the Dynein Motor Protein</a:t>
            </a:r>
          </a:p>
        </p:txBody>
      </p:sp>
      <p:sp>
        <p:nvSpPr>
          <p:cNvPr id="11" name="TextBox 10">
            <a:extLst>
              <a:ext uri="{FF2B5EF4-FFF2-40B4-BE49-F238E27FC236}">
                <a16:creationId xmlns:a16="http://schemas.microsoft.com/office/drawing/2014/main" id="{EB19C505-433C-4D91-B22B-1ADF56A2EBDE}"/>
              </a:ext>
            </a:extLst>
          </p:cNvPr>
          <p:cNvSpPr txBox="1"/>
          <p:nvPr/>
        </p:nvSpPr>
        <p:spPr>
          <a:xfrm>
            <a:off x="12551228" y="1761820"/>
            <a:ext cx="18788742" cy="1569660"/>
          </a:xfrm>
          <a:prstGeom prst="rect">
            <a:avLst/>
          </a:prstGeom>
          <a:noFill/>
        </p:spPr>
        <p:txBody>
          <a:bodyPr wrap="square" rtlCol="0">
            <a:spAutoFit/>
          </a:bodyPr>
          <a:lstStyle/>
          <a:p>
            <a:pPr algn="ctr"/>
            <a:r>
              <a:rPr lang="en-US" sz="4800" b="1" dirty="0">
                <a:latin typeface="Franklin Gothic "/>
                <a:cs typeface="Times New Roman" panose="02020603050405020304" pitchFamily="18" charset="0"/>
              </a:rPr>
              <a:t>Jin Kiatvongcharoen, John Waczak, Elliott Capek, and David Roundy</a:t>
            </a:r>
          </a:p>
          <a:p>
            <a:pPr algn="ctr"/>
            <a:r>
              <a:rPr lang="en-US" sz="4800" b="1" dirty="0">
                <a:latin typeface="Franklin Gothic "/>
                <a:cs typeface="Times New Roman" panose="02020603050405020304" pitchFamily="18" charset="0"/>
              </a:rPr>
              <a:t>Department of Physics, Oregon State University, Corvallis, OR 97331 </a:t>
            </a:r>
          </a:p>
        </p:txBody>
      </p:sp>
      <p:grpSp>
        <p:nvGrpSpPr>
          <p:cNvPr id="35" name="Group 34">
            <a:extLst>
              <a:ext uri="{FF2B5EF4-FFF2-40B4-BE49-F238E27FC236}">
                <a16:creationId xmlns:a16="http://schemas.microsoft.com/office/drawing/2014/main" id="{801269A0-56B7-430F-A09B-AFCF82E4B04F}"/>
              </a:ext>
            </a:extLst>
          </p:cNvPr>
          <p:cNvGrpSpPr/>
          <p:nvPr/>
        </p:nvGrpSpPr>
        <p:grpSpPr>
          <a:xfrm>
            <a:off x="14897897" y="5573489"/>
            <a:ext cx="5449540" cy="3794760"/>
            <a:chOff x="21051592" y="7229566"/>
            <a:chExt cx="6759744" cy="4344702"/>
          </a:xfrm>
        </p:grpSpPr>
        <p:sp>
          <p:nvSpPr>
            <p:cNvPr id="34" name="Rectangle: Rounded Corners 33">
              <a:extLst>
                <a:ext uri="{FF2B5EF4-FFF2-40B4-BE49-F238E27FC236}">
                  <a16:creationId xmlns:a16="http://schemas.microsoft.com/office/drawing/2014/main" id="{43487FDA-A5B5-4468-B98B-3C80E7445AA6}"/>
                </a:ext>
              </a:extLst>
            </p:cNvPr>
            <p:cNvSpPr/>
            <p:nvPr/>
          </p:nvSpPr>
          <p:spPr>
            <a:xfrm>
              <a:off x="21051592" y="7229566"/>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4D14F18-4C5E-4BE3-8403-8489954B55B6}"/>
                </a:ext>
              </a:extLst>
            </p:cNvPr>
            <p:cNvSpPr txBox="1"/>
            <p:nvPr/>
          </p:nvSpPr>
          <p:spPr>
            <a:xfrm>
              <a:off x="21558360" y="7473130"/>
              <a:ext cx="5786842" cy="391141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Randomly pick </a:t>
              </a:r>
            </a:p>
            <a:p>
              <a:pPr algn="ctr"/>
              <a:r>
                <a:rPr lang="en-US" sz="5400" dirty="0">
                  <a:latin typeface="Times New Roman" panose="02020603050405020304" pitchFamily="18" charset="0"/>
                  <a:cs typeface="Times New Roman" panose="02020603050405020304" pitchFamily="18" charset="0"/>
                </a:rPr>
                <a:t>motor angles and make configuration</a:t>
              </a:r>
            </a:p>
          </p:txBody>
        </p:sp>
      </p:grpSp>
      <p:grpSp>
        <p:nvGrpSpPr>
          <p:cNvPr id="33" name="Group 32">
            <a:extLst>
              <a:ext uri="{FF2B5EF4-FFF2-40B4-BE49-F238E27FC236}">
                <a16:creationId xmlns:a16="http://schemas.microsoft.com/office/drawing/2014/main" id="{D6DBDD72-65E3-4B9E-B923-776E63E90843}"/>
              </a:ext>
            </a:extLst>
          </p:cNvPr>
          <p:cNvGrpSpPr/>
          <p:nvPr/>
        </p:nvGrpSpPr>
        <p:grpSpPr>
          <a:xfrm>
            <a:off x="14895576" y="10935335"/>
            <a:ext cx="5449824" cy="3794760"/>
            <a:chOff x="29843327" y="10533701"/>
            <a:chExt cx="6759744" cy="4344702"/>
          </a:xfrm>
        </p:grpSpPr>
        <p:sp>
          <p:nvSpPr>
            <p:cNvPr id="32" name="Rectangle: Rounded Corners 31">
              <a:extLst>
                <a:ext uri="{FF2B5EF4-FFF2-40B4-BE49-F238E27FC236}">
                  <a16:creationId xmlns:a16="http://schemas.microsoft.com/office/drawing/2014/main" id="{82812F7F-4EE7-48E0-B1BF-2D496A702133}"/>
                </a:ext>
              </a:extLst>
            </p:cNvPr>
            <p:cNvSpPr/>
            <p:nvPr/>
          </p:nvSpPr>
          <p:spPr>
            <a:xfrm>
              <a:off x="29843327" y="10533701"/>
              <a:ext cx="6759744" cy="43447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8918CE1-2D3E-4EA2-8E6F-DFA8FD3D4AEC}"/>
                </a:ext>
              </a:extLst>
            </p:cNvPr>
            <p:cNvSpPr txBox="1"/>
            <p:nvPr/>
          </p:nvSpPr>
          <p:spPr>
            <a:xfrm>
              <a:off x="31307226" y="11114577"/>
              <a:ext cx="3877984"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Calculate </a:t>
              </a:r>
            </a:p>
            <a:p>
              <a:pPr algn="ctr"/>
              <a:r>
                <a:rPr lang="en-US" sz="5400" dirty="0">
                  <a:latin typeface="Times New Roman" panose="02020603050405020304" pitchFamily="18" charset="0"/>
                  <a:cs typeface="Times New Roman" panose="02020603050405020304" pitchFamily="18" charset="0"/>
                </a:rPr>
                <a:t>total energy</a:t>
              </a:r>
            </a:p>
            <a:p>
              <a:pPr algn="ctr"/>
              <a:r>
                <a:rPr lang="en-US" sz="5400" dirty="0">
                  <a:latin typeface="Times New Roman" panose="02020603050405020304" pitchFamily="18" charset="0"/>
                  <a:cs typeface="Times New Roman" panose="02020603050405020304" pitchFamily="18" charset="0"/>
                </a:rPr>
                <a:t>of the system</a:t>
              </a:r>
            </a:p>
          </p:txBody>
        </p:sp>
      </p:grpSp>
      <p:grpSp>
        <p:nvGrpSpPr>
          <p:cNvPr id="37" name="Group 36">
            <a:extLst>
              <a:ext uri="{FF2B5EF4-FFF2-40B4-BE49-F238E27FC236}">
                <a16:creationId xmlns:a16="http://schemas.microsoft.com/office/drawing/2014/main" id="{CA27044A-307D-46F1-912E-06DA1DACC604}"/>
              </a:ext>
            </a:extLst>
          </p:cNvPr>
          <p:cNvGrpSpPr/>
          <p:nvPr/>
        </p:nvGrpSpPr>
        <p:grpSpPr>
          <a:xfrm>
            <a:off x="14895576" y="16357266"/>
            <a:ext cx="5449824" cy="3794760"/>
            <a:chOff x="21234112" y="15759753"/>
            <a:chExt cx="5879592" cy="4087368"/>
          </a:xfrm>
        </p:grpSpPr>
        <p:sp>
          <p:nvSpPr>
            <p:cNvPr id="31" name="Rectangle: Rounded Corners 30">
              <a:extLst>
                <a:ext uri="{FF2B5EF4-FFF2-40B4-BE49-F238E27FC236}">
                  <a16:creationId xmlns:a16="http://schemas.microsoft.com/office/drawing/2014/main" id="{A7D8CB49-0856-4A3F-8005-2F0CCC64BFD5}"/>
                </a:ext>
              </a:extLst>
            </p:cNvPr>
            <p:cNvSpPr/>
            <p:nvPr/>
          </p:nvSpPr>
          <p:spPr>
            <a:xfrm>
              <a:off x="21234112" y="15759753"/>
              <a:ext cx="5879592" cy="408736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7DE403B-4CB3-45BD-8DB2-F18FA1FBF509}"/>
                </a:ext>
              </a:extLst>
            </p:cNvPr>
            <p:cNvSpPr txBox="1"/>
            <p:nvPr/>
          </p:nvSpPr>
          <p:spPr>
            <a:xfrm>
              <a:off x="22375837" y="16294584"/>
              <a:ext cx="3743332" cy="2585323"/>
            </a:xfrm>
            <a:prstGeom prst="rect">
              <a:avLst/>
            </a:prstGeom>
            <a:noFill/>
          </p:spPr>
          <p:txBody>
            <a:bodyPr wrap="none" rtlCol="0">
              <a:spAutoFit/>
            </a:bodyPr>
            <a:lstStyle/>
            <a:p>
              <a:pPr algn="ctr"/>
              <a:r>
                <a:rPr lang="en-US" sz="5400" dirty="0">
                  <a:latin typeface="Times New Roman" panose="02020603050405020304" pitchFamily="18" charset="0"/>
                  <a:cs typeface="Times New Roman" panose="02020603050405020304" pitchFamily="18" charset="0"/>
                </a:rPr>
                <a:t>Determine</a:t>
              </a:r>
            </a:p>
            <a:p>
              <a:pPr algn="ctr"/>
              <a:r>
                <a:rPr lang="en-US" sz="5400" dirty="0">
                  <a:latin typeface="Times New Roman" panose="02020603050405020304" pitchFamily="18" charset="0"/>
                  <a:cs typeface="Times New Roman" panose="02020603050405020304" pitchFamily="18" charset="0"/>
                </a:rPr>
                <a:t>probability</a:t>
              </a:r>
            </a:p>
            <a:p>
              <a:pPr algn="ctr"/>
              <a:r>
                <a:rPr lang="en-US" sz="5400" dirty="0">
                  <a:latin typeface="Times New Roman" panose="02020603050405020304" pitchFamily="18" charset="0"/>
                  <a:cs typeface="Times New Roman" panose="02020603050405020304" pitchFamily="18" charset="0"/>
                </a:rPr>
                <a:t>of unbinding</a:t>
              </a:r>
            </a:p>
          </p:txBody>
        </p:sp>
      </p:grpSp>
      <p:grpSp>
        <p:nvGrpSpPr>
          <p:cNvPr id="36" name="Group 35">
            <a:extLst>
              <a:ext uri="{FF2B5EF4-FFF2-40B4-BE49-F238E27FC236}">
                <a16:creationId xmlns:a16="http://schemas.microsoft.com/office/drawing/2014/main" id="{F44B68E0-B9C4-4F62-B10D-D1E580196E2B}"/>
              </a:ext>
            </a:extLst>
          </p:cNvPr>
          <p:cNvGrpSpPr/>
          <p:nvPr/>
        </p:nvGrpSpPr>
        <p:grpSpPr>
          <a:xfrm>
            <a:off x="14895576" y="21753928"/>
            <a:ext cx="5449540" cy="3793916"/>
            <a:chOff x="20790768" y="21060372"/>
            <a:chExt cx="5875428" cy="3902722"/>
          </a:xfrm>
        </p:grpSpPr>
        <p:sp>
          <p:nvSpPr>
            <p:cNvPr id="30" name="Rectangle: Rounded Corners 29">
              <a:extLst>
                <a:ext uri="{FF2B5EF4-FFF2-40B4-BE49-F238E27FC236}">
                  <a16:creationId xmlns:a16="http://schemas.microsoft.com/office/drawing/2014/main" id="{6A4C62A5-985B-4CD7-91F9-0B1EA35B4EBD}"/>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389A774-9D16-4CAF-BD20-B3F22A9A100D}"/>
                </a:ext>
              </a:extLst>
            </p:cNvPr>
            <p:cNvSpPr txBox="1"/>
            <p:nvPr/>
          </p:nvSpPr>
          <p:spPr>
            <a:xfrm>
              <a:off x="21216656" y="21303572"/>
              <a:ext cx="5023652" cy="341632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Start one bound</a:t>
              </a:r>
            </a:p>
            <a:p>
              <a:pPr algn="ctr"/>
              <a:r>
                <a:rPr lang="en-US" sz="5400" dirty="0">
                  <a:latin typeface="Times New Roman" panose="02020603050405020304" pitchFamily="18" charset="0"/>
                  <a:cs typeface="Times New Roman" panose="02020603050405020304" pitchFamily="18" charset="0"/>
                </a:rPr>
                <a:t>simulation if</a:t>
              </a:r>
            </a:p>
            <a:p>
              <a:pPr algn="ctr"/>
              <a:r>
                <a:rPr lang="en-US" sz="5400" dirty="0">
                  <a:latin typeface="Times New Roman" panose="02020603050405020304" pitchFamily="18" charset="0"/>
                  <a:cs typeface="Times New Roman" panose="02020603050405020304" pitchFamily="18" charset="0"/>
                </a:rPr>
                <a:t>unbinding is </a:t>
              </a:r>
            </a:p>
            <a:p>
              <a:pPr algn="ctr"/>
              <a:r>
                <a:rPr lang="en-US" sz="5400" dirty="0">
                  <a:latin typeface="Times New Roman" panose="02020603050405020304" pitchFamily="18" charset="0"/>
                  <a:cs typeface="Times New Roman" panose="02020603050405020304" pitchFamily="18" charset="0"/>
                </a:rPr>
                <a:t>successful</a:t>
              </a:r>
            </a:p>
          </p:txBody>
        </p:sp>
      </p:grpSp>
      <p:grpSp>
        <p:nvGrpSpPr>
          <p:cNvPr id="39" name="Group 38">
            <a:extLst>
              <a:ext uri="{FF2B5EF4-FFF2-40B4-BE49-F238E27FC236}">
                <a16:creationId xmlns:a16="http://schemas.microsoft.com/office/drawing/2014/main" id="{25F11E25-891F-495F-BC30-03F9C9EF29BE}"/>
              </a:ext>
            </a:extLst>
          </p:cNvPr>
          <p:cNvGrpSpPr/>
          <p:nvPr/>
        </p:nvGrpSpPr>
        <p:grpSpPr>
          <a:xfrm>
            <a:off x="14895576" y="27149746"/>
            <a:ext cx="5449540" cy="3793916"/>
            <a:chOff x="20790768" y="21060372"/>
            <a:chExt cx="5875428" cy="3902722"/>
          </a:xfrm>
        </p:grpSpPr>
        <p:sp>
          <p:nvSpPr>
            <p:cNvPr id="40" name="Rectangle: Rounded Corners 39">
              <a:extLst>
                <a:ext uri="{FF2B5EF4-FFF2-40B4-BE49-F238E27FC236}">
                  <a16:creationId xmlns:a16="http://schemas.microsoft.com/office/drawing/2014/main" id="{F3B6C16E-AC4C-4708-9D65-E9FB95FE3136}"/>
                </a:ext>
              </a:extLst>
            </p:cNvPr>
            <p:cNvSpPr/>
            <p:nvPr/>
          </p:nvSpPr>
          <p:spPr>
            <a:xfrm>
              <a:off x="20790768" y="21060372"/>
              <a:ext cx="5875428" cy="390272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32248FD-4F49-44C5-B295-4A54CFFAC92F}"/>
                </a:ext>
              </a:extLst>
            </p:cNvPr>
            <p:cNvSpPr txBox="1"/>
            <p:nvPr/>
          </p:nvSpPr>
          <p:spPr>
            <a:xfrm>
              <a:off x="21216656" y="21681999"/>
              <a:ext cx="5023652" cy="2659468"/>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Collect data </a:t>
              </a:r>
            </a:p>
            <a:p>
              <a:pPr algn="ctr"/>
              <a:r>
                <a:rPr lang="en-US" sz="5400" dirty="0">
                  <a:latin typeface="Times New Roman" panose="02020603050405020304" pitchFamily="18" charset="0"/>
                  <a:cs typeface="Times New Roman" panose="02020603050405020304" pitchFamily="18" charset="0"/>
                </a:rPr>
                <a:t>and </a:t>
              </a:r>
            </a:p>
            <a:p>
              <a:pPr algn="ctr"/>
              <a:r>
                <a:rPr lang="en-US" sz="5400" dirty="0">
                  <a:latin typeface="Times New Roman" panose="02020603050405020304" pitchFamily="18" charset="0"/>
                  <a:cs typeface="Times New Roman" panose="02020603050405020304" pitchFamily="18" charset="0"/>
                </a:rPr>
                <a:t>make statistics</a:t>
              </a:r>
            </a:p>
          </p:txBody>
        </p:sp>
      </p:grpSp>
      <p:cxnSp>
        <p:nvCxnSpPr>
          <p:cNvPr id="43" name="Straight Arrow Connector 42">
            <a:extLst>
              <a:ext uri="{FF2B5EF4-FFF2-40B4-BE49-F238E27FC236}">
                <a16:creationId xmlns:a16="http://schemas.microsoft.com/office/drawing/2014/main" id="{EB62D942-C64A-4F69-B3BF-B0064F640E4C}"/>
              </a:ext>
            </a:extLst>
          </p:cNvPr>
          <p:cNvCxnSpPr>
            <a:stCxn id="34" idx="2"/>
            <a:endCxn id="32" idx="0"/>
          </p:cNvCxnSpPr>
          <p:nvPr/>
        </p:nvCxnSpPr>
        <p:spPr>
          <a:xfrm flipH="1">
            <a:off x="17620488" y="9368249"/>
            <a:ext cx="2179" cy="1567086"/>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05477AD-7935-46F4-9228-460164ECFFE6}"/>
              </a:ext>
            </a:extLst>
          </p:cNvPr>
          <p:cNvSpPr txBox="1"/>
          <p:nvPr/>
        </p:nvSpPr>
        <p:spPr>
          <a:xfrm>
            <a:off x="21559631" y="7929560"/>
            <a:ext cx="11150425" cy="1015663"/>
          </a:xfrm>
          <a:prstGeom prst="rect">
            <a:avLst/>
          </a:prstGeom>
          <a:noFill/>
        </p:spPr>
        <p:txBody>
          <a:bodyPr wrap="none" rtlCol="0">
            <a:spAutoFit/>
          </a:bodyPr>
          <a:lstStyle/>
          <a:p>
            <a:pPr algn="ctr"/>
            <a:r>
              <a:rPr lang="en-US" sz="6000" b="1" u="sng" dirty="0">
                <a:latin typeface="Franklin Gothic "/>
                <a:cs typeface="Times New Roman" panose="02020603050405020304" pitchFamily="18" charset="0"/>
              </a:rPr>
              <a:t>Unbinding Probability Distribution</a:t>
            </a:r>
          </a:p>
        </p:txBody>
      </p:sp>
      <p:sp>
        <p:nvSpPr>
          <p:cNvPr id="77" name="TextBox 76">
            <a:extLst>
              <a:ext uri="{FF2B5EF4-FFF2-40B4-BE49-F238E27FC236}">
                <a16:creationId xmlns:a16="http://schemas.microsoft.com/office/drawing/2014/main" id="{21168C71-5461-4616-9B31-2339F384A8B3}"/>
              </a:ext>
            </a:extLst>
          </p:cNvPr>
          <p:cNvSpPr txBox="1"/>
          <p:nvPr/>
        </p:nvSpPr>
        <p:spPr>
          <a:xfrm>
            <a:off x="613101" y="3474720"/>
            <a:ext cx="4740509"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Dynein</a:t>
            </a:r>
          </a:p>
        </p:txBody>
      </p:sp>
      <p:sp>
        <p:nvSpPr>
          <p:cNvPr id="78" name="TextBox 77">
            <a:extLst>
              <a:ext uri="{FF2B5EF4-FFF2-40B4-BE49-F238E27FC236}">
                <a16:creationId xmlns:a16="http://schemas.microsoft.com/office/drawing/2014/main" id="{752945E3-6623-402C-924A-B3ABE50957F2}"/>
              </a:ext>
            </a:extLst>
          </p:cNvPr>
          <p:cNvSpPr txBox="1"/>
          <p:nvPr/>
        </p:nvSpPr>
        <p:spPr>
          <a:xfrm>
            <a:off x="1403817" y="4730291"/>
            <a:ext cx="11918376" cy="6740307"/>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Dynein is one of the three motor proteins that are responsible for the cell’s ability to move, divide, and spatially organize itself. They walk with cellular cargo along protein highways (microtubules) in order to convert the cargo’s ATP into mechanical work. </a:t>
            </a:r>
          </a:p>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However, it walks drunk. Its two feet can act independently from each other causing erratic steps that vary in distances, directions and time.</a:t>
            </a:r>
          </a:p>
        </p:txBody>
      </p:sp>
      <p:sp>
        <p:nvSpPr>
          <p:cNvPr id="81" name="TextBox 80">
            <a:extLst>
              <a:ext uri="{FF2B5EF4-FFF2-40B4-BE49-F238E27FC236}">
                <a16:creationId xmlns:a16="http://schemas.microsoft.com/office/drawing/2014/main" id="{7D24557D-3DF0-46C9-9901-1DBD23FC32DB}"/>
              </a:ext>
            </a:extLst>
          </p:cNvPr>
          <p:cNvSpPr txBox="1"/>
          <p:nvPr/>
        </p:nvSpPr>
        <p:spPr>
          <a:xfrm>
            <a:off x="1408176" y="18358406"/>
            <a:ext cx="11914017" cy="4524315"/>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model dynein as a point-particle system with five spherical domains that are held together by massless rigid-rods. The domains are the tail domain, the two motor domains, and the two binding domains. We separate dynein into two states: both bound and one bound. </a:t>
            </a:r>
          </a:p>
        </p:txBody>
      </p:sp>
      <p:sp>
        <p:nvSpPr>
          <p:cNvPr id="111" name="TextBox 110">
            <a:extLst>
              <a:ext uri="{FF2B5EF4-FFF2-40B4-BE49-F238E27FC236}">
                <a16:creationId xmlns:a16="http://schemas.microsoft.com/office/drawing/2014/main" id="{B04F65B3-84B7-42EF-9D4B-EBA96C26281D}"/>
              </a:ext>
            </a:extLst>
          </p:cNvPr>
          <p:cNvSpPr txBox="1"/>
          <p:nvPr/>
        </p:nvSpPr>
        <p:spPr>
          <a:xfrm>
            <a:off x="1408176" y="13364660"/>
            <a:ext cx="11914632" cy="3046988"/>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Our goal is to explore the mechanical nature of dynein and simulate its walk with a simple 2-D model. Being able to predict its motion will be advantageous for medical research and beyond. </a:t>
            </a:r>
          </a:p>
        </p:txBody>
      </p:sp>
      <p:sp>
        <p:nvSpPr>
          <p:cNvPr id="134" name="TextBox 133">
            <a:extLst>
              <a:ext uri="{FF2B5EF4-FFF2-40B4-BE49-F238E27FC236}">
                <a16:creationId xmlns:a16="http://schemas.microsoft.com/office/drawing/2014/main" id="{D2F04262-B507-4E50-B84A-D318AC047AC4}"/>
              </a:ext>
            </a:extLst>
          </p:cNvPr>
          <p:cNvSpPr txBox="1"/>
          <p:nvPr/>
        </p:nvSpPr>
        <p:spPr>
          <a:xfrm>
            <a:off x="21656039" y="4730471"/>
            <a:ext cx="21168361" cy="3046988"/>
          </a:xfrm>
          <a:prstGeom prst="rect">
            <a:avLst/>
          </a:prstGeom>
          <a:noFill/>
        </p:spPr>
        <p:txBody>
          <a:bodyPr wrap="square" rtlCol="0">
            <a:spAutoFit/>
          </a:bodyPr>
          <a:lstStyle/>
          <a:p>
            <a:pPr algn="just"/>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Monte-Carlo (MC) methods uses repeated random sampling of configurations to output a distribution of results depending on their probability of happening. We use a MC to repeatedly run the simulation process on the left and use the data to generate a distribution of the step sizes, step time, bound time, and unbinding probabilities.</a:t>
            </a:r>
          </a:p>
        </p:txBody>
      </p:sp>
      <p:sp>
        <p:nvSpPr>
          <p:cNvPr id="137" name="TextBox 136">
            <a:extLst>
              <a:ext uri="{FF2B5EF4-FFF2-40B4-BE49-F238E27FC236}">
                <a16:creationId xmlns:a16="http://schemas.microsoft.com/office/drawing/2014/main" id="{F3464B79-858E-43C8-9BF0-FF70E40F18B6}"/>
              </a:ext>
            </a:extLst>
          </p:cNvPr>
          <p:cNvSpPr txBox="1"/>
          <p:nvPr/>
        </p:nvSpPr>
        <p:spPr>
          <a:xfrm>
            <a:off x="21656039" y="26527780"/>
            <a:ext cx="10940637" cy="4524315"/>
          </a:xfrm>
          <a:prstGeom prst="rect">
            <a:avLst/>
          </a:prstGeom>
          <a:noFill/>
        </p:spPr>
        <p:txBody>
          <a:bodyPr wrap="square" rtlCol="0">
            <a:spAutoFit/>
          </a:bodyPr>
          <a:lstStyle/>
          <a:p>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We simulate the one bound state using Brownian dynamics, in which the domains randomly interact with molecules to cause diffusion within the system. This leads to chaotic motion in the leg until the binding probability is high enough for it to land.</a:t>
            </a:r>
          </a:p>
        </p:txBody>
      </p:sp>
      <p:sp>
        <p:nvSpPr>
          <p:cNvPr id="142" name="TextBox 141">
            <a:extLst>
              <a:ext uri="{FF2B5EF4-FFF2-40B4-BE49-F238E27FC236}">
                <a16:creationId xmlns:a16="http://schemas.microsoft.com/office/drawing/2014/main" id="{11F032E0-0749-4333-9F0B-A7EFE423BA70}"/>
              </a:ext>
            </a:extLst>
          </p:cNvPr>
          <p:cNvSpPr txBox="1"/>
          <p:nvPr/>
        </p:nvSpPr>
        <p:spPr>
          <a:xfrm>
            <a:off x="15142353" y="3716214"/>
            <a:ext cx="5092703" cy="1446550"/>
          </a:xfrm>
          <a:prstGeom prst="rect">
            <a:avLst/>
          </a:prstGeom>
          <a:noFill/>
        </p:spPr>
        <p:txBody>
          <a:bodyPr wrap="square" rtlCol="0">
            <a:spAutoFit/>
          </a:bodyPr>
          <a:lstStyle/>
          <a:p>
            <a:pPr algn="ctr"/>
            <a:r>
              <a:rPr lang="en-US" sz="8800" dirty="0">
                <a:latin typeface="Franklin Gothic Demi Cond" panose="020B0706030402020204" pitchFamily="34" charset="0"/>
                <a:cs typeface="Times New Roman" panose="02020603050405020304" pitchFamily="18" charset="0"/>
              </a:rPr>
              <a:t>Simulation</a:t>
            </a:r>
          </a:p>
        </p:txBody>
      </p:sp>
      <p:cxnSp>
        <p:nvCxnSpPr>
          <p:cNvPr id="145" name="Straight Arrow Connector 144">
            <a:extLst>
              <a:ext uri="{FF2B5EF4-FFF2-40B4-BE49-F238E27FC236}">
                <a16:creationId xmlns:a16="http://schemas.microsoft.com/office/drawing/2014/main" id="{CE6A34ED-4134-4F01-81EE-CEF2208366BF}"/>
              </a:ext>
            </a:extLst>
          </p:cNvPr>
          <p:cNvCxnSpPr/>
          <p:nvPr/>
        </p:nvCxnSpPr>
        <p:spPr>
          <a:xfrm flipH="1">
            <a:off x="17620488" y="14777927"/>
            <a:ext cx="2179" cy="1567086"/>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DD3D419-7DED-4B6E-9D9C-452ECECF164E}"/>
              </a:ext>
            </a:extLst>
          </p:cNvPr>
          <p:cNvCxnSpPr/>
          <p:nvPr/>
        </p:nvCxnSpPr>
        <p:spPr>
          <a:xfrm flipH="1">
            <a:off x="17620488" y="20212111"/>
            <a:ext cx="2179" cy="1567086"/>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8EC1892B-962E-480D-A43A-E93BB66AAC22}"/>
              </a:ext>
            </a:extLst>
          </p:cNvPr>
          <p:cNvCxnSpPr/>
          <p:nvPr/>
        </p:nvCxnSpPr>
        <p:spPr>
          <a:xfrm flipH="1">
            <a:off x="17620488" y="25565092"/>
            <a:ext cx="2179" cy="1567086"/>
          </a:xfrm>
          <a:prstGeom prst="straightConnector1">
            <a:avLst/>
          </a:prstGeom>
          <a:ln w="127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B92A8FD6-E2D9-479D-919F-D55CAD0077EA}"/>
              </a:ext>
            </a:extLst>
          </p:cNvPr>
          <p:cNvSpPr txBox="1"/>
          <p:nvPr/>
        </p:nvSpPr>
        <p:spPr>
          <a:xfrm>
            <a:off x="33138221" y="26671814"/>
            <a:ext cx="9686179" cy="4524315"/>
          </a:xfrm>
          <a:prstGeom prst="rect">
            <a:avLst/>
          </a:prstGeom>
          <a:noFill/>
        </p:spPr>
        <p:txBody>
          <a:bodyPr wrap="square" rtlCol="0">
            <a:spAutoFit/>
          </a:bodyPr>
          <a:lstStyle/>
          <a:p>
            <a:pPr marL="685800" indent="-685800">
              <a:buFont typeface="Arial" panose="020B0604020202020204" pitchFamily="34" charset="0"/>
              <a:buChar char="•"/>
            </a:pPr>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Improve and simplify one bound simulation.</a:t>
            </a:r>
          </a:p>
          <a:p>
            <a:pPr marL="685800" indent="-685800">
              <a:buFont typeface="Arial" panose="020B0604020202020204" pitchFamily="34" charset="0"/>
              <a:buChar char="•"/>
            </a:pPr>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Analyze error in MC and compare it to older simulations.</a:t>
            </a:r>
          </a:p>
          <a:p>
            <a:pPr marL="685800" indent="-685800">
              <a:buFont typeface="Arial" panose="020B0604020202020204" pitchFamily="34" charset="0"/>
              <a:buChar char="•"/>
            </a:pPr>
            <a:r>
              <a:rPr lang="en-US" sz="4800" spc="-1" dirty="0">
                <a:solidFill>
                  <a:srgbClr val="000000"/>
                </a:solidFill>
                <a:uFill>
                  <a:solidFill>
                    <a:srgbClr val="FFFFFF"/>
                  </a:solidFill>
                </a:uFill>
                <a:latin typeface="Times New Roman" panose="02020603050405020304" pitchFamily="18" charset="0"/>
                <a:cs typeface="Times New Roman" panose="02020603050405020304" pitchFamily="18" charset="0"/>
              </a:rPr>
              <a:t>Compare results to experimental data and further refine model.</a:t>
            </a:r>
          </a:p>
        </p:txBody>
      </p:sp>
      <p:sp>
        <p:nvSpPr>
          <p:cNvPr id="61" name="TextBox 60">
            <a:extLst>
              <a:ext uri="{FF2B5EF4-FFF2-40B4-BE49-F238E27FC236}">
                <a16:creationId xmlns:a16="http://schemas.microsoft.com/office/drawing/2014/main" id="{1D8119AB-9EAD-4B1B-9878-F8A8B3E3446A}"/>
              </a:ext>
            </a:extLst>
          </p:cNvPr>
          <p:cNvSpPr txBox="1"/>
          <p:nvPr/>
        </p:nvSpPr>
        <p:spPr>
          <a:xfrm>
            <a:off x="162172" y="11962626"/>
            <a:ext cx="4740509"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Goal</a:t>
            </a:r>
          </a:p>
        </p:txBody>
      </p:sp>
      <p:sp>
        <p:nvSpPr>
          <p:cNvPr id="62" name="TextBox 61">
            <a:extLst>
              <a:ext uri="{FF2B5EF4-FFF2-40B4-BE49-F238E27FC236}">
                <a16:creationId xmlns:a16="http://schemas.microsoft.com/office/drawing/2014/main" id="{2AF9F735-56F9-4EFC-8420-0E52AC935B79}"/>
              </a:ext>
            </a:extLst>
          </p:cNvPr>
          <p:cNvSpPr txBox="1"/>
          <p:nvPr/>
        </p:nvSpPr>
        <p:spPr>
          <a:xfrm>
            <a:off x="569375" y="16937958"/>
            <a:ext cx="4740509"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Model</a:t>
            </a:r>
          </a:p>
        </p:txBody>
      </p:sp>
      <p:sp>
        <p:nvSpPr>
          <p:cNvPr id="63" name="TextBox 62">
            <a:extLst>
              <a:ext uri="{FF2B5EF4-FFF2-40B4-BE49-F238E27FC236}">
                <a16:creationId xmlns:a16="http://schemas.microsoft.com/office/drawing/2014/main" id="{46D52202-C773-4D1B-BA70-D9A47925E5B8}"/>
              </a:ext>
            </a:extLst>
          </p:cNvPr>
          <p:cNvSpPr txBox="1"/>
          <p:nvPr/>
        </p:nvSpPr>
        <p:spPr>
          <a:xfrm>
            <a:off x="21152295" y="25209868"/>
            <a:ext cx="10940637"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One Bound: Brownian</a:t>
            </a:r>
          </a:p>
        </p:txBody>
      </p:sp>
      <p:sp>
        <p:nvSpPr>
          <p:cNvPr id="64" name="TextBox 63">
            <a:extLst>
              <a:ext uri="{FF2B5EF4-FFF2-40B4-BE49-F238E27FC236}">
                <a16:creationId xmlns:a16="http://schemas.microsoft.com/office/drawing/2014/main" id="{C5C951B7-E29B-4B47-ACD8-89C9E1229758}"/>
              </a:ext>
            </a:extLst>
          </p:cNvPr>
          <p:cNvSpPr txBox="1"/>
          <p:nvPr/>
        </p:nvSpPr>
        <p:spPr>
          <a:xfrm>
            <a:off x="32968310" y="25220423"/>
            <a:ext cx="7258411" cy="1446550"/>
          </a:xfrm>
          <a:prstGeom prst="rect">
            <a:avLst/>
          </a:prstGeom>
          <a:noFill/>
        </p:spPr>
        <p:txBody>
          <a:bodyPr wrap="square" rtlCol="0">
            <a:spAutoFit/>
          </a:bodyPr>
          <a:lstStyle/>
          <a:p>
            <a:pPr algn="ctr"/>
            <a:r>
              <a:rPr lang="en-US" sz="8800" b="1" spc="300" dirty="0">
                <a:latin typeface="Franklin Gothic Demi Cond" panose="020B0706030402020204" pitchFamily="34" charset="0"/>
                <a:cs typeface="Times New Roman" panose="02020603050405020304" pitchFamily="18" charset="0"/>
              </a:rPr>
              <a:t>Future Work</a:t>
            </a:r>
          </a:p>
        </p:txBody>
      </p:sp>
      <p:sp>
        <p:nvSpPr>
          <p:cNvPr id="65" name="TextBox 64">
            <a:extLst>
              <a:ext uri="{FF2B5EF4-FFF2-40B4-BE49-F238E27FC236}">
                <a16:creationId xmlns:a16="http://schemas.microsoft.com/office/drawing/2014/main" id="{3D98C062-E26B-484D-BB40-342F7B82C4C1}"/>
              </a:ext>
            </a:extLst>
          </p:cNvPr>
          <p:cNvSpPr txBox="1"/>
          <p:nvPr/>
        </p:nvSpPr>
        <p:spPr>
          <a:xfrm>
            <a:off x="21643100" y="3474720"/>
            <a:ext cx="16052330" cy="1446550"/>
          </a:xfrm>
          <a:prstGeom prst="rect">
            <a:avLst/>
          </a:prstGeom>
          <a:noFill/>
        </p:spPr>
        <p:txBody>
          <a:bodyPr wrap="square" rtlCol="0">
            <a:spAutoFit/>
          </a:bodyPr>
          <a:lstStyle/>
          <a:p>
            <a:r>
              <a:rPr lang="en-US" sz="8800" b="1" spc="300" dirty="0">
                <a:latin typeface="Franklin Gothic Demi Cond" panose="020B0706030402020204" pitchFamily="34" charset="0"/>
                <a:cs typeface="Times New Roman" panose="02020603050405020304" pitchFamily="18" charset="0"/>
              </a:rPr>
              <a:t>Both Bound: Monte-Carlo (MC)</a:t>
            </a:r>
          </a:p>
        </p:txBody>
      </p:sp>
      <p:sp>
        <p:nvSpPr>
          <p:cNvPr id="66" name="TextBox 65">
            <a:extLst>
              <a:ext uri="{FF2B5EF4-FFF2-40B4-BE49-F238E27FC236}">
                <a16:creationId xmlns:a16="http://schemas.microsoft.com/office/drawing/2014/main" id="{2B076CD8-1987-483B-8EEE-D4F1C6DB2101}"/>
              </a:ext>
            </a:extLst>
          </p:cNvPr>
          <p:cNvSpPr txBox="1"/>
          <p:nvPr/>
        </p:nvSpPr>
        <p:spPr>
          <a:xfrm>
            <a:off x="527157" y="31451012"/>
            <a:ext cx="21031200" cy="707886"/>
          </a:xfrm>
          <a:prstGeom prst="rect">
            <a:avLst/>
          </a:prstGeom>
          <a:noFill/>
        </p:spPr>
        <p:txBody>
          <a:bodyPr wrap="square" rtlCol="0">
            <a:spAutoFit/>
          </a:bodyPr>
          <a:lstStyle/>
          <a:p>
            <a:pPr algn="just"/>
            <a:r>
              <a:rPr lang="en-US" sz="4000" b="1" spc="-1" dirty="0">
                <a:solidFill>
                  <a:srgbClr val="000000"/>
                </a:solidFill>
                <a:uFill>
                  <a:solidFill>
                    <a:srgbClr val="FFFFFF"/>
                  </a:solidFill>
                </a:uFill>
                <a:latin typeface="Franklin Gothic "/>
                <a:cs typeface="Times New Roman" panose="02020603050405020304" pitchFamily="18" charset="0"/>
              </a:rPr>
              <a:t>References:</a:t>
            </a:r>
          </a:p>
        </p:txBody>
      </p:sp>
      <p:pic>
        <p:nvPicPr>
          <p:cNvPr id="3" name="Picture 2">
            <a:extLst>
              <a:ext uri="{FF2B5EF4-FFF2-40B4-BE49-F238E27FC236}">
                <a16:creationId xmlns:a16="http://schemas.microsoft.com/office/drawing/2014/main" id="{C955181F-EABB-4EBF-8A74-B48E92F03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4" y="174198"/>
            <a:ext cx="2980822" cy="2980822"/>
          </a:xfrm>
          <a:prstGeom prst="rect">
            <a:avLst/>
          </a:prstGeom>
        </p:spPr>
      </p:pic>
      <p:sp>
        <p:nvSpPr>
          <p:cNvPr id="4" name="TextBox 3">
            <a:extLst>
              <a:ext uri="{FF2B5EF4-FFF2-40B4-BE49-F238E27FC236}">
                <a16:creationId xmlns:a16="http://schemas.microsoft.com/office/drawing/2014/main" id="{44B0074D-5B18-4BF3-A641-B0CA033F9A55}"/>
              </a:ext>
            </a:extLst>
          </p:cNvPr>
          <p:cNvSpPr txBox="1"/>
          <p:nvPr/>
        </p:nvSpPr>
        <p:spPr>
          <a:xfrm>
            <a:off x="3270357" y="31578996"/>
            <a:ext cx="17881938" cy="1323439"/>
          </a:xfrm>
          <a:prstGeom prst="rect">
            <a:avLst/>
          </a:prstGeom>
          <a:noFill/>
        </p:spPr>
        <p:txBody>
          <a:bodyPr wrap="square" rtlCol="0">
            <a:spAutoFit/>
          </a:bodyPr>
          <a:lstStyle/>
          <a:p>
            <a:pPr algn="just"/>
            <a:r>
              <a:rPr lang="en-US" sz="4000" spc="-1" baseline="30000" dirty="0">
                <a:solidFill>
                  <a:srgbClr val="000000"/>
                </a:solidFill>
                <a:uFill>
                  <a:solidFill>
                    <a:srgbClr val="FFFFFF"/>
                  </a:solidFill>
                </a:uFill>
                <a:latin typeface="Times New Roman" panose="02020603050405020304" pitchFamily="18" charset="0"/>
                <a:cs typeface="Times New Roman" panose="02020603050405020304" pitchFamily="18" charset="0"/>
              </a:rPr>
              <a:t>[1]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 Hirokawa, N., et al. (1998). Kinesin and Dynein Superfamily Proteins and the Mechanism of Organelle Transport. </a:t>
            </a:r>
            <a:r>
              <a:rPr lang="en-US" sz="4000" i="1" spc="-1" dirty="0">
                <a:solidFill>
                  <a:srgbClr val="000000"/>
                </a:solidFill>
                <a:uFill>
                  <a:solidFill>
                    <a:srgbClr val="FFFFFF"/>
                  </a:solidFill>
                </a:uFill>
                <a:latin typeface="Times New Roman" panose="02020603050405020304" pitchFamily="18" charset="0"/>
                <a:cs typeface="Times New Roman" panose="02020603050405020304" pitchFamily="18" charset="0"/>
              </a:rPr>
              <a:t>Science.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279</a:t>
            </a:r>
          </a:p>
        </p:txBody>
      </p:sp>
      <p:sp>
        <p:nvSpPr>
          <p:cNvPr id="70" name="TextBox 69">
            <a:extLst>
              <a:ext uri="{FF2B5EF4-FFF2-40B4-BE49-F238E27FC236}">
                <a16:creationId xmlns:a16="http://schemas.microsoft.com/office/drawing/2014/main" id="{1B4045F6-265E-4015-8C98-EC0F15728569}"/>
              </a:ext>
            </a:extLst>
          </p:cNvPr>
          <p:cNvSpPr txBox="1"/>
          <p:nvPr/>
        </p:nvSpPr>
        <p:spPr>
          <a:xfrm>
            <a:off x="21808439" y="31578996"/>
            <a:ext cx="18288000" cy="1323439"/>
          </a:xfrm>
          <a:prstGeom prst="rect">
            <a:avLst/>
          </a:prstGeom>
          <a:noFill/>
        </p:spPr>
        <p:txBody>
          <a:bodyPr wrap="square" rtlCol="0">
            <a:spAutoFit/>
          </a:bodyPr>
          <a:lstStyle/>
          <a:p>
            <a:pPr algn="just"/>
            <a:r>
              <a:rPr lang="en-US" sz="4000" spc="-1" baseline="30000" dirty="0">
                <a:solidFill>
                  <a:srgbClr val="000000"/>
                </a:solidFill>
                <a:uFill>
                  <a:solidFill>
                    <a:srgbClr val="FFFFFF"/>
                  </a:solidFill>
                </a:uFill>
                <a:latin typeface="Times New Roman" panose="02020603050405020304" pitchFamily="18" charset="0"/>
                <a:cs typeface="Times New Roman" panose="02020603050405020304" pitchFamily="18" charset="0"/>
              </a:rPr>
              <a:t>[2]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Carter, A.P., et al. (2013). Crystal clear insights into how the dynein motor moves. </a:t>
            </a:r>
            <a:r>
              <a:rPr lang="en-US" sz="4000" i="1" spc="-1" dirty="0">
                <a:solidFill>
                  <a:srgbClr val="000000"/>
                </a:solidFill>
                <a:uFill>
                  <a:solidFill>
                    <a:srgbClr val="FFFFFF"/>
                  </a:solidFill>
                </a:uFill>
                <a:latin typeface="Times New Roman" panose="02020603050405020304" pitchFamily="18" charset="0"/>
                <a:cs typeface="Times New Roman" panose="02020603050405020304" pitchFamily="18" charset="0"/>
              </a:rPr>
              <a:t>Journal of Cell Science. </a:t>
            </a:r>
            <a:r>
              <a:rPr lang="en-US" sz="4000" spc="-1" dirty="0">
                <a:solidFill>
                  <a:srgbClr val="000000"/>
                </a:solidFill>
                <a:uFill>
                  <a:solidFill>
                    <a:srgbClr val="FFFFFF"/>
                  </a:solidFill>
                </a:uFill>
                <a:latin typeface="Times New Roman" panose="02020603050405020304" pitchFamily="18" charset="0"/>
                <a:cs typeface="Times New Roman" panose="02020603050405020304" pitchFamily="18" charset="0"/>
              </a:rPr>
              <a:t>126</a:t>
            </a:r>
          </a:p>
        </p:txBody>
      </p:sp>
      <p:pic>
        <p:nvPicPr>
          <p:cNvPr id="28" name="Picture 27">
            <a:extLst>
              <a:ext uri="{FF2B5EF4-FFF2-40B4-BE49-F238E27FC236}">
                <a16:creationId xmlns:a16="http://schemas.microsoft.com/office/drawing/2014/main" id="{DB9D3308-8257-490B-AC18-A5A10F21E835}"/>
              </a:ext>
            </a:extLst>
          </p:cNvPr>
          <p:cNvPicPr>
            <a:picLocks noChangeAspect="1"/>
          </p:cNvPicPr>
          <p:nvPr/>
        </p:nvPicPr>
        <p:blipFill rotWithShape="1">
          <a:blip r:embed="rId3">
            <a:extLst>
              <a:ext uri="{28A0092B-C50C-407E-A947-70E740481C1C}">
                <a14:useLocalDpi xmlns:a14="http://schemas.microsoft.com/office/drawing/2010/main" val="0"/>
              </a:ext>
            </a:extLst>
          </a:blip>
          <a:srcRect l="28204" t="6840" r="13541"/>
          <a:stretch/>
        </p:blipFill>
        <p:spPr>
          <a:xfrm>
            <a:off x="27083887" y="12070922"/>
            <a:ext cx="11252338" cy="9081581"/>
          </a:xfrm>
          <a:prstGeom prst="rect">
            <a:avLst/>
          </a:prstGeom>
        </p:spPr>
      </p:pic>
      <p:pic>
        <p:nvPicPr>
          <p:cNvPr id="38" name="Picture 37">
            <a:extLst>
              <a:ext uri="{FF2B5EF4-FFF2-40B4-BE49-F238E27FC236}">
                <a16:creationId xmlns:a16="http://schemas.microsoft.com/office/drawing/2014/main" id="{3DFC5CC4-2D63-40BB-B87B-90880F875DC8}"/>
              </a:ext>
            </a:extLst>
          </p:cNvPr>
          <p:cNvPicPr>
            <a:picLocks noChangeAspect="1"/>
          </p:cNvPicPr>
          <p:nvPr/>
        </p:nvPicPr>
        <p:blipFill rotWithShape="1">
          <a:blip r:embed="rId4">
            <a:extLst>
              <a:ext uri="{28A0092B-C50C-407E-A947-70E740481C1C}">
                <a14:useLocalDpi xmlns:a14="http://schemas.microsoft.com/office/drawing/2010/main" val="0"/>
              </a:ext>
            </a:extLst>
          </a:blip>
          <a:srcRect l="23665" t="6632" r="22962" b="7517"/>
          <a:stretch/>
        </p:blipFill>
        <p:spPr>
          <a:xfrm>
            <a:off x="21365572" y="16107203"/>
            <a:ext cx="4943691" cy="4294542"/>
          </a:xfrm>
          <a:prstGeom prst="rect">
            <a:avLst/>
          </a:prstGeom>
        </p:spPr>
      </p:pic>
      <p:pic>
        <p:nvPicPr>
          <p:cNvPr id="44" name="Picture 43">
            <a:extLst>
              <a:ext uri="{FF2B5EF4-FFF2-40B4-BE49-F238E27FC236}">
                <a16:creationId xmlns:a16="http://schemas.microsoft.com/office/drawing/2014/main" id="{A7D60738-6936-43AB-B039-2040FA125A81}"/>
              </a:ext>
            </a:extLst>
          </p:cNvPr>
          <p:cNvPicPr>
            <a:picLocks noChangeAspect="1"/>
          </p:cNvPicPr>
          <p:nvPr/>
        </p:nvPicPr>
        <p:blipFill rotWithShape="1">
          <a:blip r:embed="rId5">
            <a:extLst>
              <a:ext uri="{28A0092B-C50C-407E-A947-70E740481C1C}">
                <a14:useLocalDpi xmlns:a14="http://schemas.microsoft.com/office/drawing/2010/main" val="0"/>
              </a:ext>
            </a:extLst>
          </a:blip>
          <a:srcRect l="12680" t="18166" r="10527" b="22157"/>
          <a:stretch/>
        </p:blipFill>
        <p:spPr>
          <a:xfrm>
            <a:off x="35667211" y="21364133"/>
            <a:ext cx="7154876" cy="3911360"/>
          </a:xfrm>
          <a:prstGeom prst="rect">
            <a:avLst/>
          </a:prstGeom>
        </p:spPr>
      </p:pic>
      <p:pic>
        <p:nvPicPr>
          <p:cNvPr id="46" name="Picture 45">
            <a:extLst>
              <a:ext uri="{FF2B5EF4-FFF2-40B4-BE49-F238E27FC236}">
                <a16:creationId xmlns:a16="http://schemas.microsoft.com/office/drawing/2014/main" id="{E384BDF2-BEAE-4D1B-894B-C0C5EDBFA63B}"/>
              </a:ext>
            </a:extLst>
          </p:cNvPr>
          <p:cNvPicPr>
            <a:picLocks noChangeAspect="1"/>
          </p:cNvPicPr>
          <p:nvPr/>
        </p:nvPicPr>
        <p:blipFill rotWithShape="1">
          <a:blip r:embed="rId6">
            <a:extLst>
              <a:ext uri="{28A0092B-C50C-407E-A947-70E740481C1C}">
                <a14:useLocalDpi xmlns:a14="http://schemas.microsoft.com/office/drawing/2010/main" val="0"/>
              </a:ext>
            </a:extLst>
          </a:blip>
          <a:srcRect l="10665" t="18531" r="10358" b="13492"/>
          <a:stretch/>
        </p:blipFill>
        <p:spPr>
          <a:xfrm>
            <a:off x="38263251" y="12785558"/>
            <a:ext cx="5589848" cy="3384531"/>
          </a:xfrm>
          <a:prstGeom prst="rect">
            <a:avLst/>
          </a:prstGeom>
        </p:spPr>
      </p:pic>
      <p:pic>
        <p:nvPicPr>
          <p:cNvPr id="48" name="Picture 47">
            <a:extLst>
              <a:ext uri="{FF2B5EF4-FFF2-40B4-BE49-F238E27FC236}">
                <a16:creationId xmlns:a16="http://schemas.microsoft.com/office/drawing/2014/main" id="{73E9E7D8-4A64-446D-806A-796A575AACD4}"/>
              </a:ext>
            </a:extLst>
          </p:cNvPr>
          <p:cNvPicPr>
            <a:picLocks noChangeAspect="1"/>
          </p:cNvPicPr>
          <p:nvPr/>
        </p:nvPicPr>
        <p:blipFill rotWithShape="1">
          <a:blip r:embed="rId7">
            <a:extLst>
              <a:ext uri="{28A0092B-C50C-407E-A947-70E740481C1C}">
                <a14:useLocalDpi xmlns:a14="http://schemas.microsoft.com/office/drawing/2010/main" val="0"/>
              </a:ext>
            </a:extLst>
          </a:blip>
          <a:srcRect l="11381" t="13866" r="7682" b="16157"/>
          <a:stretch/>
        </p:blipFill>
        <p:spPr>
          <a:xfrm>
            <a:off x="31970706" y="9133772"/>
            <a:ext cx="5541722" cy="3370489"/>
          </a:xfrm>
          <a:prstGeom prst="rect">
            <a:avLst/>
          </a:prstGeom>
        </p:spPr>
      </p:pic>
      <p:pic>
        <p:nvPicPr>
          <p:cNvPr id="51" name="Picture 50">
            <a:extLst>
              <a:ext uri="{FF2B5EF4-FFF2-40B4-BE49-F238E27FC236}">
                <a16:creationId xmlns:a16="http://schemas.microsoft.com/office/drawing/2014/main" id="{B6A2460D-9987-45E7-9823-4E6EC5CB3F76}"/>
              </a:ext>
            </a:extLst>
          </p:cNvPr>
          <p:cNvPicPr>
            <a:picLocks noChangeAspect="1"/>
          </p:cNvPicPr>
          <p:nvPr/>
        </p:nvPicPr>
        <p:blipFill rotWithShape="1">
          <a:blip r:embed="rId8">
            <a:extLst>
              <a:ext uri="{28A0092B-C50C-407E-A947-70E740481C1C}">
                <a14:useLocalDpi xmlns:a14="http://schemas.microsoft.com/office/drawing/2010/main" val="0"/>
              </a:ext>
            </a:extLst>
          </a:blip>
          <a:srcRect l="25200" t="7684" r="21843" b="7912"/>
          <a:stretch/>
        </p:blipFill>
        <p:spPr>
          <a:xfrm>
            <a:off x="23423698" y="20814191"/>
            <a:ext cx="5195069" cy="4413384"/>
          </a:xfrm>
          <a:prstGeom prst="rect">
            <a:avLst/>
          </a:prstGeom>
        </p:spPr>
      </p:pic>
      <p:pic>
        <p:nvPicPr>
          <p:cNvPr id="53" name="Picture 52">
            <a:extLst>
              <a:ext uri="{FF2B5EF4-FFF2-40B4-BE49-F238E27FC236}">
                <a16:creationId xmlns:a16="http://schemas.microsoft.com/office/drawing/2014/main" id="{511C95BA-1057-4BEA-8DB2-79A1BB143DCD}"/>
              </a:ext>
            </a:extLst>
          </p:cNvPr>
          <p:cNvPicPr>
            <a:picLocks noChangeAspect="1"/>
          </p:cNvPicPr>
          <p:nvPr/>
        </p:nvPicPr>
        <p:blipFill rotWithShape="1">
          <a:blip r:embed="rId9">
            <a:extLst>
              <a:ext uri="{28A0092B-C50C-407E-A947-70E740481C1C}">
                <a14:useLocalDpi xmlns:a14="http://schemas.microsoft.com/office/drawing/2010/main" val="0"/>
              </a:ext>
            </a:extLst>
          </a:blip>
          <a:srcRect l="10751" t="20090" r="11184" b="18717"/>
          <a:stretch/>
        </p:blipFill>
        <p:spPr>
          <a:xfrm>
            <a:off x="38335845" y="17589099"/>
            <a:ext cx="5337983" cy="2943524"/>
          </a:xfrm>
          <a:prstGeom prst="rect">
            <a:avLst/>
          </a:prstGeom>
        </p:spPr>
      </p:pic>
      <p:pic>
        <p:nvPicPr>
          <p:cNvPr id="55" name="Picture 54">
            <a:extLst>
              <a:ext uri="{FF2B5EF4-FFF2-40B4-BE49-F238E27FC236}">
                <a16:creationId xmlns:a16="http://schemas.microsoft.com/office/drawing/2014/main" id="{098AA3A3-E8AB-45A8-B151-03A6F8B4CC83}"/>
              </a:ext>
            </a:extLst>
          </p:cNvPr>
          <p:cNvPicPr>
            <a:picLocks noChangeAspect="1"/>
          </p:cNvPicPr>
          <p:nvPr/>
        </p:nvPicPr>
        <p:blipFill rotWithShape="1">
          <a:blip r:embed="rId10">
            <a:extLst>
              <a:ext uri="{28A0092B-C50C-407E-A947-70E740481C1C}">
                <a14:useLocalDpi xmlns:a14="http://schemas.microsoft.com/office/drawing/2010/main" val="0"/>
              </a:ext>
            </a:extLst>
          </a:blip>
          <a:srcRect l="18584" t="11873" r="5122" b="6982"/>
          <a:stretch/>
        </p:blipFill>
        <p:spPr>
          <a:xfrm>
            <a:off x="21841514" y="12054283"/>
            <a:ext cx="5141413" cy="3846697"/>
          </a:xfrm>
          <a:prstGeom prst="rect">
            <a:avLst/>
          </a:prstGeom>
        </p:spPr>
      </p:pic>
      <p:pic>
        <p:nvPicPr>
          <p:cNvPr id="57" name="Picture 56">
            <a:extLst>
              <a:ext uri="{FF2B5EF4-FFF2-40B4-BE49-F238E27FC236}">
                <a16:creationId xmlns:a16="http://schemas.microsoft.com/office/drawing/2014/main" id="{D167BD05-B7C4-4D37-95C4-B250424E4D92}"/>
              </a:ext>
            </a:extLst>
          </p:cNvPr>
          <p:cNvPicPr>
            <a:picLocks noChangeAspect="1"/>
          </p:cNvPicPr>
          <p:nvPr/>
        </p:nvPicPr>
        <p:blipFill rotWithShape="1">
          <a:blip r:embed="rId11">
            <a:extLst>
              <a:ext uri="{28A0092B-C50C-407E-A947-70E740481C1C}">
                <a14:useLocalDpi xmlns:a14="http://schemas.microsoft.com/office/drawing/2010/main" val="0"/>
              </a:ext>
            </a:extLst>
          </a:blip>
          <a:srcRect l="23959" t="9545" r="23161" b="7870"/>
          <a:stretch/>
        </p:blipFill>
        <p:spPr>
          <a:xfrm>
            <a:off x="30166516" y="21221845"/>
            <a:ext cx="5059476" cy="3951218"/>
          </a:xfrm>
          <a:prstGeom prst="rect">
            <a:avLst/>
          </a:prstGeom>
        </p:spPr>
      </p:pic>
      <p:pic>
        <p:nvPicPr>
          <p:cNvPr id="59" name="Picture 58">
            <a:extLst>
              <a:ext uri="{FF2B5EF4-FFF2-40B4-BE49-F238E27FC236}">
                <a16:creationId xmlns:a16="http://schemas.microsoft.com/office/drawing/2014/main" id="{DA4C6F3A-A8B1-4003-AC13-041F8C4CB97D}"/>
              </a:ext>
            </a:extLst>
          </p:cNvPr>
          <p:cNvPicPr>
            <a:picLocks noChangeAspect="1"/>
          </p:cNvPicPr>
          <p:nvPr/>
        </p:nvPicPr>
        <p:blipFill rotWithShape="1">
          <a:blip r:embed="rId12">
            <a:extLst>
              <a:ext uri="{28A0092B-C50C-407E-A947-70E740481C1C}">
                <a14:useLocalDpi xmlns:a14="http://schemas.microsoft.com/office/drawing/2010/main" val="0"/>
              </a:ext>
            </a:extLst>
          </a:blip>
          <a:srcRect l="14767" t="6203" b="6950"/>
          <a:stretch/>
        </p:blipFill>
        <p:spPr>
          <a:xfrm>
            <a:off x="26453832" y="8893109"/>
            <a:ext cx="5364846" cy="3480431"/>
          </a:xfrm>
          <a:prstGeom prst="rect">
            <a:avLst/>
          </a:prstGeom>
        </p:spPr>
      </p:pic>
      <p:pic>
        <p:nvPicPr>
          <p:cNvPr id="67" name="Picture 66">
            <a:extLst>
              <a:ext uri="{FF2B5EF4-FFF2-40B4-BE49-F238E27FC236}">
                <a16:creationId xmlns:a16="http://schemas.microsoft.com/office/drawing/2014/main" id="{613C1028-ADDF-4A3C-A972-283393086072}"/>
              </a:ext>
            </a:extLst>
          </p:cNvPr>
          <p:cNvPicPr>
            <a:picLocks/>
          </p:cNvPicPr>
          <p:nvPr/>
        </p:nvPicPr>
        <p:blipFill rotWithShape="1">
          <a:blip r:embed="rId13">
            <a:extLst>
              <a:ext uri="{28A0092B-C50C-407E-A947-70E740481C1C}">
                <a14:useLocalDpi xmlns:a14="http://schemas.microsoft.com/office/drawing/2010/main" val="0"/>
              </a:ext>
            </a:extLst>
          </a:blip>
          <a:srcRect l="30869" t="10187" r="19257" b="21052"/>
          <a:stretch/>
        </p:blipFill>
        <p:spPr>
          <a:xfrm>
            <a:off x="649224" y="23390071"/>
            <a:ext cx="6821424" cy="7845833"/>
          </a:xfrm>
          <a:prstGeom prst="rect">
            <a:avLst/>
          </a:prstGeom>
        </p:spPr>
      </p:pic>
      <p:pic>
        <p:nvPicPr>
          <p:cNvPr id="69" name="Picture 68">
            <a:extLst>
              <a:ext uri="{FF2B5EF4-FFF2-40B4-BE49-F238E27FC236}">
                <a16:creationId xmlns:a16="http://schemas.microsoft.com/office/drawing/2014/main" id="{2E82F26C-85EA-4ACA-AFB7-991F6086B71A}"/>
              </a:ext>
            </a:extLst>
          </p:cNvPr>
          <p:cNvPicPr>
            <a:picLocks/>
          </p:cNvPicPr>
          <p:nvPr/>
        </p:nvPicPr>
        <p:blipFill rotWithShape="1">
          <a:blip r:embed="rId14">
            <a:extLst>
              <a:ext uri="{28A0092B-C50C-407E-A947-70E740481C1C}">
                <a14:useLocalDpi xmlns:a14="http://schemas.microsoft.com/office/drawing/2010/main" val="0"/>
              </a:ext>
            </a:extLst>
          </a:blip>
          <a:srcRect l="29423" t="13480" r="19494" b="21470"/>
          <a:stretch/>
        </p:blipFill>
        <p:spPr>
          <a:xfrm>
            <a:off x="7417849" y="23428171"/>
            <a:ext cx="6821424" cy="7807733"/>
          </a:xfrm>
          <a:prstGeom prst="rect">
            <a:avLst/>
          </a:prstGeom>
        </p:spPr>
      </p:pic>
    </p:spTree>
    <p:extLst>
      <p:ext uri="{BB962C8B-B14F-4D97-AF65-F5344CB8AC3E}">
        <p14:creationId xmlns:p14="http://schemas.microsoft.com/office/powerpoint/2010/main" val="2452927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3233</TotalTime>
  <Words>435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Franklin Gothic </vt:lpstr>
      <vt:lpstr>Arial</vt:lpstr>
      <vt:lpstr>Calibri</vt:lpstr>
      <vt:lpstr>Calibri Light</vt:lpstr>
      <vt:lpstr>Franklin Gothic Demi Cond</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Kiatvongcharoen, Jin</dc:creator>
  <cp:lastModifiedBy>Kiatvongcharoen, Jin</cp:lastModifiedBy>
  <cp:revision>88</cp:revision>
  <dcterms:created xsi:type="dcterms:W3CDTF">2019-05-07T04:54:51Z</dcterms:created>
  <dcterms:modified xsi:type="dcterms:W3CDTF">2019-05-10T05:34:42Z</dcterms:modified>
</cp:coreProperties>
</file>