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7" d="100"/>
          <a:sy n="17" d="100"/>
        </p:scale>
        <p:origin x="898" y="115"/>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7737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3479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6932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3382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2F28F-D38D-4655-B236-F73E28CF435F}"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16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2F28F-D38D-4655-B236-F73E28CF435F}"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8343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2F28F-D38D-4655-B236-F73E28CF435F}"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186286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2F28F-D38D-4655-B236-F73E28CF435F}"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8823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2F28F-D38D-4655-B236-F73E28CF435F}"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0141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65899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35969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A62F28F-D38D-4655-B236-F73E28CF435F}" type="datetimeFigureOut">
              <a:rPr lang="en-US" smtClean="0"/>
              <a:t>5/6/2019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6170ED8-4CA4-4EB4-B057-2A5C9C36244C}" type="slidenum">
              <a:rPr lang="en-US" smtClean="0"/>
              <a:t>‹#›</a:t>
            </a:fld>
            <a:endParaRPr lang="en-US"/>
          </a:p>
        </p:txBody>
      </p:sp>
    </p:spTree>
    <p:extLst>
      <p:ext uri="{BB962C8B-B14F-4D97-AF65-F5344CB8AC3E}">
        <p14:creationId xmlns:p14="http://schemas.microsoft.com/office/powerpoint/2010/main" val="3292725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9579911A-9D67-454C-ABE8-468082897D9F}"/>
              </a:ext>
            </a:extLst>
          </p:cNvPr>
          <p:cNvSpPr/>
          <p:nvPr/>
        </p:nvSpPr>
        <p:spPr>
          <a:xfrm>
            <a:off x="21377428" y="25183094"/>
            <a:ext cx="11743424" cy="7379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A999A73A-6585-4189-8BEC-CADA73BD6E9A}"/>
              </a:ext>
            </a:extLst>
          </p:cNvPr>
          <p:cNvSpPr/>
          <p:nvPr/>
        </p:nvSpPr>
        <p:spPr>
          <a:xfrm>
            <a:off x="21379292" y="4883911"/>
            <a:ext cx="22135779" cy="201179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8DFE39DC-62F1-42CD-B9AE-EF22C7265699}"/>
              </a:ext>
            </a:extLst>
          </p:cNvPr>
          <p:cNvSpPr/>
          <p:nvPr/>
        </p:nvSpPr>
        <p:spPr>
          <a:xfrm>
            <a:off x="339879" y="17769831"/>
            <a:ext cx="14241158" cy="147923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3F026E2-AFA6-4360-8B01-2D24753EC761}"/>
              </a:ext>
            </a:extLst>
          </p:cNvPr>
          <p:cNvSpPr/>
          <p:nvPr/>
        </p:nvSpPr>
        <p:spPr>
          <a:xfrm>
            <a:off x="376129" y="14740777"/>
            <a:ext cx="14204908" cy="283438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A6042DE3-5B2D-4FA0-9B47-DCEC7A065485}"/>
              </a:ext>
            </a:extLst>
          </p:cNvPr>
          <p:cNvSpPr/>
          <p:nvPr/>
        </p:nvSpPr>
        <p:spPr>
          <a:xfrm>
            <a:off x="372142" y="4146430"/>
            <a:ext cx="14208895" cy="1569660"/>
          </a:xfrm>
          <a:prstGeom prst="roundRect">
            <a:avLst/>
          </a:prstGeom>
          <a:solidFill>
            <a:schemeClr val="accent4">
              <a:lumMod val="20000"/>
              <a:lumOff val="80000"/>
            </a:schemeClr>
          </a:solidFill>
          <a:ln>
            <a:noFill/>
          </a:ln>
          <a:effectLst>
            <a:outerShdw blurRad="50800" dist="38100" dir="8100000" algn="tr"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F464A90-978E-4739-9EF4-351795800300}"/>
              </a:ext>
            </a:extLst>
          </p:cNvPr>
          <p:cNvGrpSpPr/>
          <p:nvPr/>
        </p:nvGrpSpPr>
        <p:grpSpPr>
          <a:xfrm>
            <a:off x="375557" y="478972"/>
            <a:ext cx="43140086" cy="2264229"/>
            <a:chOff x="391886" y="304800"/>
            <a:chExt cx="42672000" cy="2264229"/>
          </a:xfrm>
        </p:grpSpPr>
        <p:sp>
          <p:nvSpPr>
            <p:cNvPr id="9" name="Rectangle 8">
              <a:extLst>
                <a:ext uri="{FF2B5EF4-FFF2-40B4-BE49-F238E27FC236}">
                  <a16:creationId xmlns:a16="http://schemas.microsoft.com/office/drawing/2014/main" id="{9A507E54-50AB-43D7-9DD0-1276E22F3CBD}"/>
                </a:ext>
              </a:extLst>
            </p:cNvPr>
            <p:cNvSpPr/>
            <p:nvPr/>
          </p:nvSpPr>
          <p:spPr>
            <a:xfrm>
              <a:off x="391886" y="304800"/>
              <a:ext cx="42672000" cy="2264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91886" y="783771"/>
              <a:ext cx="426720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Simulating the Walk of the Dynein Motor Protein</a:t>
              </a:r>
            </a:p>
          </p:txBody>
        </p:sp>
      </p:grpSp>
      <p:sp>
        <p:nvSpPr>
          <p:cNvPr id="11" name="TextBox 10">
            <a:extLst>
              <a:ext uri="{FF2B5EF4-FFF2-40B4-BE49-F238E27FC236}">
                <a16:creationId xmlns:a16="http://schemas.microsoft.com/office/drawing/2014/main" id="{EB19C505-433C-4D91-B22B-1ADF56A2EBDE}"/>
              </a:ext>
            </a:extLst>
          </p:cNvPr>
          <p:cNvSpPr txBox="1"/>
          <p:nvPr/>
        </p:nvSpPr>
        <p:spPr>
          <a:xfrm>
            <a:off x="12551229" y="3006574"/>
            <a:ext cx="1878874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Jin Kiatvongcharoen, John </a:t>
            </a:r>
            <a:r>
              <a:rPr lang="en-US" sz="4800" dirty="0" err="1">
                <a:latin typeface="Times New Roman" panose="02020603050405020304" pitchFamily="18" charset="0"/>
                <a:cs typeface="Times New Roman" panose="02020603050405020304" pitchFamily="18" charset="0"/>
              </a:rPr>
              <a:t>Waczak</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Eliott</a:t>
            </a:r>
            <a:r>
              <a:rPr lang="en-US" sz="4800" dirty="0">
                <a:latin typeface="Times New Roman" panose="02020603050405020304" pitchFamily="18" charset="0"/>
                <a:cs typeface="Times New Roman" panose="02020603050405020304" pitchFamily="18" charset="0"/>
              </a:rPr>
              <a:t> Capek, and David Roundy</a:t>
            </a:r>
          </a:p>
          <a:p>
            <a:pPr algn="ctr"/>
            <a:r>
              <a:rPr lang="en-US" sz="4800" dirty="0">
                <a:latin typeface="Times New Roman" panose="02020603050405020304" pitchFamily="18" charset="0"/>
                <a:cs typeface="Times New Roman" panose="02020603050405020304" pitchFamily="18" charset="0"/>
              </a:rPr>
              <a:t>Oregon State University </a:t>
            </a:r>
          </a:p>
        </p:txBody>
      </p:sp>
      <p:sp>
        <p:nvSpPr>
          <p:cNvPr id="19" name="TextBox 18">
            <a:extLst>
              <a:ext uri="{FF2B5EF4-FFF2-40B4-BE49-F238E27FC236}">
                <a16:creationId xmlns:a16="http://schemas.microsoft.com/office/drawing/2014/main" id="{1AC8EAD3-7F97-4A36-A221-2A665B0E2C60}"/>
              </a:ext>
            </a:extLst>
          </p:cNvPr>
          <p:cNvSpPr txBox="1"/>
          <p:nvPr/>
        </p:nvSpPr>
        <p:spPr>
          <a:xfrm>
            <a:off x="26688462" y="5089308"/>
            <a:ext cx="11876688"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Both Bound Monte-Carlo (MC)</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5355097" y="6807929"/>
            <a:ext cx="5449540"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1" y="8086546"/>
              <a:ext cx="5786842" cy="28442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a:t>
              </a:r>
            </a:p>
            <a:p>
              <a:pPr algn="ctr"/>
              <a:r>
                <a:rPr lang="en-US" sz="5400" dirty="0">
                  <a:latin typeface="Times New Roman" panose="02020603050405020304" pitchFamily="18" charset="0"/>
                  <a:cs typeface="Times New Roman" panose="02020603050405020304" pitchFamily="18" charset="0"/>
                </a:rPr>
                <a:t>a set of </a:t>
              </a:r>
            </a:p>
            <a:p>
              <a:pPr algn="ctr"/>
              <a:r>
                <a:rPr lang="en-US" sz="5400" dirty="0">
                  <a:latin typeface="Times New Roman" panose="02020603050405020304" pitchFamily="18" charset="0"/>
                  <a:cs typeface="Times New Roman" panose="02020603050405020304" pitchFamily="18" charset="0"/>
                </a:rPr>
                <a:t>motor angles</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15352776" y="12169775"/>
            <a:ext cx="5449824"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54292" y="11332723"/>
              <a:ext cx="3877985"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15352776" y="17591706"/>
            <a:ext cx="5449824"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8" y="16510775"/>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15352776" y="22988368"/>
            <a:ext cx="5449540" cy="3793916"/>
            <a:chOff x="20790768"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6"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15352776" y="28384186"/>
            <a:ext cx="5449540"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cxnSp>
        <p:nvCxnSpPr>
          <p:cNvPr id="43" name="Straight Arrow Connector 42">
            <a:extLst>
              <a:ext uri="{FF2B5EF4-FFF2-40B4-BE49-F238E27FC236}">
                <a16:creationId xmlns:a16="http://schemas.microsoft.com/office/drawing/2014/main" id="{EB62D942-C64A-4F69-B3BF-B0064F640E4C}"/>
              </a:ext>
            </a:extLst>
          </p:cNvPr>
          <p:cNvCxnSpPr>
            <a:stCxn id="34" idx="2"/>
            <a:endCxn id="32" idx="0"/>
          </p:cNvCxnSpPr>
          <p:nvPr/>
        </p:nvCxnSpPr>
        <p:spPr>
          <a:xfrm flipH="1">
            <a:off x="18077688" y="10602689"/>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05477AD-7935-46F4-9228-460164ECFFE6}"/>
              </a:ext>
            </a:extLst>
          </p:cNvPr>
          <p:cNvSpPr txBox="1"/>
          <p:nvPr/>
        </p:nvSpPr>
        <p:spPr>
          <a:xfrm>
            <a:off x="26987146" y="8816269"/>
            <a:ext cx="10995318" cy="1015663"/>
          </a:xfrm>
          <a:prstGeom prst="rect">
            <a:avLst/>
          </a:prstGeom>
          <a:noFill/>
        </p:spPr>
        <p:txBody>
          <a:bodyPr wrap="none" rtlCol="0">
            <a:spAutoFit/>
          </a:bodyPr>
          <a:lstStyle/>
          <a:p>
            <a:pPr algn="ctr"/>
            <a:r>
              <a:rPr lang="en-US" sz="6000" u="sng" dirty="0">
                <a:latin typeface="Times New Roman" panose="02020603050405020304" pitchFamily="18" charset="0"/>
                <a:cs typeface="Times New Roman" panose="02020603050405020304" pitchFamily="18" charset="0"/>
              </a:rPr>
              <a:t>Unbinding Probability Distribution</a:t>
            </a:r>
          </a:p>
        </p:txBody>
      </p:sp>
      <p:sp>
        <p:nvSpPr>
          <p:cNvPr id="117" name="Rectangle 116">
            <a:extLst>
              <a:ext uri="{FF2B5EF4-FFF2-40B4-BE49-F238E27FC236}">
                <a16:creationId xmlns:a16="http://schemas.microsoft.com/office/drawing/2014/main" id="{C65BEAA8-F187-487F-8C9C-9C6893ECA04A}"/>
              </a:ext>
            </a:extLst>
          </p:cNvPr>
          <p:cNvSpPr/>
          <p:nvPr/>
        </p:nvSpPr>
        <p:spPr>
          <a:xfrm>
            <a:off x="372142" y="5834661"/>
            <a:ext cx="14208895" cy="843790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1168C71-5461-4616-9B31-2339F384A8B3}"/>
              </a:ext>
            </a:extLst>
          </p:cNvPr>
          <p:cNvSpPr txBox="1"/>
          <p:nvPr/>
        </p:nvSpPr>
        <p:spPr>
          <a:xfrm>
            <a:off x="5780627" y="4360890"/>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446025" y="6099828"/>
            <a:ext cx="14047724" cy="757130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446024" y="19543543"/>
            <a:ext cx="13925411" cy="507831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 domains are the tail domain, the two motor domains, and the two binding domains. We separate dynein into two states: both bound and one bound. </a:t>
            </a:r>
          </a:p>
        </p:txBody>
      </p:sp>
      <p:sp>
        <p:nvSpPr>
          <p:cNvPr id="84" name="TextBox 83">
            <a:extLst>
              <a:ext uri="{FF2B5EF4-FFF2-40B4-BE49-F238E27FC236}">
                <a16:creationId xmlns:a16="http://schemas.microsoft.com/office/drawing/2014/main" id="{F34E85B8-8993-4794-A8F8-A5ACAE545026}"/>
              </a:ext>
            </a:extLst>
          </p:cNvPr>
          <p:cNvSpPr txBox="1"/>
          <p:nvPr/>
        </p:nvSpPr>
        <p:spPr>
          <a:xfrm>
            <a:off x="4999686" y="18043378"/>
            <a:ext cx="474050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Model</a:t>
            </a:r>
          </a:p>
        </p:txBody>
      </p:sp>
      <p:grpSp>
        <p:nvGrpSpPr>
          <p:cNvPr id="108" name="Group 107">
            <a:extLst>
              <a:ext uri="{FF2B5EF4-FFF2-40B4-BE49-F238E27FC236}">
                <a16:creationId xmlns:a16="http://schemas.microsoft.com/office/drawing/2014/main" id="{2F26E24A-29FA-49BD-974C-4A9418AA9513}"/>
              </a:ext>
            </a:extLst>
          </p:cNvPr>
          <p:cNvGrpSpPr/>
          <p:nvPr/>
        </p:nvGrpSpPr>
        <p:grpSpPr>
          <a:xfrm>
            <a:off x="22584399" y="9885479"/>
            <a:ext cx="20329794" cy="15543836"/>
            <a:chOff x="22834315" y="7442713"/>
            <a:chExt cx="24305599" cy="18583671"/>
          </a:xfrm>
        </p:grpSpPr>
        <p:grpSp>
          <p:nvGrpSpPr>
            <p:cNvPr id="75" name="Group 74">
              <a:extLst>
                <a:ext uri="{FF2B5EF4-FFF2-40B4-BE49-F238E27FC236}">
                  <a16:creationId xmlns:a16="http://schemas.microsoft.com/office/drawing/2014/main" id="{C6D017CC-5D72-456E-96E1-600458C8CBD0}"/>
                </a:ext>
              </a:extLst>
            </p:cNvPr>
            <p:cNvGrpSpPr/>
            <p:nvPr/>
          </p:nvGrpSpPr>
          <p:grpSpPr>
            <a:xfrm>
              <a:off x="29680713" y="11490911"/>
              <a:ext cx="9941517" cy="10498702"/>
              <a:chOff x="30056270" y="14020357"/>
              <a:chExt cx="9941517" cy="10498702"/>
            </a:xfrm>
          </p:grpSpPr>
          <p:pic>
            <p:nvPicPr>
              <p:cNvPr id="49" name="Picture 48">
                <a:extLst>
                  <a:ext uri="{FF2B5EF4-FFF2-40B4-BE49-F238E27FC236}">
                    <a16:creationId xmlns:a16="http://schemas.microsoft.com/office/drawing/2014/main" id="{E32A1DB6-9188-438E-AE8D-23242A518A0D}"/>
                  </a:ext>
                </a:extLst>
              </p:cNvPr>
              <p:cNvPicPr>
                <a:picLocks noChangeAspect="1"/>
              </p:cNvPicPr>
              <p:nvPr/>
            </p:nvPicPr>
            <p:blipFill rotWithShape="1">
              <a:blip r:embed="rId2">
                <a:extLst>
                  <a:ext uri="{28A0092B-C50C-407E-A947-70E740481C1C}">
                    <a14:useLocalDpi xmlns:a14="http://schemas.microsoft.com/office/drawing/2010/main" val="0"/>
                  </a:ext>
                </a:extLst>
              </a:blip>
              <a:srcRect l="6060" t="11249" r="50760"/>
              <a:stretch/>
            </p:blipFill>
            <p:spPr>
              <a:xfrm>
                <a:off x="30056270" y="14206575"/>
                <a:ext cx="9941517" cy="10312484"/>
              </a:xfrm>
              <a:prstGeom prst="rect">
                <a:avLst/>
              </a:prstGeom>
            </p:spPr>
          </p:pic>
          <p:cxnSp>
            <p:nvCxnSpPr>
              <p:cNvPr id="71" name="Straight Connector 70">
                <a:extLst>
                  <a:ext uri="{FF2B5EF4-FFF2-40B4-BE49-F238E27FC236}">
                    <a16:creationId xmlns:a16="http://schemas.microsoft.com/office/drawing/2014/main" id="{0E43593E-B0D0-4714-B6CA-82A6A3625B08}"/>
                  </a:ext>
                </a:extLst>
              </p:cNvPr>
              <p:cNvCxnSpPr>
                <a:cxnSpLocks/>
              </p:cNvCxnSpPr>
              <p:nvPr/>
            </p:nvCxnSpPr>
            <p:spPr>
              <a:xfrm>
                <a:off x="31549307" y="14283669"/>
                <a:ext cx="6478245" cy="0"/>
              </a:xfrm>
              <a:prstGeom prst="line">
                <a:avLst/>
              </a:prstGeom>
              <a:ln w="139700"/>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ABAE075-26B0-43BF-852F-45A9CAB031A2}"/>
                  </a:ext>
                </a:extLst>
              </p:cNvPr>
              <p:cNvSpPr/>
              <p:nvPr/>
            </p:nvSpPr>
            <p:spPr>
              <a:xfrm>
                <a:off x="30056270" y="14020357"/>
                <a:ext cx="9941517" cy="239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1" name="Picture 90">
              <a:extLst>
                <a:ext uri="{FF2B5EF4-FFF2-40B4-BE49-F238E27FC236}">
                  <a16:creationId xmlns:a16="http://schemas.microsoft.com/office/drawing/2014/main" id="{041C1B09-0107-4D2F-B9DA-570E2DA287F3}"/>
                </a:ext>
              </a:extLst>
            </p:cNvPr>
            <p:cNvPicPr>
              <a:picLocks noChangeAspect="1"/>
            </p:cNvPicPr>
            <p:nvPr/>
          </p:nvPicPr>
          <p:blipFill rotWithShape="1">
            <a:blip r:embed="rId3">
              <a:extLst>
                <a:ext uri="{28A0092B-C50C-407E-A947-70E740481C1C}">
                  <a14:useLocalDpi xmlns:a14="http://schemas.microsoft.com/office/drawing/2010/main" val="0"/>
                </a:ext>
              </a:extLst>
            </a:blip>
            <a:srcRect l="9805" t="12096" r="10633" b="8600"/>
            <a:stretch/>
          </p:blipFill>
          <p:spPr>
            <a:xfrm>
              <a:off x="22870575" y="14926797"/>
              <a:ext cx="6639243" cy="4963109"/>
            </a:xfrm>
            <a:prstGeom prst="rect">
              <a:avLst/>
            </a:prstGeom>
          </p:spPr>
        </p:pic>
        <p:pic>
          <p:nvPicPr>
            <p:cNvPr id="93" name="Picture 92">
              <a:extLst>
                <a:ext uri="{FF2B5EF4-FFF2-40B4-BE49-F238E27FC236}">
                  <a16:creationId xmlns:a16="http://schemas.microsoft.com/office/drawing/2014/main" id="{23C644E7-51B7-443C-8BAF-B5F62B1AC8F5}"/>
                </a:ext>
              </a:extLst>
            </p:cNvPr>
            <p:cNvPicPr>
              <a:picLocks noChangeAspect="1"/>
            </p:cNvPicPr>
            <p:nvPr/>
          </p:nvPicPr>
          <p:blipFill rotWithShape="1">
            <a:blip r:embed="rId4">
              <a:extLst>
                <a:ext uri="{28A0092B-C50C-407E-A947-70E740481C1C}">
                  <a14:useLocalDpi xmlns:a14="http://schemas.microsoft.com/office/drawing/2010/main" val="0"/>
                </a:ext>
              </a:extLst>
            </a:blip>
            <a:srcRect l="21078" t="8702" r="21486" b="1055"/>
            <a:stretch/>
          </p:blipFill>
          <p:spPr>
            <a:xfrm>
              <a:off x="38333757" y="19585914"/>
              <a:ext cx="5465538" cy="6440470"/>
            </a:xfrm>
            <a:prstGeom prst="rect">
              <a:avLst/>
            </a:prstGeom>
          </p:spPr>
        </p:pic>
        <p:pic>
          <p:nvPicPr>
            <p:cNvPr id="95" name="Picture 94">
              <a:extLst>
                <a:ext uri="{FF2B5EF4-FFF2-40B4-BE49-F238E27FC236}">
                  <a16:creationId xmlns:a16="http://schemas.microsoft.com/office/drawing/2014/main" id="{206DB511-73BE-463C-9BB8-5039B25E22E6}"/>
                </a:ext>
              </a:extLst>
            </p:cNvPr>
            <p:cNvPicPr>
              <a:picLocks noChangeAspect="1"/>
            </p:cNvPicPr>
            <p:nvPr/>
          </p:nvPicPr>
          <p:blipFill rotWithShape="1">
            <a:blip r:embed="rId5">
              <a:extLst>
                <a:ext uri="{28A0092B-C50C-407E-A947-70E740481C1C}">
                  <a14:useLocalDpi xmlns:a14="http://schemas.microsoft.com/office/drawing/2010/main" val="0"/>
                </a:ext>
              </a:extLst>
            </a:blip>
            <a:srcRect l="11944" t="16739" r="11209" b="18690"/>
            <a:stretch/>
          </p:blipFill>
          <p:spPr>
            <a:xfrm>
              <a:off x="40041774" y="11028563"/>
              <a:ext cx="6806635" cy="4295262"/>
            </a:xfrm>
            <a:prstGeom prst="rect">
              <a:avLst/>
            </a:prstGeom>
          </p:spPr>
        </p:pic>
        <p:pic>
          <p:nvPicPr>
            <p:cNvPr id="97" name="Picture 96">
              <a:extLst>
                <a:ext uri="{FF2B5EF4-FFF2-40B4-BE49-F238E27FC236}">
                  <a16:creationId xmlns:a16="http://schemas.microsoft.com/office/drawing/2014/main" id="{B4C7868C-582E-4BE0-8D3B-77A91273EF52}"/>
                </a:ext>
              </a:extLst>
            </p:cNvPr>
            <p:cNvPicPr>
              <a:picLocks noChangeAspect="1"/>
            </p:cNvPicPr>
            <p:nvPr/>
          </p:nvPicPr>
          <p:blipFill rotWithShape="1">
            <a:blip r:embed="rId6">
              <a:extLst>
                <a:ext uri="{28A0092B-C50C-407E-A947-70E740481C1C}">
                  <a14:useLocalDpi xmlns:a14="http://schemas.microsoft.com/office/drawing/2010/main" val="0"/>
                </a:ext>
              </a:extLst>
            </a:blip>
            <a:srcRect l="12487" t="22752" r="8715" b="18728"/>
            <a:stretch/>
          </p:blipFill>
          <p:spPr>
            <a:xfrm>
              <a:off x="34986851" y="7498063"/>
              <a:ext cx="7874373" cy="4386050"/>
            </a:xfrm>
            <a:prstGeom prst="rect">
              <a:avLst/>
            </a:prstGeom>
          </p:spPr>
        </p:pic>
        <p:pic>
          <p:nvPicPr>
            <p:cNvPr id="99" name="Picture 98">
              <a:extLst>
                <a:ext uri="{FF2B5EF4-FFF2-40B4-BE49-F238E27FC236}">
                  <a16:creationId xmlns:a16="http://schemas.microsoft.com/office/drawing/2014/main" id="{F99CC951-4D3A-432B-A1CD-570C19579FC6}"/>
                </a:ext>
              </a:extLst>
            </p:cNvPr>
            <p:cNvPicPr>
              <a:picLocks noChangeAspect="1"/>
            </p:cNvPicPr>
            <p:nvPr/>
          </p:nvPicPr>
          <p:blipFill rotWithShape="1">
            <a:blip r:embed="rId7">
              <a:extLst>
                <a:ext uri="{28A0092B-C50C-407E-A947-70E740481C1C}">
                  <a14:useLocalDpi xmlns:a14="http://schemas.microsoft.com/office/drawing/2010/main" val="0"/>
                </a:ext>
              </a:extLst>
            </a:blip>
            <a:srcRect l="20778" t="13944" r="19683" b="9339"/>
            <a:stretch/>
          </p:blipFill>
          <p:spPr>
            <a:xfrm>
              <a:off x="24694034" y="20024888"/>
              <a:ext cx="5465538" cy="5281764"/>
            </a:xfrm>
            <a:prstGeom prst="rect">
              <a:avLst/>
            </a:prstGeom>
          </p:spPr>
        </p:pic>
        <p:pic>
          <p:nvPicPr>
            <p:cNvPr id="101" name="Picture 100">
              <a:extLst>
                <a:ext uri="{FF2B5EF4-FFF2-40B4-BE49-F238E27FC236}">
                  <a16:creationId xmlns:a16="http://schemas.microsoft.com/office/drawing/2014/main" id="{723972A4-7CF0-4DC1-8C73-CE6862C0EEAC}"/>
                </a:ext>
              </a:extLst>
            </p:cNvPr>
            <p:cNvPicPr>
              <a:picLocks noChangeAspect="1"/>
            </p:cNvPicPr>
            <p:nvPr/>
          </p:nvPicPr>
          <p:blipFill rotWithShape="1">
            <a:blip r:embed="rId8">
              <a:extLst>
                <a:ext uri="{28A0092B-C50C-407E-A947-70E740481C1C}">
                  <a14:useLocalDpi xmlns:a14="http://schemas.microsoft.com/office/drawing/2010/main" val="0"/>
                </a:ext>
              </a:extLst>
            </a:blip>
            <a:srcRect l="12357" t="13302" r="10230" b="10311"/>
            <a:stretch/>
          </p:blipFill>
          <p:spPr>
            <a:xfrm>
              <a:off x="29439527" y="7442713"/>
              <a:ext cx="5484274" cy="4058709"/>
            </a:xfrm>
            <a:prstGeom prst="rect">
              <a:avLst/>
            </a:prstGeom>
          </p:spPr>
        </p:pic>
        <p:pic>
          <p:nvPicPr>
            <p:cNvPr id="103" name="Picture 102">
              <a:extLst>
                <a:ext uri="{FF2B5EF4-FFF2-40B4-BE49-F238E27FC236}">
                  <a16:creationId xmlns:a16="http://schemas.microsoft.com/office/drawing/2014/main" id="{83134D27-D463-4465-8FCF-F8396B10BB42}"/>
                </a:ext>
              </a:extLst>
            </p:cNvPr>
            <p:cNvPicPr>
              <a:picLocks noChangeAspect="1"/>
            </p:cNvPicPr>
            <p:nvPr/>
          </p:nvPicPr>
          <p:blipFill rotWithShape="1">
            <a:blip r:embed="rId9">
              <a:extLst>
                <a:ext uri="{28A0092B-C50C-407E-A947-70E740481C1C}">
                  <a14:useLocalDpi xmlns:a14="http://schemas.microsoft.com/office/drawing/2010/main" val="0"/>
                </a:ext>
              </a:extLst>
            </a:blip>
            <a:srcRect l="14527" t="21051" r="12129" b="18889"/>
            <a:stretch/>
          </p:blipFill>
          <p:spPr>
            <a:xfrm>
              <a:off x="40871265" y="15734013"/>
              <a:ext cx="6268649" cy="3849906"/>
            </a:xfrm>
            <a:prstGeom prst="rect">
              <a:avLst/>
            </a:prstGeom>
          </p:spPr>
        </p:pic>
        <p:pic>
          <p:nvPicPr>
            <p:cNvPr id="105" name="Picture 104">
              <a:extLst>
                <a:ext uri="{FF2B5EF4-FFF2-40B4-BE49-F238E27FC236}">
                  <a16:creationId xmlns:a16="http://schemas.microsoft.com/office/drawing/2014/main" id="{63929B20-3FE9-414E-821D-3C0A5A1048EA}"/>
                </a:ext>
              </a:extLst>
            </p:cNvPr>
            <p:cNvPicPr>
              <a:picLocks noChangeAspect="1"/>
            </p:cNvPicPr>
            <p:nvPr/>
          </p:nvPicPr>
          <p:blipFill rotWithShape="1">
            <a:blip r:embed="rId10">
              <a:extLst>
                <a:ext uri="{28A0092B-C50C-407E-A947-70E740481C1C}">
                  <a14:useLocalDpi xmlns:a14="http://schemas.microsoft.com/office/drawing/2010/main" val="0"/>
                </a:ext>
              </a:extLst>
            </a:blip>
            <a:srcRect l="12626" t="20164" r="11106" b="17376"/>
            <a:stretch/>
          </p:blipFill>
          <p:spPr>
            <a:xfrm>
              <a:off x="22834315" y="11057334"/>
              <a:ext cx="6560814" cy="4029795"/>
            </a:xfrm>
            <a:prstGeom prst="rect">
              <a:avLst/>
            </a:prstGeom>
          </p:spPr>
        </p:pic>
        <p:pic>
          <p:nvPicPr>
            <p:cNvPr id="107" name="Picture 106">
              <a:extLst>
                <a:ext uri="{FF2B5EF4-FFF2-40B4-BE49-F238E27FC236}">
                  <a16:creationId xmlns:a16="http://schemas.microsoft.com/office/drawing/2014/main" id="{78556D97-F57D-47B5-96B5-D20F95CD1F2B}"/>
                </a:ext>
              </a:extLst>
            </p:cNvPr>
            <p:cNvPicPr>
              <a:picLocks noChangeAspect="1"/>
            </p:cNvPicPr>
            <p:nvPr/>
          </p:nvPicPr>
          <p:blipFill rotWithShape="1">
            <a:blip r:embed="rId11">
              <a:extLst>
                <a:ext uri="{28A0092B-C50C-407E-A947-70E740481C1C}">
                  <a14:useLocalDpi xmlns:a14="http://schemas.microsoft.com/office/drawing/2010/main" val="0"/>
                </a:ext>
              </a:extLst>
            </a:blip>
            <a:srcRect l="13751" t="23200" r="10375" b="21219"/>
            <a:stretch/>
          </p:blipFill>
          <p:spPr>
            <a:xfrm>
              <a:off x="31844119" y="21833227"/>
              <a:ext cx="6478244" cy="3559208"/>
            </a:xfrm>
            <a:prstGeom prst="rect">
              <a:avLst/>
            </a:prstGeom>
          </p:spPr>
        </p:pic>
      </p:grpSp>
      <p:sp>
        <p:nvSpPr>
          <p:cNvPr id="110" name="TextBox 109">
            <a:extLst>
              <a:ext uri="{FF2B5EF4-FFF2-40B4-BE49-F238E27FC236}">
                <a16:creationId xmlns:a16="http://schemas.microsoft.com/office/drawing/2014/main" id="{A21F5095-1A34-4E07-8A87-C16F06C96DC1}"/>
              </a:ext>
            </a:extLst>
          </p:cNvPr>
          <p:cNvSpPr txBox="1"/>
          <p:nvPr/>
        </p:nvSpPr>
        <p:spPr>
          <a:xfrm>
            <a:off x="5780627" y="14783878"/>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Goal</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446024" y="15820840"/>
            <a:ext cx="13964065"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model. </a:t>
            </a:r>
          </a:p>
        </p:txBody>
      </p:sp>
      <p:pic>
        <p:nvPicPr>
          <p:cNvPr id="127" name="Picture 126">
            <a:extLst>
              <a:ext uri="{FF2B5EF4-FFF2-40B4-BE49-F238E27FC236}">
                <a16:creationId xmlns:a16="http://schemas.microsoft.com/office/drawing/2014/main" id="{4A899A44-9CF3-49F9-ACD0-6648CE765EFE}"/>
              </a:ext>
            </a:extLst>
          </p:cNvPr>
          <p:cNvPicPr>
            <a:picLocks noChangeAspect="1"/>
          </p:cNvPicPr>
          <p:nvPr/>
        </p:nvPicPr>
        <p:blipFill rotWithShape="1">
          <a:blip r:embed="rId12">
            <a:extLst>
              <a:ext uri="{28A0092B-C50C-407E-A947-70E740481C1C}">
                <a14:useLocalDpi xmlns:a14="http://schemas.microsoft.com/office/drawing/2010/main" val="0"/>
              </a:ext>
            </a:extLst>
          </a:blip>
          <a:srcRect t="19338"/>
          <a:stretch/>
        </p:blipFill>
        <p:spPr>
          <a:xfrm>
            <a:off x="652245" y="24937693"/>
            <a:ext cx="6824344" cy="7533066"/>
          </a:xfrm>
          <a:prstGeom prst="rect">
            <a:avLst/>
          </a:prstGeom>
        </p:spPr>
      </p:pic>
      <p:pic>
        <p:nvPicPr>
          <p:cNvPr id="133" name="Picture 132">
            <a:extLst>
              <a:ext uri="{FF2B5EF4-FFF2-40B4-BE49-F238E27FC236}">
                <a16:creationId xmlns:a16="http://schemas.microsoft.com/office/drawing/2014/main" id="{628BD4E8-F3BA-4123-9A13-1EE62AA98AEB}"/>
              </a:ext>
            </a:extLst>
          </p:cNvPr>
          <p:cNvPicPr>
            <a:picLocks noChangeAspect="1"/>
          </p:cNvPicPr>
          <p:nvPr/>
        </p:nvPicPr>
        <p:blipFill rotWithShape="1">
          <a:blip r:embed="rId13">
            <a:extLst>
              <a:ext uri="{28A0092B-C50C-407E-A947-70E740481C1C}">
                <a14:useLocalDpi xmlns:a14="http://schemas.microsoft.com/office/drawing/2010/main" val="0"/>
              </a:ext>
            </a:extLst>
          </a:blip>
          <a:srcRect l="13733" t="7105" r="5889" b="8427"/>
          <a:stretch/>
        </p:blipFill>
        <p:spPr>
          <a:xfrm>
            <a:off x="7138134" y="24710378"/>
            <a:ext cx="6824344" cy="7171551"/>
          </a:xfrm>
          <a:prstGeom prst="rect">
            <a:avLst/>
          </a:prstGeom>
        </p:spPr>
      </p:pic>
      <p:sp>
        <p:nvSpPr>
          <p:cNvPr id="134" name="TextBox 133">
            <a:extLst>
              <a:ext uri="{FF2B5EF4-FFF2-40B4-BE49-F238E27FC236}">
                <a16:creationId xmlns:a16="http://schemas.microsoft.com/office/drawing/2014/main" id="{D2F04262-B507-4E50-B84A-D318AC047AC4}"/>
              </a:ext>
            </a:extLst>
          </p:cNvPr>
          <p:cNvSpPr txBox="1"/>
          <p:nvPr/>
        </p:nvSpPr>
        <p:spPr>
          <a:xfrm>
            <a:off x="21808439" y="6339779"/>
            <a:ext cx="21636735" cy="258532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both bound state with Monte-Carlo (MC) methods by using repeated random sampling of dynein configurations to generate a distribution of probabilities for the dynein to unbind. </a:t>
            </a:r>
          </a:p>
        </p:txBody>
      </p:sp>
      <p:sp>
        <p:nvSpPr>
          <p:cNvPr id="136" name="TextBox 135">
            <a:extLst>
              <a:ext uri="{FF2B5EF4-FFF2-40B4-BE49-F238E27FC236}">
                <a16:creationId xmlns:a16="http://schemas.microsoft.com/office/drawing/2014/main" id="{169DD3B2-52F4-4D7D-B27E-D0716AF49442}"/>
              </a:ext>
            </a:extLst>
          </p:cNvPr>
          <p:cNvSpPr txBox="1"/>
          <p:nvPr/>
        </p:nvSpPr>
        <p:spPr>
          <a:xfrm>
            <a:off x="21514328" y="25429315"/>
            <a:ext cx="10998651"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One Bound Brownian </a:t>
            </a:r>
          </a:p>
        </p:txBody>
      </p:sp>
      <p:sp>
        <p:nvSpPr>
          <p:cNvPr id="137" name="TextBox 136">
            <a:extLst>
              <a:ext uri="{FF2B5EF4-FFF2-40B4-BE49-F238E27FC236}">
                <a16:creationId xmlns:a16="http://schemas.microsoft.com/office/drawing/2014/main" id="{F3464B79-858E-43C8-9BF0-FF70E40F18B6}"/>
              </a:ext>
            </a:extLst>
          </p:cNvPr>
          <p:cNvSpPr txBox="1"/>
          <p:nvPr/>
        </p:nvSpPr>
        <p:spPr>
          <a:xfrm>
            <a:off x="21808438" y="26540889"/>
            <a:ext cx="10940637" cy="5909310"/>
          </a:xfrm>
          <a:prstGeom prst="rect">
            <a:avLst/>
          </a:prstGeom>
          <a:noFill/>
        </p:spPr>
        <p:txBody>
          <a:bodyPr wrap="square" rtlCol="0">
            <a:spAutoFit/>
          </a:bodyPr>
          <a:lstStyle/>
          <a:p>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tells it to land.</a:t>
            </a:r>
          </a:p>
        </p:txBody>
      </p:sp>
      <p:sp>
        <p:nvSpPr>
          <p:cNvPr id="142" name="TextBox 141">
            <a:extLst>
              <a:ext uri="{FF2B5EF4-FFF2-40B4-BE49-F238E27FC236}">
                <a16:creationId xmlns:a16="http://schemas.microsoft.com/office/drawing/2014/main" id="{11F032E0-0749-4333-9F0B-A7EFE423BA70}"/>
              </a:ext>
            </a:extLst>
          </p:cNvPr>
          <p:cNvSpPr txBox="1"/>
          <p:nvPr/>
        </p:nvSpPr>
        <p:spPr>
          <a:xfrm>
            <a:off x="15709613" y="5180530"/>
            <a:ext cx="474050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Simulation</a:t>
            </a:r>
          </a:p>
        </p:txBody>
      </p:sp>
      <p:cxnSp>
        <p:nvCxnSpPr>
          <p:cNvPr id="145" name="Straight Arrow Connector 144">
            <a:extLst>
              <a:ext uri="{FF2B5EF4-FFF2-40B4-BE49-F238E27FC236}">
                <a16:creationId xmlns:a16="http://schemas.microsoft.com/office/drawing/2014/main" id="{CE6A34ED-4134-4F01-81EE-CEF2208366BF}"/>
              </a:ext>
            </a:extLst>
          </p:cNvPr>
          <p:cNvCxnSpPr/>
          <p:nvPr/>
        </p:nvCxnSpPr>
        <p:spPr>
          <a:xfrm flipH="1">
            <a:off x="18077688" y="16012367"/>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DD3D419-7DED-4B6E-9D9C-452ECECF164E}"/>
              </a:ext>
            </a:extLst>
          </p:cNvPr>
          <p:cNvCxnSpPr/>
          <p:nvPr/>
        </p:nvCxnSpPr>
        <p:spPr>
          <a:xfrm flipH="1">
            <a:off x="18077688" y="21446551"/>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EC1892B-962E-480D-A43A-E93BB66AAC22}"/>
              </a:ext>
            </a:extLst>
          </p:cNvPr>
          <p:cNvCxnSpPr/>
          <p:nvPr/>
        </p:nvCxnSpPr>
        <p:spPr>
          <a:xfrm flipH="1">
            <a:off x="18077688" y="26799532"/>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F7F144B4-2863-46DC-B34D-44BEC2AFF797}"/>
              </a:ext>
            </a:extLst>
          </p:cNvPr>
          <p:cNvSpPr/>
          <p:nvPr/>
        </p:nvSpPr>
        <p:spPr>
          <a:xfrm>
            <a:off x="33414962" y="25207236"/>
            <a:ext cx="10100109" cy="73549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ADC80FB4-78EE-4DB4-BD0C-F44E2A28CCBA}"/>
              </a:ext>
            </a:extLst>
          </p:cNvPr>
          <p:cNvSpPr txBox="1"/>
          <p:nvPr/>
        </p:nvSpPr>
        <p:spPr>
          <a:xfrm>
            <a:off x="33551863" y="25453456"/>
            <a:ext cx="9459556" cy="1273529"/>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Future Work</a:t>
            </a:r>
          </a:p>
        </p:txBody>
      </p:sp>
      <p:sp>
        <p:nvSpPr>
          <p:cNvPr id="151" name="TextBox 150">
            <a:extLst>
              <a:ext uri="{FF2B5EF4-FFF2-40B4-BE49-F238E27FC236}">
                <a16:creationId xmlns:a16="http://schemas.microsoft.com/office/drawing/2014/main" id="{B92A8FD6-E2D9-479D-919F-D55CAD0077EA}"/>
              </a:ext>
            </a:extLst>
          </p:cNvPr>
          <p:cNvSpPr txBox="1"/>
          <p:nvPr/>
        </p:nvSpPr>
        <p:spPr>
          <a:xfrm>
            <a:off x="33853585" y="26652846"/>
            <a:ext cx="9409660" cy="5909310"/>
          </a:xfrm>
          <a:prstGeom prst="rect">
            <a:avLst/>
          </a:prstGeom>
          <a:noFill/>
        </p:spPr>
        <p:txBody>
          <a:bodyPr wrap="square" rtlCol="0">
            <a:spAutoFit/>
          </a:bodyPr>
          <a:lstStyle/>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Tree>
    <p:extLst>
      <p:ext uri="{BB962C8B-B14F-4D97-AF65-F5344CB8AC3E}">
        <p14:creationId xmlns:p14="http://schemas.microsoft.com/office/powerpoint/2010/main" val="87466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8DFE39DC-62F1-42CD-B9AE-EF22C7265699}"/>
              </a:ext>
            </a:extLst>
          </p:cNvPr>
          <p:cNvSpPr/>
          <p:nvPr/>
        </p:nvSpPr>
        <p:spPr>
          <a:xfrm>
            <a:off x="339879" y="17769831"/>
            <a:ext cx="14241158" cy="147923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3F026E2-AFA6-4360-8B01-2D24753EC761}"/>
              </a:ext>
            </a:extLst>
          </p:cNvPr>
          <p:cNvSpPr/>
          <p:nvPr/>
        </p:nvSpPr>
        <p:spPr>
          <a:xfrm>
            <a:off x="376129" y="14740777"/>
            <a:ext cx="14204908" cy="283438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A6042DE3-5B2D-4FA0-9B47-DCEC7A065485}"/>
              </a:ext>
            </a:extLst>
          </p:cNvPr>
          <p:cNvSpPr/>
          <p:nvPr/>
        </p:nvSpPr>
        <p:spPr>
          <a:xfrm>
            <a:off x="372142" y="4146430"/>
            <a:ext cx="14208895" cy="1569660"/>
          </a:xfrm>
          <a:prstGeom prst="roundRect">
            <a:avLst/>
          </a:prstGeom>
          <a:solidFill>
            <a:schemeClr val="accent4">
              <a:lumMod val="20000"/>
              <a:lumOff val="80000"/>
            </a:schemeClr>
          </a:solidFill>
          <a:ln>
            <a:noFill/>
          </a:ln>
          <a:effectLst>
            <a:outerShdw blurRad="50800" dist="38100" dir="8100000" algn="tr"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E84C4E0-45B6-4412-BAD4-DB535963BBB4}"/>
              </a:ext>
            </a:extLst>
          </p:cNvPr>
          <p:cNvSpPr/>
          <p:nvPr/>
        </p:nvSpPr>
        <p:spPr>
          <a:xfrm>
            <a:off x="14869534" y="4839607"/>
            <a:ext cx="28681787" cy="25988736"/>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5">
                    <a:lumMod val="40000"/>
                    <a:lumOff val="60000"/>
                  </a:schemeClr>
                </a:solidFill>
              </a:ln>
            </a:endParaRPr>
          </a:p>
        </p:txBody>
      </p:sp>
      <p:grpSp>
        <p:nvGrpSpPr>
          <p:cNvPr id="10" name="Group 9">
            <a:extLst>
              <a:ext uri="{FF2B5EF4-FFF2-40B4-BE49-F238E27FC236}">
                <a16:creationId xmlns:a16="http://schemas.microsoft.com/office/drawing/2014/main" id="{4F464A90-978E-4739-9EF4-351795800300}"/>
              </a:ext>
            </a:extLst>
          </p:cNvPr>
          <p:cNvGrpSpPr/>
          <p:nvPr/>
        </p:nvGrpSpPr>
        <p:grpSpPr>
          <a:xfrm>
            <a:off x="375557" y="478972"/>
            <a:ext cx="43140086" cy="2264229"/>
            <a:chOff x="391886" y="304800"/>
            <a:chExt cx="42672000" cy="2264229"/>
          </a:xfrm>
        </p:grpSpPr>
        <p:sp>
          <p:nvSpPr>
            <p:cNvPr id="9" name="Rectangle 8">
              <a:extLst>
                <a:ext uri="{FF2B5EF4-FFF2-40B4-BE49-F238E27FC236}">
                  <a16:creationId xmlns:a16="http://schemas.microsoft.com/office/drawing/2014/main" id="{9A507E54-50AB-43D7-9DD0-1276E22F3CBD}"/>
                </a:ext>
              </a:extLst>
            </p:cNvPr>
            <p:cNvSpPr/>
            <p:nvPr/>
          </p:nvSpPr>
          <p:spPr>
            <a:xfrm>
              <a:off x="391886" y="304800"/>
              <a:ext cx="42672000" cy="2264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91886" y="783771"/>
              <a:ext cx="426720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Simulating the Walk of the Dynein Motor Protein</a:t>
              </a:r>
            </a:p>
          </p:txBody>
        </p:sp>
      </p:grpSp>
      <p:sp>
        <p:nvSpPr>
          <p:cNvPr id="11" name="TextBox 10">
            <a:extLst>
              <a:ext uri="{FF2B5EF4-FFF2-40B4-BE49-F238E27FC236}">
                <a16:creationId xmlns:a16="http://schemas.microsoft.com/office/drawing/2014/main" id="{EB19C505-433C-4D91-B22B-1ADF56A2EBDE}"/>
              </a:ext>
            </a:extLst>
          </p:cNvPr>
          <p:cNvSpPr txBox="1"/>
          <p:nvPr/>
        </p:nvSpPr>
        <p:spPr>
          <a:xfrm>
            <a:off x="12551229" y="3006574"/>
            <a:ext cx="1878874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Jin Kiatvongcharoen, John </a:t>
            </a:r>
            <a:r>
              <a:rPr lang="en-US" sz="4800" dirty="0" err="1">
                <a:latin typeface="Times New Roman" panose="02020603050405020304" pitchFamily="18" charset="0"/>
                <a:cs typeface="Times New Roman" panose="02020603050405020304" pitchFamily="18" charset="0"/>
              </a:rPr>
              <a:t>Waczak</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Eliott</a:t>
            </a:r>
            <a:r>
              <a:rPr lang="en-US" sz="4800" dirty="0">
                <a:latin typeface="Times New Roman" panose="02020603050405020304" pitchFamily="18" charset="0"/>
                <a:cs typeface="Times New Roman" panose="02020603050405020304" pitchFamily="18" charset="0"/>
              </a:rPr>
              <a:t> Capek, and David Roundy</a:t>
            </a:r>
          </a:p>
          <a:p>
            <a:pPr algn="ctr"/>
            <a:r>
              <a:rPr lang="en-US" sz="4800" dirty="0">
                <a:latin typeface="Times New Roman" panose="02020603050405020304" pitchFamily="18" charset="0"/>
                <a:cs typeface="Times New Roman" panose="02020603050405020304" pitchFamily="18" charset="0"/>
              </a:rPr>
              <a:t>Oregon State University </a:t>
            </a:r>
          </a:p>
        </p:txBody>
      </p:sp>
      <p:sp>
        <p:nvSpPr>
          <p:cNvPr id="19" name="TextBox 18">
            <a:extLst>
              <a:ext uri="{FF2B5EF4-FFF2-40B4-BE49-F238E27FC236}">
                <a16:creationId xmlns:a16="http://schemas.microsoft.com/office/drawing/2014/main" id="{1AC8EAD3-7F97-4A36-A221-2A665B0E2C60}"/>
              </a:ext>
            </a:extLst>
          </p:cNvPr>
          <p:cNvSpPr txBox="1"/>
          <p:nvPr/>
        </p:nvSpPr>
        <p:spPr>
          <a:xfrm>
            <a:off x="23791876" y="5042356"/>
            <a:ext cx="10995317"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Monte Carlo (MC) Method</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5116451" y="10053613"/>
            <a:ext cx="5294376"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1" y="8086546"/>
              <a:ext cx="5786842" cy="28442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a:t>
              </a:r>
            </a:p>
            <a:p>
              <a:pPr algn="ctr"/>
              <a:r>
                <a:rPr lang="en-US" sz="5400" dirty="0">
                  <a:latin typeface="Times New Roman" panose="02020603050405020304" pitchFamily="18" charset="0"/>
                  <a:cs typeface="Times New Roman" panose="02020603050405020304" pitchFamily="18" charset="0"/>
                </a:rPr>
                <a:t>a set of </a:t>
              </a:r>
            </a:p>
            <a:p>
              <a:pPr algn="ctr"/>
              <a:r>
                <a:rPr lang="en-US" sz="5400" dirty="0">
                  <a:latin typeface="Times New Roman" panose="02020603050405020304" pitchFamily="18" charset="0"/>
                  <a:cs typeface="Times New Roman" panose="02020603050405020304" pitchFamily="18" charset="0"/>
                </a:rPr>
                <a:t>motor angles</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20848634" y="9999063"/>
            <a:ext cx="5294376"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54292" y="11332723"/>
              <a:ext cx="3877985"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26636647" y="9999063"/>
            <a:ext cx="5294376"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8" y="16510775"/>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32310485" y="9977360"/>
            <a:ext cx="5294376" cy="3793916"/>
            <a:chOff x="20790769"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9"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7"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38085536" y="9949312"/>
            <a:ext cx="5294376"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sp>
        <p:nvSpPr>
          <p:cNvPr id="76" name="TextBox 75">
            <a:extLst>
              <a:ext uri="{FF2B5EF4-FFF2-40B4-BE49-F238E27FC236}">
                <a16:creationId xmlns:a16="http://schemas.microsoft.com/office/drawing/2014/main" id="{005477AD-7935-46F4-9228-460164ECFFE6}"/>
              </a:ext>
            </a:extLst>
          </p:cNvPr>
          <p:cNvSpPr txBox="1"/>
          <p:nvPr/>
        </p:nvSpPr>
        <p:spPr>
          <a:xfrm>
            <a:off x="16447941" y="14614158"/>
            <a:ext cx="10995318" cy="1015663"/>
          </a:xfrm>
          <a:prstGeom prst="rect">
            <a:avLst/>
          </a:prstGeom>
          <a:noFill/>
        </p:spPr>
        <p:txBody>
          <a:bodyPr wrap="none" rtlCol="0">
            <a:spAutoFit/>
          </a:bodyPr>
          <a:lstStyle/>
          <a:p>
            <a:pPr algn="ctr"/>
            <a:r>
              <a:rPr lang="en-US" sz="6000" u="sng" dirty="0">
                <a:latin typeface="Times New Roman" panose="02020603050405020304" pitchFamily="18" charset="0"/>
                <a:cs typeface="Times New Roman" panose="02020603050405020304" pitchFamily="18" charset="0"/>
              </a:rPr>
              <a:t>Unbinding Probability Distribution</a:t>
            </a:r>
          </a:p>
        </p:txBody>
      </p:sp>
      <p:sp>
        <p:nvSpPr>
          <p:cNvPr id="117" name="Rectangle 116">
            <a:extLst>
              <a:ext uri="{FF2B5EF4-FFF2-40B4-BE49-F238E27FC236}">
                <a16:creationId xmlns:a16="http://schemas.microsoft.com/office/drawing/2014/main" id="{C65BEAA8-F187-487F-8C9C-9C6893ECA04A}"/>
              </a:ext>
            </a:extLst>
          </p:cNvPr>
          <p:cNvSpPr/>
          <p:nvPr/>
        </p:nvSpPr>
        <p:spPr>
          <a:xfrm>
            <a:off x="372142" y="5834661"/>
            <a:ext cx="14208895" cy="843790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1168C71-5461-4616-9B31-2339F384A8B3}"/>
              </a:ext>
            </a:extLst>
          </p:cNvPr>
          <p:cNvSpPr txBox="1"/>
          <p:nvPr/>
        </p:nvSpPr>
        <p:spPr>
          <a:xfrm>
            <a:off x="5780627" y="4360890"/>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446025" y="6099828"/>
            <a:ext cx="14047724" cy="757130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446024" y="19543543"/>
            <a:ext cx="13925411" cy="507831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There are the tail domain, two motor domains, and two binding domains. We separate dynein into two states: both bound and one bound. </a:t>
            </a:r>
          </a:p>
        </p:txBody>
      </p:sp>
      <p:sp>
        <p:nvSpPr>
          <p:cNvPr id="84" name="TextBox 83">
            <a:extLst>
              <a:ext uri="{FF2B5EF4-FFF2-40B4-BE49-F238E27FC236}">
                <a16:creationId xmlns:a16="http://schemas.microsoft.com/office/drawing/2014/main" id="{F34E85B8-8993-4794-A8F8-A5ACAE545026}"/>
              </a:ext>
            </a:extLst>
          </p:cNvPr>
          <p:cNvSpPr txBox="1"/>
          <p:nvPr/>
        </p:nvSpPr>
        <p:spPr>
          <a:xfrm>
            <a:off x="2026051" y="18050244"/>
            <a:ext cx="10945634"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Model and Simulation</a:t>
            </a:r>
          </a:p>
        </p:txBody>
      </p:sp>
      <p:grpSp>
        <p:nvGrpSpPr>
          <p:cNvPr id="108" name="Group 107">
            <a:extLst>
              <a:ext uri="{FF2B5EF4-FFF2-40B4-BE49-F238E27FC236}">
                <a16:creationId xmlns:a16="http://schemas.microsoft.com/office/drawing/2014/main" id="{2F26E24A-29FA-49BD-974C-4A9418AA9513}"/>
              </a:ext>
            </a:extLst>
          </p:cNvPr>
          <p:cNvGrpSpPr/>
          <p:nvPr/>
        </p:nvGrpSpPr>
        <p:grpSpPr>
          <a:xfrm>
            <a:off x="15116451" y="16198197"/>
            <a:ext cx="15024729" cy="13688202"/>
            <a:chOff x="25746240" y="8330791"/>
            <a:chExt cx="17963047" cy="16365140"/>
          </a:xfrm>
        </p:grpSpPr>
        <p:grpSp>
          <p:nvGrpSpPr>
            <p:cNvPr id="75" name="Group 74">
              <a:extLst>
                <a:ext uri="{FF2B5EF4-FFF2-40B4-BE49-F238E27FC236}">
                  <a16:creationId xmlns:a16="http://schemas.microsoft.com/office/drawing/2014/main" id="{C6D017CC-5D72-456E-96E1-600458C8CBD0}"/>
                </a:ext>
              </a:extLst>
            </p:cNvPr>
            <p:cNvGrpSpPr/>
            <p:nvPr/>
          </p:nvGrpSpPr>
          <p:grpSpPr>
            <a:xfrm>
              <a:off x="29680713" y="11490911"/>
              <a:ext cx="9941517" cy="10498702"/>
              <a:chOff x="30056270" y="14020357"/>
              <a:chExt cx="9941517" cy="10498702"/>
            </a:xfrm>
          </p:grpSpPr>
          <p:pic>
            <p:nvPicPr>
              <p:cNvPr id="49" name="Picture 48">
                <a:extLst>
                  <a:ext uri="{FF2B5EF4-FFF2-40B4-BE49-F238E27FC236}">
                    <a16:creationId xmlns:a16="http://schemas.microsoft.com/office/drawing/2014/main" id="{E32A1DB6-9188-438E-AE8D-23242A518A0D}"/>
                  </a:ext>
                </a:extLst>
              </p:cNvPr>
              <p:cNvPicPr>
                <a:picLocks noChangeAspect="1"/>
              </p:cNvPicPr>
              <p:nvPr/>
            </p:nvPicPr>
            <p:blipFill rotWithShape="1">
              <a:blip r:embed="rId2">
                <a:extLst>
                  <a:ext uri="{28A0092B-C50C-407E-A947-70E740481C1C}">
                    <a14:useLocalDpi xmlns:a14="http://schemas.microsoft.com/office/drawing/2010/main" val="0"/>
                  </a:ext>
                </a:extLst>
              </a:blip>
              <a:srcRect l="6060" t="11249" r="50760"/>
              <a:stretch/>
            </p:blipFill>
            <p:spPr>
              <a:xfrm>
                <a:off x="30056270" y="14206575"/>
                <a:ext cx="9941517" cy="10312484"/>
              </a:xfrm>
              <a:prstGeom prst="rect">
                <a:avLst/>
              </a:prstGeom>
            </p:spPr>
          </p:pic>
          <p:cxnSp>
            <p:nvCxnSpPr>
              <p:cNvPr id="71" name="Straight Connector 70">
                <a:extLst>
                  <a:ext uri="{FF2B5EF4-FFF2-40B4-BE49-F238E27FC236}">
                    <a16:creationId xmlns:a16="http://schemas.microsoft.com/office/drawing/2014/main" id="{0E43593E-B0D0-4714-B6CA-82A6A3625B08}"/>
                  </a:ext>
                </a:extLst>
              </p:cNvPr>
              <p:cNvCxnSpPr>
                <a:cxnSpLocks/>
              </p:cNvCxnSpPr>
              <p:nvPr/>
            </p:nvCxnSpPr>
            <p:spPr>
              <a:xfrm>
                <a:off x="31549307" y="14283669"/>
                <a:ext cx="6478245" cy="0"/>
              </a:xfrm>
              <a:prstGeom prst="line">
                <a:avLst/>
              </a:prstGeom>
              <a:ln w="139700"/>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ABAE075-26B0-43BF-852F-45A9CAB031A2}"/>
                  </a:ext>
                </a:extLst>
              </p:cNvPr>
              <p:cNvSpPr/>
              <p:nvPr/>
            </p:nvSpPr>
            <p:spPr>
              <a:xfrm>
                <a:off x="30056270" y="14020357"/>
                <a:ext cx="9941517" cy="239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1" name="Picture 90">
              <a:extLst>
                <a:ext uri="{FF2B5EF4-FFF2-40B4-BE49-F238E27FC236}">
                  <a16:creationId xmlns:a16="http://schemas.microsoft.com/office/drawing/2014/main" id="{041C1B09-0107-4D2F-B9DA-570E2DA287F3}"/>
                </a:ext>
              </a:extLst>
            </p:cNvPr>
            <p:cNvPicPr>
              <a:picLocks noChangeAspect="1"/>
            </p:cNvPicPr>
            <p:nvPr/>
          </p:nvPicPr>
          <p:blipFill rotWithShape="1">
            <a:blip r:embed="rId3">
              <a:extLst>
                <a:ext uri="{28A0092B-C50C-407E-A947-70E740481C1C}">
                  <a14:useLocalDpi xmlns:a14="http://schemas.microsoft.com/office/drawing/2010/main" val="0"/>
                </a:ext>
              </a:extLst>
            </a:blip>
            <a:srcRect l="9805" t="12096" r="10633" b="8600"/>
            <a:stretch/>
          </p:blipFill>
          <p:spPr>
            <a:xfrm>
              <a:off x="25952589" y="16277840"/>
              <a:ext cx="3820124" cy="2855701"/>
            </a:xfrm>
            <a:prstGeom prst="rect">
              <a:avLst/>
            </a:prstGeom>
          </p:spPr>
        </p:pic>
        <p:pic>
          <p:nvPicPr>
            <p:cNvPr id="93" name="Picture 92">
              <a:extLst>
                <a:ext uri="{FF2B5EF4-FFF2-40B4-BE49-F238E27FC236}">
                  <a16:creationId xmlns:a16="http://schemas.microsoft.com/office/drawing/2014/main" id="{23C644E7-51B7-443C-8BAF-B5F62B1AC8F5}"/>
                </a:ext>
              </a:extLst>
            </p:cNvPr>
            <p:cNvPicPr>
              <a:picLocks noChangeAspect="1"/>
            </p:cNvPicPr>
            <p:nvPr/>
          </p:nvPicPr>
          <p:blipFill rotWithShape="1">
            <a:blip r:embed="rId4">
              <a:extLst>
                <a:ext uri="{28A0092B-C50C-407E-A947-70E740481C1C}">
                  <a14:useLocalDpi xmlns:a14="http://schemas.microsoft.com/office/drawing/2010/main" val="0"/>
                </a:ext>
              </a:extLst>
            </a:blip>
            <a:srcRect l="21078" t="8702" r="21486" b="1055"/>
            <a:stretch/>
          </p:blipFill>
          <p:spPr>
            <a:xfrm>
              <a:off x="38493440" y="21073188"/>
              <a:ext cx="3074348" cy="3622743"/>
            </a:xfrm>
            <a:prstGeom prst="rect">
              <a:avLst/>
            </a:prstGeom>
          </p:spPr>
        </p:pic>
        <p:pic>
          <p:nvPicPr>
            <p:cNvPr id="95" name="Picture 94">
              <a:extLst>
                <a:ext uri="{FF2B5EF4-FFF2-40B4-BE49-F238E27FC236}">
                  <a16:creationId xmlns:a16="http://schemas.microsoft.com/office/drawing/2014/main" id="{206DB511-73BE-463C-9BB8-5039B25E22E6}"/>
                </a:ext>
              </a:extLst>
            </p:cNvPr>
            <p:cNvPicPr>
              <a:picLocks noChangeAspect="1"/>
            </p:cNvPicPr>
            <p:nvPr/>
          </p:nvPicPr>
          <p:blipFill rotWithShape="1">
            <a:blip r:embed="rId5">
              <a:extLst>
                <a:ext uri="{28A0092B-C50C-407E-A947-70E740481C1C}">
                  <a14:useLocalDpi xmlns:a14="http://schemas.microsoft.com/office/drawing/2010/main" val="0"/>
                </a:ext>
              </a:extLst>
            </a:blip>
            <a:srcRect l="11944" t="16739" r="11209" b="18690"/>
            <a:stretch/>
          </p:blipFill>
          <p:spPr>
            <a:xfrm>
              <a:off x="39469336" y="12909963"/>
              <a:ext cx="4239951" cy="2675581"/>
            </a:xfrm>
            <a:prstGeom prst="rect">
              <a:avLst/>
            </a:prstGeom>
          </p:spPr>
        </p:pic>
        <p:pic>
          <p:nvPicPr>
            <p:cNvPr id="97" name="Picture 96">
              <a:extLst>
                <a:ext uri="{FF2B5EF4-FFF2-40B4-BE49-F238E27FC236}">
                  <a16:creationId xmlns:a16="http://schemas.microsoft.com/office/drawing/2014/main" id="{B4C7868C-582E-4BE0-8D3B-77A91273EF52}"/>
                </a:ext>
              </a:extLst>
            </p:cNvPr>
            <p:cNvPicPr>
              <a:picLocks noChangeAspect="1"/>
            </p:cNvPicPr>
            <p:nvPr/>
          </p:nvPicPr>
          <p:blipFill rotWithShape="1">
            <a:blip r:embed="rId6">
              <a:extLst>
                <a:ext uri="{28A0092B-C50C-407E-A947-70E740481C1C}">
                  <a14:useLocalDpi xmlns:a14="http://schemas.microsoft.com/office/drawing/2010/main" val="0"/>
                </a:ext>
              </a:extLst>
            </a:blip>
            <a:srcRect l="12487" t="22752" r="8715" b="18728"/>
            <a:stretch/>
          </p:blipFill>
          <p:spPr>
            <a:xfrm>
              <a:off x="35227570" y="9165205"/>
              <a:ext cx="4249185" cy="2366809"/>
            </a:xfrm>
            <a:prstGeom prst="rect">
              <a:avLst/>
            </a:prstGeom>
          </p:spPr>
        </p:pic>
        <p:pic>
          <p:nvPicPr>
            <p:cNvPr id="99" name="Picture 98">
              <a:extLst>
                <a:ext uri="{FF2B5EF4-FFF2-40B4-BE49-F238E27FC236}">
                  <a16:creationId xmlns:a16="http://schemas.microsoft.com/office/drawing/2014/main" id="{F99CC951-4D3A-432B-A1CD-570C19579FC6}"/>
                </a:ext>
              </a:extLst>
            </p:cNvPr>
            <p:cNvPicPr>
              <a:picLocks noChangeAspect="1"/>
            </p:cNvPicPr>
            <p:nvPr/>
          </p:nvPicPr>
          <p:blipFill rotWithShape="1">
            <a:blip r:embed="rId7">
              <a:extLst>
                <a:ext uri="{28A0092B-C50C-407E-A947-70E740481C1C}">
                  <a14:useLocalDpi xmlns:a14="http://schemas.microsoft.com/office/drawing/2010/main" val="0"/>
                </a:ext>
              </a:extLst>
            </a:blip>
            <a:srcRect l="20778" t="13944" r="19683" b="9339"/>
            <a:stretch/>
          </p:blipFill>
          <p:spPr>
            <a:xfrm>
              <a:off x="27286247" y="21182648"/>
              <a:ext cx="3071907" cy="2968618"/>
            </a:xfrm>
            <a:prstGeom prst="rect">
              <a:avLst/>
            </a:prstGeom>
          </p:spPr>
        </p:pic>
        <p:pic>
          <p:nvPicPr>
            <p:cNvPr id="101" name="Picture 100">
              <a:extLst>
                <a:ext uri="{FF2B5EF4-FFF2-40B4-BE49-F238E27FC236}">
                  <a16:creationId xmlns:a16="http://schemas.microsoft.com/office/drawing/2014/main" id="{723972A4-7CF0-4DC1-8C73-CE6862C0EEAC}"/>
                </a:ext>
              </a:extLst>
            </p:cNvPr>
            <p:cNvPicPr>
              <a:picLocks noChangeAspect="1"/>
            </p:cNvPicPr>
            <p:nvPr/>
          </p:nvPicPr>
          <p:blipFill rotWithShape="1">
            <a:blip r:embed="rId8">
              <a:extLst>
                <a:ext uri="{28A0092B-C50C-407E-A947-70E740481C1C}">
                  <a14:useLocalDpi xmlns:a14="http://schemas.microsoft.com/office/drawing/2010/main" val="0"/>
                </a:ext>
              </a:extLst>
            </a:blip>
            <a:srcRect l="12357" t="13302" r="10230" b="10311"/>
            <a:stretch/>
          </p:blipFill>
          <p:spPr>
            <a:xfrm>
              <a:off x="30904213" y="8330791"/>
              <a:ext cx="4067149" cy="3009947"/>
            </a:xfrm>
            <a:prstGeom prst="rect">
              <a:avLst/>
            </a:prstGeom>
          </p:spPr>
        </p:pic>
        <p:pic>
          <p:nvPicPr>
            <p:cNvPr id="103" name="Picture 102">
              <a:extLst>
                <a:ext uri="{FF2B5EF4-FFF2-40B4-BE49-F238E27FC236}">
                  <a16:creationId xmlns:a16="http://schemas.microsoft.com/office/drawing/2014/main" id="{83134D27-D463-4465-8FCF-F8396B10BB42}"/>
                </a:ext>
              </a:extLst>
            </p:cNvPr>
            <p:cNvPicPr>
              <a:picLocks noChangeAspect="1"/>
            </p:cNvPicPr>
            <p:nvPr/>
          </p:nvPicPr>
          <p:blipFill rotWithShape="1">
            <a:blip r:embed="rId9">
              <a:extLst>
                <a:ext uri="{28A0092B-C50C-407E-A947-70E740481C1C}">
                  <a14:useLocalDpi xmlns:a14="http://schemas.microsoft.com/office/drawing/2010/main" val="0"/>
                </a:ext>
              </a:extLst>
            </a:blip>
            <a:srcRect l="14527" t="21051" r="12129" b="18889"/>
            <a:stretch/>
          </p:blipFill>
          <p:spPr>
            <a:xfrm>
              <a:off x="39701225" y="16833371"/>
              <a:ext cx="3956037" cy="2429610"/>
            </a:xfrm>
            <a:prstGeom prst="rect">
              <a:avLst/>
            </a:prstGeom>
          </p:spPr>
        </p:pic>
        <p:pic>
          <p:nvPicPr>
            <p:cNvPr id="105" name="Picture 104">
              <a:extLst>
                <a:ext uri="{FF2B5EF4-FFF2-40B4-BE49-F238E27FC236}">
                  <a16:creationId xmlns:a16="http://schemas.microsoft.com/office/drawing/2014/main" id="{63929B20-3FE9-414E-821D-3C0A5A1048EA}"/>
                </a:ext>
              </a:extLst>
            </p:cNvPr>
            <p:cNvPicPr>
              <a:picLocks noChangeAspect="1"/>
            </p:cNvPicPr>
            <p:nvPr/>
          </p:nvPicPr>
          <p:blipFill rotWithShape="1">
            <a:blip r:embed="rId10">
              <a:extLst>
                <a:ext uri="{28A0092B-C50C-407E-A947-70E740481C1C}">
                  <a14:useLocalDpi xmlns:a14="http://schemas.microsoft.com/office/drawing/2010/main" val="0"/>
                </a:ext>
              </a:extLst>
            </a:blip>
            <a:srcRect l="12626" t="20164" r="11106" b="17376"/>
            <a:stretch/>
          </p:blipFill>
          <p:spPr>
            <a:xfrm>
              <a:off x="25746240" y="12930650"/>
              <a:ext cx="3972316" cy="2439883"/>
            </a:xfrm>
            <a:prstGeom prst="rect">
              <a:avLst/>
            </a:prstGeom>
          </p:spPr>
        </p:pic>
        <p:pic>
          <p:nvPicPr>
            <p:cNvPr id="107" name="Picture 106">
              <a:extLst>
                <a:ext uri="{FF2B5EF4-FFF2-40B4-BE49-F238E27FC236}">
                  <a16:creationId xmlns:a16="http://schemas.microsoft.com/office/drawing/2014/main" id="{78556D97-F57D-47B5-96B5-D20F95CD1F2B}"/>
                </a:ext>
              </a:extLst>
            </p:cNvPr>
            <p:cNvPicPr>
              <a:picLocks noChangeAspect="1"/>
            </p:cNvPicPr>
            <p:nvPr/>
          </p:nvPicPr>
          <p:blipFill rotWithShape="1">
            <a:blip r:embed="rId11">
              <a:extLst>
                <a:ext uri="{28A0092B-C50C-407E-A947-70E740481C1C}">
                  <a14:useLocalDpi xmlns:a14="http://schemas.microsoft.com/office/drawing/2010/main" val="0"/>
                </a:ext>
              </a:extLst>
            </a:blip>
            <a:srcRect l="13751" t="23200" r="10375" b="21219"/>
            <a:stretch/>
          </p:blipFill>
          <p:spPr>
            <a:xfrm>
              <a:off x="32920616" y="22134727"/>
              <a:ext cx="4132428" cy="2270394"/>
            </a:xfrm>
            <a:prstGeom prst="rect">
              <a:avLst/>
            </a:prstGeom>
          </p:spPr>
        </p:pic>
      </p:grpSp>
      <p:sp>
        <p:nvSpPr>
          <p:cNvPr id="110" name="TextBox 109">
            <a:extLst>
              <a:ext uri="{FF2B5EF4-FFF2-40B4-BE49-F238E27FC236}">
                <a16:creationId xmlns:a16="http://schemas.microsoft.com/office/drawing/2014/main" id="{A21F5095-1A34-4E07-8A87-C16F06C96DC1}"/>
              </a:ext>
            </a:extLst>
          </p:cNvPr>
          <p:cNvSpPr txBox="1"/>
          <p:nvPr/>
        </p:nvSpPr>
        <p:spPr>
          <a:xfrm>
            <a:off x="5780627" y="14783878"/>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Goal</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446024" y="15820840"/>
            <a:ext cx="13964065"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model. </a:t>
            </a:r>
          </a:p>
        </p:txBody>
      </p:sp>
      <p:pic>
        <p:nvPicPr>
          <p:cNvPr id="127" name="Picture 126">
            <a:extLst>
              <a:ext uri="{FF2B5EF4-FFF2-40B4-BE49-F238E27FC236}">
                <a16:creationId xmlns:a16="http://schemas.microsoft.com/office/drawing/2014/main" id="{4A899A44-9CF3-49F9-ACD0-6648CE765EFE}"/>
              </a:ext>
            </a:extLst>
          </p:cNvPr>
          <p:cNvPicPr>
            <a:picLocks noChangeAspect="1"/>
          </p:cNvPicPr>
          <p:nvPr/>
        </p:nvPicPr>
        <p:blipFill rotWithShape="1">
          <a:blip r:embed="rId12">
            <a:extLst>
              <a:ext uri="{28A0092B-C50C-407E-A947-70E740481C1C}">
                <a14:useLocalDpi xmlns:a14="http://schemas.microsoft.com/office/drawing/2010/main" val="0"/>
              </a:ext>
            </a:extLst>
          </a:blip>
          <a:srcRect t="19338"/>
          <a:stretch/>
        </p:blipFill>
        <p:spPr>
          <a:xfrm>
            <a:off x="652245" y="24937693"/>
            <a:ext cx="6824344" cy="7533066"/>
          </a:xfrm>
          <a:prstGeom prst="rect">
            <a:avLst/>
          </a:prstGeom>
        </p:spPr>
      </p:pic>
      <p:pic>
        <p:nvPicPr>
          <p:cNvPr id="133" name="Picture 132">
            <a:extLst>
              <a:ext uri="{FF2B5EF4-FFF2-40B4-BE49-F238E27FC236}">
                <a16:creationId xmlns:a16="http://schemas.microsoft.com/office/drawing/2014/main" id="{628BD4E8-F3BA-4123-9A13-1EE62AA98AEB}"/>
              </a:ext>
            </a:extLst>
          </p:cNvPr>
          <p:cNvPicPr>
            <a:picLocks noChangeAspect="1"/>
          </p:cNvPicPr>
          <p:nvPr/>
        </p:nvPicPr>
        <p:blipFill rotWithShape="1">
          <a:blip r:embed="rId13">
            <a:extLst>
              <a:ext uri="{28A0092B-C50C-407E-A947-70E740481C1C}">
                <a14:useLocalDpi xmlns:a14="http://schemas.microsoft.com/office/drawing/2010/main" val="0"/>
              </a:ext>
            </a:extLst>
          </a:blip>
          <a:srcRect l="13733" t="7105" r="5889" b="8427"/>
          <a:stretch/>
        </p:blipFill>
        <p:spPr>
          <a:xfrm>
            <a:off x="7138134" y="24710378"/>
            <a:ext cx="6824344" cy="7171551"/>
          </a:xfrm>
          <a:prstGeom prst="rect">
            <a:avLst/>
          </a:prstGeom>
        </p:spPr>
      </p:pic>
      <p:sp>
        <p:nvSpPr>
          <p:cNvPr id="134" name="TextBox 133">
            <a:extLst>
              <a:ext uri="{FF2B5EF4-FFF2-40B4-BE49-F238E27FC236}">
                <a16:creationId xmlns:a16="http://schemas.microsoft.com/office/drawing/2014/main" id="{D2F04262-B507-4E50-B84A-D318AC047AC4}"/>
              </a:ext>
            </a:extLst>
          </p:cNvPr>
          <p:cNvSpPr txBox="1"/>
          <p:nvPr/>
        </p:nvSpPr>
        <p:spPr>
          <a:xfrm>
            <a:off x="15299803" y="6475386"/>
            <a:ext cx="27768437"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Monte-Carlo (MC) methods uses repeated random sampling of configurations to output a distribution of results depending on their probability of happening.</a:t>
            </a:r>
          </a:p>
        </p:txBody>
      </p:sp>
      <p:cxnSp>
        <p:nvCxnSpPr>
          <p:cNvPr id="5" name="Connector: Curved 4">
            <a:extLst>
              <a:ext uri="{FF2B5EF4-FFF2-40B4-BE49-F238E27FC236}">
                <a16:creationId xmlns:a16="http://schemas.microsoft.com/office/drawing/2014/main" id="{9C9470B9-4B0E-424C-8356-9EC24CE22372}"/>
              </a:ext>
            </a:extLst>
          </p:cNvPr>
          <p:cNvCxnSpPr>
            <a:stCxn id="34" idx="0"/>
            <a:endCxn id="32" idx="0"/>
          </p:cNvCxnSpPr>
          <p:nvPr/>
        </p:nvCxnSpPr>
        <p:spPr>
          <a:xfrm rot="5400000" flipH="1" flipV="1">
            <a:off x="20602455" y="7160247"/>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6648102E-08DF-489E-83EA-E192FDD49B60}"/>
              </a:ext>
            </a:extLst>
          </p:cNvPr>
          <p:cNvCxnSpPr>
            <a:cxnSpLocks/>
          </p:cNvCxnSpPr>
          <p:nvPr/>
        </p:nvCxnSpPr>
        <p:spPr>
          <a:xfrm rot="5400000" flipH="1" flipV="1">
            <a:off x="26473120" y="713079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1942F7F5-3F88-4D08-93B5-9300D08719E9}"/>
              </a:ext>
            </a:extLst>
          </p:cNvPr>
          <p:cNvCxnSpPr>
            <a:cxnSpLocks/>
          </p:cNvCxnSpPr>
          <p:nvPr/>
        </p:nvCxnSpPr>
        <p:spPr>
          <a:xfrm rot="5400000" flipH="1" flipV="1">
            <a:off x="32377804" y="714670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E3A074F0-6019-49FF-9D2A-A83DBDC22F55}"/>
              </a:ext>
            </a:extLst>
          </p:cNvPr>
          <p:cNvCxnSpPr>
            <a:cxnSpLocks/>
          </p:cNvCxnSpPr>
          <p:nvPr/>
        </p:nvCxnSpPr>
        <p:spPr>
          <a:xfrm rot="5400000" flipH="1" flipV="1">
            <a:off x="38294748" y="710098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EF8C1E56-730C-46EC-8A68-0D2FC90891E9}"/>
              </a:ext>
            </a:extLst>
          </p:cNvPr>
          <p:cNvSpPr/>
          <p:nvPr/>
        </p:nvSpPr>
        <p:spPr>
          <a:xfrm>
            <a:off x="31283837" y="14515819"/>
            <a:ext cx="11743424" cy="7379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302B0E5-55D0-4560-8909-DAF700F02331}"/>
              </a:ext>
            </a:extLst>
          </p:cNvPr>
          <p:cNvSpPr txBox="1"/>
          <p:nvPr/>
        </p:nvSpPr>
        <p:spPr>
          <a:xfrm>
            <a:off x="31420737" y="14762040"/>
            <a:ext cx="10998651"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One Bound Brownian </a:t>
            </a:r>
          </a:p>
        </p:txBody>
      </p:sp>
      <p:sp>
        <p:nvSpPr>
          <p:cNvPr id="68" name="TextBox 67">
            <a:extLst>
              <a:ext uri="{FF2B5EF4-FFF2-40B4-BE49-F238E27FC236}">
                <a16:creationId xmlns:a16="http://schemas.microsoft.com/office/drawing/2014/main" id="{291F9D29-5380-498A-9388-E6D4FFD3A587}"/>
              </a:ext>
            </a:extLst>
          </p:cNvPr>
          <p:cNvSpPr txBox="1"/>
          <p:nvPr/>
        </p:nvSpPr>
        <p:spPr>
          <a:xfrm>
            <a:off x="31714847" y="15873614"/>
            <a:ext cx="10940637" cy="5909310"/>
          </a:xfrm>
          <a:prstGeom prst="rect">
            <a:avLst/>
          </a:prstGeom>
          <a:noFill/>
        </p:spPr>
        <p:txBody>
          <a:bodyPr wrap="square" rtlCol="0">
            <a:spAutoFit/>
          </a:bodyPr>
          <a:lstStyle/>
          <a:p>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tells it to land.</a:t>
            </a:r>
          </a:p>
        </p:txBody>
      </p:sp>
      <p:sp>
        <p:nvSpPr>
          <p:cNvPr id="69" name="Rectangle 68">
            <a:extLst>
              <a:ext uri="{FF2B5EF4-FFF2-40B4-BE49-F238E27FC236}">
                <a16:creationId xmlns:a16="http://schemas.microsoft.com/office/drawing/2014/main" id="{3E67DE79-E37E-4F56-8E90-A18AF6D8D688}"/>
              </a:ext>
            </a:extLst>
          </p:cNvPr>
          <p:cNvSpPr/>
          <p:nvPr/>
        </p:nvSpPr>
        <p:spPr>
          <a:xfrm>
            <a:off x="32531782" y="23052767"/>
            <a:ext cx="10100109" cy="73549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69FC1A-5BFB-43C5-AC3A-3ED04AAF41F2}"/>
              </a:ext>
            </a:extLst>
          </p:cNvPr>
          <p:cNvSpPr txBox="1"/>
          <p:nvPr/>
        </p:nvSpPr>
        <p:spPr>
          <a:xfrm>
            <a:off x="32668683" y="23298987"/>
            <a:ext cx="9459556" cy="1273529"/>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Future Work</a:t>
            </a:r>
          </a:p>
        </p:txBody>
      </p:sp>
      <p:sp>
        <p:nvSpPr>
          <p:cNvPr id="72" name="TextBox 71">
            <a:extLst>
              <a:ext uri="{FF2B5EF4-FFF2-40B4-BE49-F238E27FC236}">
                <a16:creationId xmlns:a16="http://schemas.microsoft.com/office/drawing/2014/main" id="{8FCD6ECD-62AC-49C2-A5C8-4BF343EF72E8}"/>
              </a:ext>
            </a:extLst>
          </p:cNvPr>
          <p:cNvSpPr txBox="1"/>
          <p:nvPr/>
        </p:nvSpPr>
        <p:spPr>
          <a:xfrm>
            <a:off x="32970405" y="24498377"/>
            <a:ext cx="9409660" cy="5909310"/>
          </a:xfrm>
          <a:prstGeom prst="rect">
            <a:avLst/>
          </a:prstGeom>
          <a:noFill/>
        </p:spPr>
        <p:txBody>
          <a:bodyPr wrap="square" rtlCol="0">
            <a:spAutoFit/>
          </a:bodyPr>
          <a:lstStyle/>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Tree>
    <p:extLst>
      <p:ext uri="{BB962C8B-B14F-4D97-AF65-F5344CB8AC3E}">
        <p14:creationId xmlns:p14="http://schemas.microsoft.com/office/powerpoint/2010/main" val="1459808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616</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Kiatvongcharoen, Jin</dc:creator>
  <cp:lastModifiedBy>Kiatvongcharoen, Jin</cp:lastModifiedBy>
  <cp:revision>33</cp:revision>
  <dcterms:created xsi:type="dcterms:W3CDTF">2019-05-07T04:54:51Z</dcterms:created>
  <dcterms:modified xsi:type="dcterms:W3CDTF">2019-05-07T11:13:52Z</dcterms:modified>
</cp:coreProperties>
</file>