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4"/>
  </p:notesMasterIdLst>
  <p:handoutMasterIdLst>
    <p:handoutMasterId r:id="rId15"/>
  </p:handoutMasterIdLst>
  <p:sldIdLst>
    <p:sldId id="289" r:id="rId5"/>
    <p:sldId id="288" r:id="rId6"/>
    <p:sldId id="290" r:id="rId7"/>
    <p:sldId id="291" r:id="rId8"/>
    <p:sldId id="292" r:id="rId9"/>
    <p:sldId id="293" r:id="rId10"/>
    <p:sldId id="294" r:id="rId11"/>
    <p:sldId id="29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94" autoAdjust="0"/>
  </p:normalViewPr>
  <p:slideViewPr>
    <p:cSldViewPr snapToGrid="0">
      <p:cViewPr varScale="1">
        <p:scale>
          <a:sx n="74" d="100"/>
          <a:sy n="74" d="100"/>
        </p:scale>
        <p:origin x="78"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4/18/2024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4/18/2024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usinessnewsdaily.com/4987-what-is-agile-scrum-" TargetMode="External"/><Relationship Id="rId2" Type="http://schemas.openxmlformats.org/officeDocument/2006/relationships/hyperlink" Target="https://www.agilealliance.org/glossary/scru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Understanding the Scrum-Agile approach</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Scrum - agile</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pPr marL="0" indent="0">
              <a:buNone/>
            </a:pPr>
            <a:r>
              <a:rPr lang="en-US" sz="3200" dirty="0"/>
              <a:t>Scrum Agile Team</a:t>
            </a:r>
          </a:p>
          <a:p>
            <a:r>
              <a:rPr lang="en-US" dirty="0"/>
              <a:t>Scrum Master</a:t>
            </a:r>
          </a:p>
          <a:p>
            <a:r>
              <a:rPr lang="en-US" dirty="0"/>
              <a:t>Product Owner</a:t>
            </a:r>
          </a:p>
          <a:p>
            <a:r>
              <a:rPr lang="en-US" dirty="0"/>
              <a:t>Development Team</a:t>
            </a:r>
          </a:p>
          <a:p>
            <a:pPr marL="914400" lvl="1" indent="-457200">
              <a:buFont typeface="+mj-lt"/>
              <a:buAutoNum type="arabicPeriod"/>
            </a:pPr>
            <a:r>
              <a:rPr lang="en-US" dirty="0"/>
              <a:t> Testers</a:t>
            </a:r>
          </a:p>
          <a:p>
            <a:pPr marL="914400" lvl="1" indent="-457200">
              <a:buFont typeface="+mj-lt"/>
              <a:buAutoNum type="arabicPeriod"/>
            </a:pPr>
            <a:r>
              <a:rPr lang="en-US" dirty="0"/>
              <a:t>Developers</a:t>
            </a:r>
          </a:p>
          <a:p>
            <a:endParaRPr lang="en-US" dirty="0"/>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38" r="38"/>
          <a:stretch/>
        </p:blipFill>
        <p:spPr>
          <a:xfrm>
            <a:off x="9540875" y="-22225"/>
            <a:ext cx="2651125" cy="6902450"/>
          </a:xfrm>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54D-AE7A-3410-CC55-5BBBBE3BEDB0}"/>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06D6992A-AB8A-692A-702E-90C984751CCE}"/>
              </a:ext>
            </a:extLst>
          </p:cNvPr>
          <p:cNvSpPr>
            <a:spLocks noGrp="1"/>
          </p:cNvSpPr>
          <p:nvPr>
            <p:ph idx="1"/>
          </p:nvPr>
        </p:nvSpPr>
        <p:spPr/>
        <p:txBody>
          <a:bodyPr/>
          <a:lstStyle/>
          <a:p>
            <a:pPr>
              <a:lnSpc>
                <a:spcPct val="150000"/>
              </a:lnSpc>
            </a:pPr>
            <a:r>
              <a:rPr lang="en-US" dirty="0"/>
              <a:t>Responsible for ensuring team adheres to Scrum principles and practices</a:t>
            </a:r>
          </a:p>
          <a:p>
            <a:pPr>
              <a:lnSpc>
                <a:spcPct val="150000"/>
              </a:lnSpc>
            </a:pPr>
            <a:r>
              <a:rPr lang="en-US" dirty="0"/>
              <a:t>Facilitate Scrum events such as Daily Scrum, Sprint Planning, Sprint reviews, and retrospectives. </a:t>
            </a:r>
          </a:p>
          <a:p>
            <a:pPr>
              <a:lnSpc>
                <a:spcPct val="150000"/>
              </a:lnSpc>
            </a:pPr>
            <a:r>
              <a:rPr lang="en-US" dirty="0"/>
              <a:t>Act as a buffer between the team and any distractions, allowing development team to focus on delivering high quality work</a:t>
            </a:r>
          </a:p>
        </p:txBody>
      </p:sp>
    </p:spTree>
    <p:extLst>
      <p:ext uri="{BB962C8B-B14F-4D97-AF65-F5344CB8AC3E}">
        <p14:creationId xmlns:p14="http://schemas.microsoft.com/office/powerpoint/2010/main" val="398999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0B78-B054-8B35-6E24-F87BCCAC0CB8}"/>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54048CFE-60FC-DF8C-BFFD-403CA36A5BF5}"/>
              </a:ext>
            </a:extLst>
          </p:cNvPr>
          <p:cNvSpPr>
            <a:spLocks noGrp="1"/>
          </p:cNvSpPr>
          <p:nvPr>
            <p:ph idx="1"/>
          </p:nvPr>
        </p:nvSpPr>
        <p:spPr/>
        <p:txBody>
          <a:bodyPr/>
          <a:lstStyle/>
          <a:p>
            <a:pPr>
              <a:lnSpc>
                <a:spcPct val="200000"/>
              </a:lnSpc>
            </a:pPr>
            <a:r>
              <a:rPr lang="en-US" dirty="0"/>
              <a:t>Represents stakeholders and is responsible for maximizing value of the product</a:t>
            </a:r>
          </a:p>
          <a:p>
            <a:pPr>
              <a:lnSpc>
                <a:spcPct val="200000"/>
              </a:lnSpc>
            </a:pPr>
            <a:r>
              <a:rPr lang="en-US" dirty="0"/>
              <a:t>Prioritize the backlog, ensuring the team works on the most valuable items first</a:t>
            </a:r>
          </a:p>
          <a:p>
            <a:pPr>
              <a:lnSpc>
                <a:spcPct val="200000"/>
              </a:lnSpc>
            </a:pPr>
            <a:r>
              <a:rPr lang="en-US" dirty="0"/>
              <a:t>Collaborates with stakeholders to refine requirements and forward any new developments or changes in client needs to team</a:t>
            </a:r>
          </a:p>
        </p:txBody>
      </p:sp>
    </p:spTree>
    <p:extLst>
      <p:ext uri="{BB962C8B-B14F-4D97-AF65-F5344CB8AC3E}">
        <p14:creationId xmlns:p14="http://schemas.microsoft.com/office/powerpoint/2010/main" val="29444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ilhouette of a construction site">
            <a:extLst>
              <a:ext uri="{FF2B5EF4-FFF2-40B4-BE49-F238E27FC236}">
                <a16:creationId xmlns:a16="http://schemas.microsoft.com/office/drawing/2014/main" id="{D8A53E7D-536D-63B5-AD5A-C4ED7B23C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068"/>
            <a:ext cx="14643279" cy="10500130"/>
          </a:xfrm>
          <a:effectLst>
            <a:outerShdw blurRad="50800" dist="50800" dir="4800000" algn="ctr" rotWithShape="0">
              <a:srgbClr val="000000">
                <a:alpha val="21000"/>
              </a:srgbClr>
            </a:outerShdw>
            <a:softEdge rad="63500"/>
          </a:effectLst>
        </p:spPr>
      </p:pic>
      <p:sp>
        <p:nvSpPr>
          <p:cNvPr id="2" name="Title 1">
            <a:extLst>
              <a:ext uri="{FF2B5EF4-FFF2-40B4-BE49-F238E27FC236}">
                <a16:creationId xmlns:a16="http://schemas.microsoft.com/office/drawing/2014/main" id="{F81B8C37-EE4A-FE3A-C5DD-E9B5C207EC34}"/>
              </a:ext>
            </a:extLst>
          </p:cNvPr>
          <p:cNvSpPr>
            <a:spLocks noGrp="1"/>
          </p:cNvSpPr>
          <p:nvPr>
            <p:ph type="title"/>
          </p:nvPr>
        </p:nvSpPr>
        <p:spPr>
          <a:xfrm>
            <a:off x="1812701" y="533401"/>
            <a:ext cx="9906000" cy="1382156"/>
          </a:xfrm>
        </p:spPr>
        <p:txBody>
          <a:bodyPr/>
          <a:lstStyle/>
          <a:p>
            <a:r>
              <a:rPr lang="en-US" dirty="0"/>
              <a:t>Development team</a:t>
            </a:r>
          </a:p>
        </p:txBody>
      </p:sp>
      <p:sp>
        <p:nvSpPr>
          <p:cNvPr id="6" name="TextBox 5">
            <a:extLst>
              <a:ext uri="{FF2B5EF4-FFF2-40B4-BE49-F238E27FC236}">
                <a16:creationId xmlns:a16="http://schemas.microsoft.com/office/drawing/2014/main" id="{7E51AA76-C8E3-D4C5-C9E3-7A64736FA7D2}"/>
              </a:ext>
            </a:extLst>
          </p:cNvPr>
          <p:cNvSpPr txBox="1"/>
          <p:nvPr/>
        </p:nvSpPr>
        <p:spPr>
          <a:xfrm>
            <a:off x="2927797" y="1546474"/>
            <a:ext cx="6336406"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mj-lt"/>
              </a:rPr>
              <a:t>Responsible for delivering potentially shippable increments </a:t>
            </a:r>
          </a:p>
          <a:p>
            <a:pPr marL="342900" indent="-342900">
              <a:lnSpc>
                <a:spcPct val="150000"/>
              </a:lnSpc>
              <a:buFont typeface="Arial" panose="020B0604020202020204" pitchFamily="34" charset="0"/>
              <a:buChar char="•"/>
            </a:pPr>
            <a:r>
              <a:rPr lang="en-US" sz="2400" dirty="0">
                <a:latin typeface="+mj-lt"/>
              </a:rPr>
              <a:t>Self-organizing and cross-functional, members possess skills necessary to deliver product</a:t>
            </a:r>
          </a:p>
          <a:p>
            <a:pPr marL="342900" indent="-342900">
              <a:lnSpc>
                <a:spcPct val="150000"/>
              </a:lnSpc>
              <a:buFont typeface="Arial" panose="020B0604020202020204" pitchFamily="34" charset="0"/>
              <a:buChar char="•"/>
            </a:pPr>
            <a:r>
              <a:rPr lang="en-US" sz="2400" dirty="0">
                <a:latin typeface="+mj-lt"/>
              </a:rPr>
              <a:t>Collaborate closely with Product Owner to understand requirements </a:t>
            </a:r>
          </a:p>
          <a:p>
            <a:pPr marL="342900" indent="-342900">
              <a:lnSpc>
                <a:spcPct val="150000"/>
              </a:lnSpc>
              <a:buFont typeface="Arial" panose="020B0604020202020204" pitchFamily="34" charset="0"/>
              <a:buChar char="•"/>
            </a:pPr>
            <a:r>
              <a:rPr lang="en-US" sz="2400" dirty="0">
                <a:latin typeface="+mj-lt"/>
              </a:rPr>
              <a:t>Daily stand-ups with Scrum Master to remove any impediments to their work</a:t>
            </a: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325259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unlit desk">
            <a:extLst>
              <a:ext uri="{FF2B5EF4-FFF2-40B4-BE49-F238E27FC236}">
                <a16:creationId xmlns:a16="http://schemas.microsoft.com/office/drawing/2014/main" id="{F55A9F64-2A30-A7D5-84C2-E1CBCEF9A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232" y="0"/>
            <a:ext cx="3651768" cy="2433918"/>
          </a:xfrm>
          <a:prstGeom prst="rect">
            <a:avLst/>
          </a:prstGeom>
          <a:effectLst>
            <a:softEdge rad="63500"/>
          </a:effectLst>
        </p:spPr>
      </p:pic>
      <p:sp>
        <p:nvSpPr>
          <p:cNvPr id="2" name="Title 1">
            <a:extLst>
              <a:ext uri="{FF2B5EF4-FFF2-40B4-BE49-F238E27FC236}">
                <a16:creationId xmlns:a16="http://schemas.microsoft.com/office/drawing/2014/main" id="{5BA9F6D9-46C1-1308-7083-007274FA64C7}"/>
              </a:ext>
            </a:extLst>
          </p:cNvPr>
          <p:cNvSpPr>
            <a:spLocks noGrp="1"/>
          </p:cNvSpPr>
          <p:nvPr>
            <p:ph type="title"/>
          </p:nvPr>
        </p:nvSpPr>
        <p:spPr>
          <a:xfrm>
            <a:off x="753035" y="525881"/>
            <a:ext cx="9906000" cy="1382156"/>
          </a:xfrm>
        </p:spPr>
        <p:txBody>
          <a:bodyPr/>
          <a:lstStyle/>
          <a:p>
            <a:r>
              <a:rPr lang="en-US" dirty="0"/>
              <a:t>Phases of </a:t>
            </a:r>
            <a:r>
              <a:rPr lang="en-US" dirty="0" err="1"/>
              <a:t>sdlc</a:t>
            </a:r>
            <a:r>
              <a:rPr lang="en-US" dirty="0"/>
              <a:t> in agile</a:t>
            </a:r>
          </a:p>
        </p:txBody>
      </p:sp>
      <p:sp>
        <p:nvSpPr>
          <p:cNvPr id="3" name="Content Placeholder 2">
            <a:extLst>
              <a:ext uri="{FF2B5EF4-FFF2-40B4-BE49-F238E27FC236}">
                <a16:creationId xmlns:a16="http://schemas.microsoft.com/office/drawing/2014/main" id="{AF8CBEE0-C6EF-F31E-6B68-429AF37B783C}"/>
              </a:ext>
            </a:extLst>
          </p:cNvPr>
          <p:cNvSpPr>
            <a:spLocks noGrp="1"/>
          </p:cNvSpPr>
          <p:nvPr>
            <p:ph idx="1"/>
          </p:nvPr>
        </p:nvSpPr>
        <p:spPr>
          <a:xfrm>
            <a:off x="860612" y="2130578"/>
            <a:ext cx="9906000" cy="4024424"/>
          </a:xfrm>
        </p:spPr>
        <p:txBody>
          <a:bodyPr>
            <a:normAutofit/>
          </a:bodyPr>
          <a:lstStyle/>
          <a:p>
            <a:pPr marL="457200" indent="-457200">
              <a:buFont typeface="+mj-lt"/>
              <a:buAutoNum type="arabicPeriod"/>
            </a:pPr>
            <a:r>
              <a:rPr lang="en-US" dirty="0"/>
              <a:t>PLANNING: </a:t>
            </a:r>
            <a:r>
              <a:rPr lang="en-US" sz="2000" dirty="0"/>
              <a:t>In the planning phase, the team defines the scope of the project and creates a backlog of user stories. They also estimate the effort required for each user story and prioritize them based on value.</a:t>
            </a:r>
          </a:p>
          <a:p>
            <a:pPr marL="457200" indent="-457200">
              <a:buFont typeface="+mj-lt"/>
              <a:buAutoNum type="arabicPeriod"/>
            </a:pPr>
            <a:r>
              <a:rPr lang="en-US" dirty="0"/>
              <a:t>DEVELOPMENT: </a:t>
            </a:r>
            <a:r>
              <a:rPr lang="en-US" sz="2000" dirty="0"/>
              <a:t>During the development phase, the team works in short iterations called sprints. They select a set of user stories from the backlog to work on and deliver a potentially shippable product increment at the end of each sprint.</a:t>
            </a:r>
          </a:p>
          <a:p>
            <a:pPr marL="457200" indent="-457200">
              <a:buFont typeface="+mj-lt"/>
              <a:buAutoNum type="arabicPeriod"/>
            </a:pPr>
            <a:r>
              <a:rPr lang="en-US" dirty="0"/>
              <a:t>TESTING: </a:t>
            </a:r>
            <a:r>
              <a:rPr lang="en-US" sz="2000" dirty="0"/>
              <a:t>Team conducts testing activities, including unit testing, integration testing, and user acceptance testing. </a:t>
            </a:r>
          </a:p>
          <a:p>
            <a:pPr marL="457200" indent="-457200">
              <a:buFont typeface="+mj-lt"/>
              <a:buAutoNum type="arabicPeriod"/>
            </a:pPr>
            <a:r>
              <a:rPr lang="en-US" dirty="0"/>
              <a:t>DEPLOYMENT: </a:t>
            </a:r>
            <a:r>
              <a:rPr lang="en-US" sz="2000" dirty="0"/>
              <a:t>Deployment phase involves releasing the product to customers. Often done incrementally, with new features and updates released frequently to gather feedback from users.</a:t>
            </a:r>
          </a:p>
        </p:txBody>
      </p:sp>
    </p:spTree>
    <p:extLst>
      <p:ext uri="{BB962C8B-B14F-4D97-AF65-F5344CB8AC3E}">
        <p14:creationId xmlns:p14="http://schemas.microsoft.com/office/powerpoint/2010/main" val="304488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1055-8BE8-881E-8F98-3C87D9779A67}"/>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28F42124-6702-DB57-DE76-2D01AF513228}"/>
              </a:ext>
            </a:extLst>
          </p:cNvPr>
          <p:cNvSpPr>
            <a:spLocks noGrp="1"/>
          </p:cNvSpPr>
          <p:nvPr>
            <p:ph idx="1"/>
          </p:nvPr>
        </p:nvSpPr>
        <p:spPr>
          <a:xfrm>
            <a:off x="1142999" y="1661823"/>
            <a:ext cx="9997225" cy="4520035"/>
          </a:xfrm>
        </p:spPr>
        <p:txBody>
          <a:bodyPr>
            <a:normAutofit/>
          </a:bodyPr>
          <a:lstStyle/>
          <a:p>
            <a:pPr>
              <a:lnSpc>
                <a:spcPct val="150000"/>
              </a:lnSpc>
            </a:pPr>
            <a:r>
              <a:rPr lang="en-US" dirty="0">
                <a:latin typeface="+mj-lt"/>
              </a:rPr>
              <a:t>Waterfall: </a:t>
            </a:r>
            <a:r>
              <a:rPr lang="en-US" sz="1800" dirty="0">
                <a:latin typeface="+mj-lt"/>
              </a:rPr>
              <a:t>In a waterfall development approach, the process would have been different in several ways. First, the project would have followed a sequential approach, with each phase (planning, development, testing, deployment) completed one after the other. This means that all requirements would have been gathered and finalized upfront, leaving little room for changes or iterative development.</a:t>
            </a:r>
          </a:p>
          <a:p>
            <a:pPr>
              <a:lnSpc>
                <a:spcPct val="150000"/>
              </a:lnSpc>
            </a:pPr>
            <a:r>
              <a:rPr lang="en-US" dirty="0">
                <a:latin typeface="+mj-lt"/>
              </a:rPr>
              <a:t>Agile: </a:t>
            </a:r>
            <a:r>
              <a:rPr lang="en-US" sz="1800" dirty="0">
                <a:latin typeface="+mj-lt"/>
              </a:rPr>
              <a:t>In contrast, agile follows an iterative approach, where the project is divided into small, manageable increments. Each iteration, or sprint, typically lasts for a few weeks and results in a potentially shippable product increment. This allows for continuous feedback and collaboration with stakeholders, enabling the team to respond to changes and deliver value more quickly.</a:t>
            </a:r>
          </a:p>
        </p:txBody>
      </p:sp>
    </p:spTree>
    <p:extLst>
      <p:ext uri="{BB962C8B-B14F-4D97-AF65-F5344CB8AC3E}">
        <p14:creationId xmlns:p14="http://schemas.microsoft.com/office/powerpoint/2010/main" val="221585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56F9-94ED-ED90-0D46-F0A61DB1ACA4}"/>
              </a:ext>
            </a:extLst>
          </p:cNvPr>
          <p:cNvSpPr>
            <a:spLocks noGrp="1"/>
          </p:cNvSpPr>
          <p:nvPr>
            <p:ph type="title"/>
          </p:nvPr>
        </p:nvSpPr>
        <p:spPr>
          <a:xfrm>
            <a:off x="1188612" y="0"/>
            <a:ext cx="9906000" cy="1382156"/>
          </a:xfrm>
        </p:spPr>
        <p:txBody>
          <a:bodyPr/>
          <a:lstStyle/>
          <a:p>
            <a:r>
              <a:rPr lang="en-US" dirty="0"/>
              <a:t>Waterfall or agile?</a:t>
            </a:r>
          </a:p>
        </p:txBody>
      </p:sp>
      <p:sp>
        <p:nvSpPr>
          <p:cNvPr id="3" name="Content Placeholder 2">
            <a:extLst>
              <a:ext uri="{FF2B5EF4-FFF2-40B4-BE49-F238E27FC236}">
                <a16:creationId xmlns:a16="http://schemas.microsoft.com/office/drawing/2014/main" id="{5FAAC628-E5D0-4B42-80E5-3612E50E929C}"/>
              </a:ext>
            </a:extLst>
          </p:cNvPr>
          <p:cNvSpPr>
            <a:spLocks noGrp="1"/>
          </p:cNvSpPr>
          <p:nvPr>
            <p:ph idx="1"/>
          </p:nvPr>
        </p:nvSpPr>
        <p:spPr>
          <a:xfrm>
            <a:off x="1006163" y="1133791"/>
            <a:ext cx="9997225" cy="5318524"/>
          </a:xfrm>
        </p:spPr>
        <p:txBody>
          <a:bodyPr>
            <a:normAutofit fontScale="92500"/>
          </a:bodyPr>
          <a:lstStyle/>
          <a:p>
            <a:pPr marL="0" indent="0">
              <a:buNone/>
            </a:pPr>
            <a:r>
              <a:rPr lang="en-US" sz="2000" dirty="0">
                <a:latin typeface="+mj-lt"/>
              </a:rPr>
              <a:t>When choosing between a waterfall and agile approach, several factors should be considered:</a:t>
            </a:r>
          </a:p>
          <a:p>
            <a:pPr marL="457200" indent="-457200">
              <a:lnSpc>
                <a:spcPct val="160000"/>
              </a:lnSpc>
              <a:buFont typeface="+mj-lt"/>
              <a:buAutoNum type="arabicPeriod"/>
            </a:pPr>
            <a:r>
              <a:rPr lang="en-US" dirty="0">
                <a:latin typeface="+mj-lt"/>
              </a:rPr>
              <a:t>Project Requirements: </a:t>
            </a:r>
            <a:r>
              <a:rPr lang="en-US" sz="1800" dirty="0">
                <a:latin typeface="+mj-lt"/>
              </a:rPr>
              <a:t>Agile is suitable for projects where requirements are likely to change or evolve over time. Waterfall is more appropriate for projects with well-defined and stable requirements.</a:t>
            </a:r>
          </a:p>
          <a:p>
            <a:pPr marL="457200" indent="-457200">
              <a:lnSpc>
                <a:spcPct val="150000"/>
              </a:lnSpc>
              <a:buFont typeface="+mj-lt"/>
              <a:buAutoNum type="arabicPeriod"/>
            </a:pPr>
            <a:r>
              <a:rPr lang="en-US" dirty="0">
                <a:latin typeface="+mj-lt"/>
              </a:rPr>
              <a:t>Team Expertise: </a:t>
            </a:r>
            <a:r>
              <a:rPr lang="en-US" sz="1800" dirty="0">
                <a:latin typeface="+mj-lt"/>
              </a:rPr>
              <a:t>Agile requires a high level of collaboration and self-organization among team members. If the team is experienced and capable of working in an agile environment, it can be a good choice. Waterfall may be more suitable for teams that prefer a more structured and sequential approach.</a:t>
            </a:r>
          </a:p>
          <a:p>
            <a:pPr marL="457200" indent="-457200">
              <a:lnSpc>
                <a:spcPct val="150000"/>
              </a:lnSpc>
              <a:buFont typeface="+mj-lt"/>
              <a:buAutoNum type="arabicPeriod"/>
            </a:pPr>
            <a:r>
              <a:rPr lang="en-US" dirty="0">
                <a:latin typeface="+mj-lt"/>
              </a:rPr>
              <a:t>Customer Involvement: </a:t>
            </a:r>
            <a:r>
              <a:rPr lang="en-US" sz="1800" dirty="0">
                <a:latin typeface="+mj-lt"/>
              </a:rPr>
              <a:t>Agile emphasizes customer collaboration and feedback throughout the development process. If customer involvement is critical, agile may be the better choice. Waterfall may be suitable for projects where customer involvement is limited or not required.</a:t>
            </a:r>
          </a:p>
        </p:txBody>
      </p:sp>
    </p:spTree>
    <p:extLst>
      <p:ext uri="{BB962C8B-B14F-4D97-AF65-F5344CB8AC3E}">
        <p14:creationId xmlns:p14="http://schemas.microsoft.com/office/powerpoint/2010/main" val="327664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34B6-4269-7D8D-E0C9-B5BDD5ADF1F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779FAB7-A12F-4DFA-AC61-39A177E3B16E}"/>
              </a:ext>
            </a:extLst>
          </p:cNvPr>
          <p:cNvSpPr>
            <a:spLocks noGrp="1"/>
          </p:cNvSpPr>
          <p:nvPr>
            <p:ph idx="1"/>
          </p:nvPr>
        </p:nvSpPr>
        <p:spPr/>
        <p:txBody>
          <a:bodyPr/>
          <a:lstStyle/>
          <a:p>
            <a:r>
              <a:rPr lang="en-US" dirty="0" err="1"/>
              <a:t>Sliger</a:t>
            </a:r>
            <a:r>
              <a:rPr lang="en-US" dirty="0"/>
              <a:t>, M. (2011). </a:t>
            </a:r>
            <a:r>
              <a:rPr lang="en-US" i="1" dirty="0"/>
              <a:t>Agile project management with Scrum</a:t>
            </a:r>
            <a:r>
              <a:rPr lang="en-US" dirty="0"/>
              <a:t>. Paper presented at PMI® 	Global Congress 2011—North America, Dallas, TX. Newtown Square, PA: 	Project Management Institute.</a:t>
            </a:r>
          </a:p>
          <a:p>
            <a:r>
              <a:rPr lang="en-US" dirty="0"/>
              <a:t>Agile Alliance. (2024). </a:t>
            </a:r>
            <a:r>
              <a:rPr lang="en-US" i="1" dirty="0"/>
              <a:t>Agile Glossary Scrum. </a:t>
            </a:r>
            <a:r>
              <a:rPr lang="en-US" dirty="0"/>
              <a:t>Agile Alliance. 	</a:t>
            </a:r>
            <a:r>
              <a:rPr lang="en-US" dirty="0">
                <a:hlinkClick r:id="rId2"/>
              </a:rPr>
              <a:t>https://www.agilealliance.org/glossary/scrum/</a:t>
            </a:r>
            <a:endParaRPr lang="en-US" dirty="0"/>
          </a:p>
          <a:p>
            <a:r>
              <a:rPr lang="en-US" dirty="0"/>
              <a:t>Peek, Sean. (2023, December 20). </a:t>
            </a:r>
            <a:r>
              <a:rPr lang="en-US" i="1" dirty="0"/>
              <a:t>What is Agile Scrum Methodology?. </a:t>
            </a:r>
            <a:r>
              <a:rPr lang="en-US" dirty="0"/>
              <a:t>Business 	News Daily. </a:t>
            </a:r>
            <a:r>
              <a:rPr lang="en-US" dirty="0">
                <a:hlinkClick r:id="rId3"/>
              </a:rPr>
              <a:t>https://www.businessnewsdaily.com/4987-what-is-agile-scrum-</a:t>
            </a:r>
            <a:r>
              <a:rPr lang="en-US" dirty="0"/>
              <a:t>	methodology.html</a:t>
            </a:r>
          </a:p>
        </p:txBody>
      </p:sp>
    </p:spTree>
    <p:extLst>
      <p:ext uri="{BB962C8B-B14F-4D97-AF65-F5344CB8AC3E}">
        <p14:creationId xmlns:p14="http://schemas.microsoft.com/office/powerpoint/2010/main" val="133218923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{43F7AABE-474F-4BEF-A663-ACC1C25EB1AC}tf22797433_win32</Template>
  <TotalTime>979</TotalTime>
  <Words>675</Words>
  <Application>Microsoft Office PowerPoint</Application>
  <PresentationFormat>Widescreen</PresentationFormat>
  <Paragraphs>40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Univers Condensed Light</vt:lpstr>
      <vt:lpstr>Walbaum Display Light</vt:lpstr>
      <vt:lpstr>AngleLinesVTI</vt:lpstr>
      <vt:lpstr>Understanding the Scrum-Agile approach</vt:lpstr>
      <vt:lpstr>Scrum - agile</vt:lpstr>
      <vt:lpstr>Scrum master</vt:lpstr>
      <vt:lpstr>Product owner</vt:lpstr>
      <vt:lpstr>Development team</vt:lpstr>
      <vt:lpstr>Phases of sdlc in agile</vt:lpstr>
      <vt:lpstr>Agile vs waterfall</vt:lpstr>
      <vt:lpstr>Waterfall or agile?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Scrum-Agile approach</dc:title>
  <dc:creator>Doug Rowland</dc:creator>
  <cp:lastModifiedBy>Doug Rowland</cp:lastModifiedBy>
  <cp:revision>1</cp:revision>
  <dcterms:created xsi:type="dcterms:W3CDTF">2024-04-18T04:03:38Z</dcterms:created>
  <dcterms:modified xsi:type="dcterms:W3CDTF">2024-04-18T20:22:39Z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