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706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23EB-9CDE-46EA-AE6D-3F7A2908BE5E}" type="datetimeFigureOut">
              <a:rPr lang="ru-RU" smtClean="0"/>
              <a:pPr/>
              <a:t>03.03.2011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893EF-5C4D-4E0D-B21B-1AE4B411F41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62AF06D-3818-4593-B569-06C23C1777C9}" type="datetimeFigureOut">
              <a:rPr lang="ru-RU" smtClean="0"/>
              <a:pPr/>
              <a:t>03.03.2011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EBCDD15-D9C7-4A49-957B-D68A90E9DF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2AF06D-3818-4593-B569-06C23C1777C9}" type="datetimeFigureOut">
              <a:rPr lang="ru-RU" smtClean="0"/>
              <a:pPr/>
              <a:t>03.03.2011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BCDD15-D9C7-4A49-957B-D68A90E9DF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2AF06D-3818-4593-B569-06C23C1777C9}" type="datetimeFigureOut">
              <a:rPr lang="ru-RU" smtClean="0"/>
              <a:pPr/>
              <a:t>03.03.2011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BCDD15-D9C7-4A49-957B-D68A90E9DF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2AF06D-3818-4593-B569-06C23C1777C9}" type="datetimeFigureOut">
              <a:rPr lang="ru-RU" smtClean="0"/>
              <a:pPr/>
              <a:t>03.03.2011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BCDD15-D9C7-4A49-957B-D68A90E9DF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62AF06D-3818-4593-B569-06C23C1777C9}" type="datetimeFigureOut">
              <a:rPr lang="ru-RU" smtClean="0"/>
              <a:pPr/>
              <a:t>03.03.2011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EBCDD15-D9C7-4A49-957B-D68A90E9DF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2AF06D-3818-4593-B569-06C23C1777C9}" type="datetimeFigureOut">
              <a:rPr lang="ru-RU" smtClean="0"/>
              <a:pPr/>
              <a:t>03.03.2011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EBCDD15-D9C7-4A49-957B-D68A90E9DF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2AF06D-3818-4593-B569-06C23C1777C9}" type="datetimeFigureOut">
              <a:rPr lang="ru-RU" smtClean="0"/>
              <a:pPr/>
              <a:t>03.03.2011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EBCDD15-D9C7-4A49-957B-D68A90E9DF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2AF06D-3818-4593-B569-06C23C1777C9}" type="datetimeFigureOut">
              <a:rPr lang="ru-RU" smtClean="0"/>
              <a:pPr/>
              <a:t>03.03.2011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BCDD15-D9C7-4A49-957B-D68A90E9DF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2AF06D-3818-4593-B569-06C23C1777C9}" type="datetimeFigureOut">
              <a:rPr lang="ru-RU" smtClean="0"/>
              <a:pPr/>
              <a:t>03.03.2011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BCDD15-D9C7-4A49-957B-D68A90E9DF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62AF06D-3818-4593-B569-06C23C1777C9}" type="datetimeFigureOut">
              <a:rPr lang="ru-RU" smtClean="0"/>
              <a:pPr/>
              <a:t>03.03.2011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EBCDD15-D9C7-4A49-957B-D68A90E9DF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62AF06D-3818-4593-B569-06C23C1777C9}" type="datetimeFigureOut">
              <a:rPr lang="ru-RU" smtClean="0"/>
              <a:pPr/>
              <a:t>03.03.2011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EBCDD15-D9C7-4A49-957B-D68A90E9DF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62AF06D-3818-4593-B569-06C23C1777C9}" type="datetimeFigureOut">
              <a:rPr lang="ru-RU" smtClean="0"/>
              <a:pPr/>
              <a:t>03.03.2011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EBCDD15-D9C7-4A49-957B-D68A90E9DF2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Комплекс программ КОНТУР-П2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3108" y="3786190"/>
            <a:ext cx="6560234" cy="1752600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/>
              <a:t>Руководитель: подполковник </a:t>
            </a:r>
            <a:r>
              <a:rPr lang="ru-RU" sz="2400" dirty="0" smtClean="0"/>
              <a:t>  </a:t>
            </a:r>
            <a:r>
              <a:rPr lang="ru-RU" sz="2400" dirty="0" err="1" smtClean="0"/>
              <a:t>Янбеков</a:t>
            </a:r>
            <a:r>
              <a:rPr lang="ru-RU" sz="2400" dirty="0" smtClean="0"/>
              <a:t> </a:t>
            </a:r>
            <a:r>
              <a:rPr lang="ru-RU" sz="2400" dirty="0" smtClean="0"/>
              <a:t>В. </a:t>
            </a:r>
            <a:r>
              <a:rPr lang="ru-RU" sz="2400" dirty="0" smtClean="0"/>
              <a:t>А.</a:t>
            </a:r>
          </a:p>
          <a:p>
            <a:pPr algn="l"/>
            <a:r>
              <a:rPr lang="ru-RU" sz="2400" dirty="0" smtClean="0"/>
              <a:t>       Выполнил:                </a:t>
            </a:r>
            <a:r>
              <a:rPr lang="ru-RU" sz="2400" dirty="0" smtClean="0"/>
              <a:t>студент </a:t>
            </a:r>
            <a:r>
              <a:rPr lang="ru-RU" sz="2400" dirty="0" smtClean="0"/>
              <a:t> Павлов </a:t>
            </a:r>
            <a:r>
              <a:rPr lang="ru-RU" sz="2400" dirty="0" smtClean="0"/>
              <a:t>А.Е.</a:t>
            </a:r>
            <a:endParaRPr lang="ru-RU" sz="24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428860" y="6143644"/>
            <a:ext cx="4345656" cy="538178"/>
          </a:xfrm>
          <a:prstGeom prst="rect">
            <a:avLst/>
          </a:prstGeom>
        </p:spPr>
        <p:txBody>
          <a:bodyPr lIns="45720" rIns="246888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Военная кафедра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ИГЭУ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Рисунок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1438"/>
            <a:ext cx="2643182" cy="2643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</a:t>
            </a:r>
            <a:r>
              <a:rPr lang="en-US" dirty="0" smtClean="0"/>
              <a:t>) </a:t>
            </a:r>
            <a:r>
              <a:rPr lang="ru-RU" dirty="0" smtClean="0"/>
              <a:t>Информация о пользователе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857892"/>
            <a:ext cx="8229600" cy="639755"/>
          </a:xfrm>
        </p:spPr>
        <p:txBody>
          <a:bodyPr>
            <a:noAutofit/>
          </a:bodyPr>
          <a:lstStyle/>
          <a:p>
            <a:r>
              <a:rPr lang="ru-RU" sz="2000" dirty="0" smtClean="0"/>
              <a:t>Пользователь (</a:t>
            </a:r>
            <a:r>
              <a:rPr lang="ru-RU" sz="2000" dirty="0" smtClean="0"/>
              <a:t>студент) </a:t>
            </a:r>
            <a:r>
              <a:rPr lang="ru-RU" sz="2000" dirty="0" smtClean="0"/>
              <a:t>определяет когда последний раз работал и уровень доступа к системе.  </a:t>
            </a:r>
            <a:endParaRPr lang="ru-RU" sz="2000" dirty="0"/>
          </a:p>
        </p:txBody>
      </p:sp>
      <p:pic>
        <p:nvPicPr>
          <p:cNvPr id="19" name="Рисунок 1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1643050"/>
            <a:ext cx="3500462" cy="4254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4</a:t>
            </a:r>
            <a:r>
              <a:rPr lang="en-US" dirty="0" smtClean="0"/>
              <a:t>) </a:t>
            </a:r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86454"/>
            <a:ext cx="8229600" cy="639755"/>
          </a:xfrm>
        </p:spPr>
        <p:txBody>
          <a:bodyPr>
            <a:noAutofit/>
          </a:bodyPr>
          <a:lstStyle/>
          <a:p>
            <a:r>
              <a:rPr lang="ru-RU" sz="1800" dirty="0" smtClean="0"/>
              <a:t>В данном окне пользователь (студент) имеет возможность выбрать режим обучения или </a:t>
            </a:r>
            <a:r>
              <a:rPr lang="ru-RU" sz="1800" dirty="0" smtClean="0"/>
              <a:t>приступить к работе </a:t>
            </a:r>
            <a:r>
              <a:rPr lang="ru-RU" sz="1800" dirty="0" smtClean="0"/>
              <a:t>в </a:t>
            </a:r>
            <a:r>
              <a:rPr lang="ru-RU" sz="1800" dirty="0" smtClean="0"/>
              <a:t>сети </a:t>
            </a:r>
            <a:r>
              <a:rPr lang="ru-RU" sz="1800" dirty="0" smtClean="0"/>
              <a:t>с другими пользователями .  </a:t>
            </a:r>
            <a:endParaRPr lang="ru-RU" sz="1800" dirty="0"/>
          </a:p>
        </p:txBody>
      </p:sp>
      <p:pic>
        <p:nvPicPr>
          <p:cNvPr id="19" name="Рисунок 1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1571612"/>
            <a:ext cx="3500462" cy="4234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) </a:t>
            </a:r>
            <a:r>
              <a:rPr lang="ru-RU" dirty="0" smtClean="0"/>
              <a:t>Обучение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86314" y="1643050"/>
            <a:ext cx="3871882" cy="4854597"/>
          </a:xfrm>
        </p:spPr>
        <p:txBody>
          <a:bodyPr>
            <a:noAutofit/>
          </a:bodyPr>
          <a:lstStyle/>
          <a:p>
            <a:r>
              <a:rPr lang="ru-RU" sz="1800" dirty="0" smtClean="0"/>
              <a:t>В </a:t>
            </a:r>
            <a:r>
              <a:rPr lang="ru-RU" sz="1800" dirty="0" smtClean="0"/>
              <a:t>режиме обучения  пользователь </a:t>
            </a:r>
            <a:r>
              <a:rPr lang="ru-RU" sz="1800" dirty="0" smtClean="0"/>
              <a:t>(студент) должен по очереди пройти 3 режима обучения</a:t>
            </a:r>
            <a:r>
              <a:rPr lang="ru-RU" sz="1800" dirty="0" smtClean="0"/>
              <a:t>:</a:t>
            </a:r>
          </a:p>
          <a:p>
            <a:pPr>
              <a:buNone/>
            </a:pPr>
            <a:r>
              <a:rPr lang="ru-RU" sz="1800" dirty="0" smtClean="0"/>
              <a:t> </a:t>
            </a:r>
            <a:r>
              <a:rPr lang="ru-RU" sz="1800" dirty="0" smtClean="0"/>
              <a:t>	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- включение изделия;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- проверку прохождения </a:t>
            </a:r>
            <a:r>
              <a:rPr lang="ru-RU" sz="1800" dirty="0" smtClean="0"/>
              <a:t>информации по каналам </a:t>
            </a:r>
            <a:r>
              <a:rPr lang="ru-RU" sz="1800" dirty="0" smtClean="0"/>
              <a:t>1-9;</a:t>
            </a:r>
          </a:p>
          <a:p>
            <a:pPr>
              <a:buFontTx/>
              <a:buChar char="-"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- проверку прохождения </a:t>
            </a:r>
            <a:r>
              <a:rPr lang="ru-RU" sz="1800" dirty="0" smtClean="0"/>
              <a:t>информации по каналу </a:t>
            </a:r>
            <a:r>
              <a:rPr lang="ru-RU" sz="1800" dirty="0" smtClean="0"/>
              <a:t>12. </a:t>
            </a:r>
            <a:endParaRPr lang="ru-RU" sz="1800" dirty="0"/>
          </a:p>
        </p:txBody>
      </p:sp>
      <p:pic>
        <p:nvPicPr>
          <p:cNvPr id="19" name="Рисунок 1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658367"/>
            <a:ext cx="3500462" cy="4223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) </a:t>
            </a:r>
            <a:r>
              <a:rPr lang="ru-RU" dirty="0" smtClean="0"/>
              <a:t>Переговорная таблица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857892"/>
            <a:ext cx="8229600" cy="639755"/>
          </a:xfrm>
        </p:spPr>
        <p:txBody>
          <a:bodyPr>
            <a:noAutofit/>
          </a:bodyPr>
          <a:lstStyle/>
          <a:p>
            <a:r>
              <a:rPr lang="ru-RU" sz="1800" dirty="0" smtClean="0"/>
              <a:t>В данном окне пользователь (студент) осуществляет расшифровку данных, переданных другим пользователем</a:t>
            </a:r>
            <a:endParaRPr lang="ru-RU" sz="1800" dirty="0"/>
          </a:p>
        </p:txBody>
      </p:sp>
      <p:pic>
        <p:nvPicPr>
          <p:cNvPr id="19" name="Рисунок 1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571612"/>
            <a:ext cx="8072494" cy="4143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5.1</a:t>
            </a:r>
            <a:r>
              <a:rPr lang="en-US" sz="3200" dirty="0" smtClean="0"/>
              <a:t>) </a:t>
            </a:r>
            <a:r>
              <a:rPr lang="ru-RU" sz="3200" dirty="0" smtClean="0"/>
              <a:t>Особенности переговорной таблицы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071966"/>
          </a:xfrm>
        </p:spPr>
        <p:txBody>
          <a:bodyPr>
            <a:noAutofit/>
          </a:bodyPr>
          <a:lstStyle/>
          <a:p>
            <a:r>
              <a:rPr lang="ru-RU" sz="2800" dirty="0" smtClean="0"/>
              <a:t>Возможность осуществления кодирование </a:t>
            </a:r>
            <a:r>
              <a:rPr lang="ru-RU" sz="2800" dirty="0" smtClean="0"/>
              <a:t>информации, </a:t>
            </a:r>
            <a:r>
              <a:rPr lang="ru-RU" sz="2800" dirty="0" smtClean="0"/>
              <a:t>а так же </a:t>
            </a:r>
            <a:r>
              <a:rPr lang="ru-RU" sz="2800" dirty="0" err="1" smtClean="0"/>
              <a:t>расшифку</a:t>
            </a:r>
            <a:r>
              <a:rPr lang="ru-RU" sz="2800" dirty="0" smtClean="0"/>
              <a:t> </a:t>
            </a:r>
            <a:r>
              <a:rPr lang="ru-RU" sz="2800" dirty="0" smtClean="0"/>
              <a:t>принятых трехзначных групп.</a:t>
            </a:r>
            <a:endParaRPr lang="ru-RU" sz="2800" dirty="0" smtClean="0"/>
          </a:p>
          <a:p>
            <a:r>
              <a:rPr lang="ru-RU" sz="2800" dirty="0" smtClean="0"/>
              <a:t>Возможность добавлять нужные расшифрованные </a:t>
            </a:r>
            <a:r>
              <a:rPr lang="ru-RU" sz="2800" dirty="0" smtClean="0"/>
              <a:t>данные - </a:t>
            </a:r>
            <a:r>
              <a:rPr lang="ru-RU" sz="2800" dirty="0" smtClean="0"/>
              <a:t>это позволяет быстро составить текст, присланный другим оператором</a:t>
            </a:r>
          </a:p>
          <a:p>
            <a:r>
              <a:rPr lang="ru-RU" sz="2800" dirty="0" smtClean="0"/>
              <a:t>Облегчает работу в кодировке текста для передачи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Вывод по данной работе: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071966"/>
          </a:xfrm>
        </p:spPr>
        <p:txBody>
          <a:bodyPr>
            <a:noAutofit/>
          </a:bodyPr>
          <a:lstStyle/>
          <a:p>
            <a:r>
              <a:rPr lang="ru-RU" sz="2400" u="sng" dirty="0" smtClean="0"/>
              <a:t>Достоинства «</a:t>
            </a:r>
            <a:r>
              <a:rPr lang="ru-RU" sz="2400" u="sng" dirty="0" err="1" smtClean="0"/>
              <a:t>Контур-П</a:t>
            </a:r>
            <a:r>
              <a:rPr lang="ru-RU" sz="2400" u="sng" dirty="0" smtClean="0"/>
              <a:t>»:</a:t>
            </a:r>
          </a:p>
          <a:p>
            <a:pPr>
              <a:buNone/>
            </a:pPr>
            <a:r>
              <a:rPr lang="ru-RU" sz="2400" dirty="0" smtClean="0"/>
              <a:t>	- </a:t>
            </a:r>
            <a:r>
              <a:rPr lang="ru-RU" sz="2400" dirty="0" smtClean="0"/>
              <a:t>работа неограниченного </a:t>
            </a:r>
            <a:r>
              <a:rPr lang="ru-RU" sz="2400" dirty="0" smtClean="0"/>
              <a:t>количества пользователей, находящихся в общей </a:t>
            </a:r>
            <a:r>
              <a:rPr lang="ru-RU" sz="2400" dirty="0" smtClean="0"/>
              <a:t>сети;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- </a:t>
            </a:r>
            <a:r>
              <a:rPr lang="ru-RU" sz="2400" dirty="0" smtClean="0"/>
              <a:t>не задействует </a:t>
            </a:r>
            <a:r>
              <a:rPr lang="ru-RU" sz="2400" dirty="0" smtClean="0"/>
              <a:t>дорогостоящий ресурс </a:t>
            </a:r>
            <a:r>
              <a:rPr lang="ru-RU" sz="2400" dirty="0" smtClean="0"/>
              <a:t>ретранслятора находящего на ИСЗ;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	- </a:t>
            </a:r>
            <a:r>
              <a:rPr lang="ru-RU" sz="2400" dirty="0" smtClean="0"/>
              <a:t>нет возможности </a:t>
            </a:r>
            <a:r>
              <a:rPr lang="ru-RU" sz="2400" dirty="0" smtClean="0"/>
              <a:t>вывести из строя дорогостоящее оборудование  земной станции.</a:t>
            </a:r>
          </a:p>
          <a:p>
            <a:pPr>
              <a:buNone/>
            </a:pPr>
            <a:endParaRPr lang="ru-RU" sz="2400" dirty="0" smtClean="0"/>
          </a:p>
          <a:p>
            <a:r>
              <a:rPr lang="ru-RU" sz="2400" u="sng" dirty="0" smtClean="0"/>
              <a:t>Недостатки «</a:t>
            </a:r>
            <a:r>
              <a:rPr lang="ru-RU" sz="2400" u="sng" dirty="0" err="1" smtClean="0"/>
              <a:t>Контур-П</a:t>
            </a:r>
            <a:r>
              <a:rPr lang="ru-RU" sz="2400" u="sng" dirty="0" smtClean="0"/>
              <a:t>»:</a:t>
            </a:r>
          </a:p>
          <a:p>
            <a:pPr>
              <a:buNone/>
            </a:pPr>
            <a:r>
              <a:rPr lang="ru-RU" sz="2400" dirty="0" smtClean="0"/>
              <a:t>	- Нет прямого контакта с </a:t>
            </a:r>
            <a:r>
              <a:rPr lang="ru-RU" sz="2400" dirty="0" smtClean="0"/>
              <a:t>оборудованием;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- Невозможность передачи </a:t>
            </a:r>
            <a:r>
              <a:rPr lang="ru-RU" sz="2400" dirty="0" smtClean="0"/>
              <a:t>данных </a:t>
            </a:r>
            <a:r>
              <a:rPr lang="ru-RU" sz="2400" dirty="0" smtClean="0"/>
              <a:t>на большие расстояния.</a:t>
            </a:r>
          </a:p>
          <a:p>
            <a:pPr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Вывод по данной работе: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071966"/>
          </a:xfrm>
        </p:spPr>
        <p:txBody>
          <a:bodyPr>
            <a:noAutofit/>
          </a:bodyPr>
          <a:lstStyle/>
          <a:p>
            <a:r>
              <a:rPr lang="ru-RU" sz="4000" dirty="0" smtClean="0"/>
              <a:t>Программа предназначена только для ознакомительного использования!</a:t>
            </a:r>
          </a:p>
          <a:p>
            <a:r>
              <a:rPr lang="ru-RU" sz="4000" dirty="0" smtClean="0"/>
              <a:t>Не рекомендуется использовать для передачи секретной информации.</a:t>
            </a:r>
          </a:p>
          <a:p>
            <a:pPr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86182" y="5929330"/>
            <a:ext cx="4686304" cy="63975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4000" dirty="0" smtClean="0"/>
              <a:t>Конец презентации</a:t>
            </a:r>
            <a:endParaRPr lang="ru-RU" sz="4000" dirty="0"/>
          </a:p>
        </p:txBody>
      </p:sp>
      <p:pic>
        <p:nvPicPr>
          <p:cNvPr id="4" name="Рисунок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1500174"/>
            <a:ext cx="4228572" cy="4228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«Контур П» предназначен  для организации служебной связи: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между механиками станции спутниковой связи типа "КРИСТАЛЛ"  с использованием высокочастотного оборудования и ресурса ретранслятора, находящегося на искусственном спутнике Земли;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между механиками тропосферной станции P-423-2A.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программы: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Данная программа позволяет обучить личный состав, эксплуатирующий выше перечисленные средства связи, проверить работоспособность аппаратуры формализованной служебной связи, а так же ведение переговоров по служебным каналам связи с использованием ЭВМ, подключенной к общей сети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Руководитель занятия имеет возможность контролировать действия обучаемых с сервера, а так же выборочно или </a:t>
            </a:r>
            <a:r>
              <a:rPr lang="ru-RU" dirty="0" err="1" smtClean="0"/>
              <a:t>циркулярно</a:t>
            </a:r>
            <a:r>
              <a:rPr lang="ru-RU" dirty="0" smtClean="0"/>
              <a:t> передавать обучаемым исходные данные для расчета </a:t>
            </a:r>
            <a:r>
              <a:rPr lang="ru-RU" dirty="0" err="1" smtClean="0"/>
              <a:t>целеуказания</a:t>
            </a:r>
            <a:r>
              <a:rPr lang="ru-RU" dirty="0" smtClean="0"/>
              <a:t> с целью наведения антенны земной станции на ретранслятор или данные космической связи.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Сервер </a:t>
            </a:r>
            <a:r>
              <a:rPr lang="ru-RU" sz="2400" dirty="0" err="1" smtClean="0"/>
              <a:t>Контур-П</a:t>
            </a:r>
            <a:r>
              <a:rPr lang="ru-RU" sz="2400" dirty="0" smtClean="0"/>
              <a:t> – это программа для администратора (преподавателя), предназначенная для контроля работы студентов с «Контур-П2»</a:t>
            </a:r>
            <a:r>
              <a:rPr lang="ru-RU" dirty="0" smtClean="0"/>
              <a:t>   </a:t>
            </a:r>
            <a:endParaRPr lang="ru-RU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1571604" y="3286124"/>
            <a:ext cx="5929354" cy="2686126"/>
            <a:chOff x="1571604" y="3286124"/>
            <a:chExt cx="5929354" cy="2686126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571604" y="3286124"/>
              <a:ext cx="5929354" cy="642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bg1"/>
                  </a:solidFill>
                </a:rPr>
                <a:t>Сервер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" name="Скругленный прямоугольник 4"/>
            <p:cNvSpPr/>
            <p:nvPr/>
          </p:nvSpPr>
          <p:spPr>
            <a:xfrm>
              <a:off x="1571604" y="4929198"/>
              <a:ext cx="1214446" cy="357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bg1"/>
                  </a:solidFill>
                </a:rPr>
                <a:t>Студент 1</a:t>
              </a:r>
              <a:endParaRPr lang="ru-RU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3143240" y="4929198"/>
              <a:ext cx="1214446" cy="357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bg1"/>
                  </a:solidFill>
                </a:rPr>
                <a:t>Студент 2</a:t>
              </a:r>
              <a:endParaRPr lang="ru-RU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6286512" y="4929198"/>
              <a:ext cx="1214446" cy="357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solidFill>
                    <a:schemeClr val="bg1"/>
                  </a:solidFill>
                </a:rPr>
                <a:t>Студент </a:t>
              </a:r>
              <a:r>
                <a:rPr lang="en-US" sz="1600" dirty="0" smtClean="0">
                  <a:solidFill>
                    <a:schemeClr val="bg1"/>
                  </a:solidFill>
                </a:rPr>
                <a:t>N</a:t>
              </a:r>
              <a:endParaRPr lang="ru-RU" sz="16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00298" y="5572140"/>
              <a:ext cx="43029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/>
                <a:t>Схема работы Сервера с клиентами</a:t>
              </a:r>
              <a:endParaRPr lang="ru-RU" sz="2000" dirty="0"/>
            </a:p>
          </p:txBody>
        </p:sp>
      </p:grpSp>
      <p:sp>
        <p:nvSpPr>
          <p:cNvPr id="21" name="Двойная стрелка вверх/вниз 20"/>
          <p:cNvSpPr/>
          <p:nvPr/>
        </p:nvSpPr>
        <p:spPr>
          <a:xfrm flipH="1">
            <a:off x="2071670" y="4000504"/>
            <a:ext cx="142876" cy="857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Двойная стрелка вверх/вниз 21"/>
          <p:cNvSpPr/>
          <p:nvPr/>
        </p:nvSpPr>
        <p:spPr>
          <a:xfrm flipH="1">
            <a:off x="3643306" y="4000504"/>
            <a:ext cx="142876" cy="857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войная стрелка вверх/вниз 22"/>
          <p:cNvSpPr/>
          <p:nvPr/>
        </p:nvSpPr>
        <p:spPr>
          <a:xfrm flipH="1">
            <a:off x="6786578" y="4000504"/>
            <a:ext cx="142876" cy="857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программы: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Передача данных космической связи студентам.</a:t>
            </a:r>
          </a:p>
          <a:p>
            <a:r>
              <a:rPr lang="ru-RU" dirty="0" smtClean="0"/>
              <a:t>Получение полной информации о всех студентах, </a:t>
            </a:r>
            <a:r>
              <a:rPr lang="ru-RU" dirty="0" smtClean="0"/>
              <a:t>работающих с программой «Контур-П2</a:t>
            </a:r>
            <a:r>
              <a:rPr lang="ru-RU" dirty="0" smtClean="0"/>
              <a:t>».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ru-RU" dirty="0" smtClean="0"/>
              <a:t>Контур-П2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857892"/>
            <a:ext cx="8229600" cy="639755"/>
          </a:xfrm>
        </p:spPr>
        <p:txBody>
          <a:bodyPr>
            <a:noAutofit/>
          </a:bodyPr>
          <a:lstStyle/>
          <a:p>
            <a:r>
              <a:rPr lang="ru-RU" sz="2000" dirty="0" err="1" smtClean="0"/>
              <a:t>Контур-П</a:t>
            </a:r>
            <a:r>
              <a:rPr lang="en-US" sz="2000" dirty="0" smtClean="0"/>
              <a:t>2</a:t>
            </a:r>
            <a:r>
              <a:rPr lang="ru-RU" sz="2000" dirty="0" smtClean="0"/>
              <a:t> – это программа для</a:t>
            </a:r>
            <a:r>
              <a:rPr lang="en-US" sz="2000" dirty="0" smtClean="0"/>
              <a:t> </a:t>
            </a:r>
            <a:r>
              <a:rPr lang="ru-RU" sz="2000" dirty="0" smtClean="0"/>
              <a:t>пользователя (студента), предназначенная для </a:t>
            </a:r>
            <a:r>
              <a:rPr lang="ru-RU" sz="2000" smtClean="0"/>
              <a:t>работы с </a:t>
            </a:r>
            <a:r>
              <a:rPr lang="ru-RU" sz="2000" dirty="0" smtClean="0"/>
              <a:t>«Контур-П2»   </a:t>
            </a:r>
            <a:endParaRPr lang="ru-RU" sz="2000" dirty="0"/>
          </a:p>
        </p:txBody>
      </p:sp>
      <p:pic>
        <p:nvPicPr>
          <p:cNvPr id="19" name="Рисунок 1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1500174"/>
            <a:ext cx="8286808" cy="4329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программы:</a:t>
            </a:r>
            <a:endParaRPr lang="ru-RU" dirty="0"/>
          </a:p>
        </p:txBody>
      </p:sp>
      <p:sp>
        <p:nvSpPr>
          <p:cNvPr id="5" name="Скругленный прямоугольник 4">
            <a:hlinkClick r:id="rId2" action="ppaction://hlinksldjump"/>
          </p:cNvPr>
          <p:cNvSpPr/>
          <p:nvPr/>
        </p:nvSpPr>
        <p:spPr>
          <a:xfrm>
            <a:off x="357158" y="1714488"/>
            <a:ext cx="185738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Регистрация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2428860" y="1714488"/>
            <a:ext cx="178595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Авторизация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>
            <a:hlinkClick r:id="rId4" action="ppaction://hlinksldjump"/>
          </p:cNvPr>
          <p:cNvSpPr/>
          <p:nvPr/>
        </p:nvSpPr>
        <p:spPr>
          <a:xfrm>
            <a:off x="4429124" y="1714488"/>
            <a:ext cx="185738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Информация о пользователе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>
            <a:hlinkClick r:id="rId5" action="ppaction://hlinksldjump"/>
          </p:cNvPr>
          <p:cNvSpPr/>
          <p:nvPr/>
        </p:nvSpPr>
        <p:spPr>
          <a:xfrm>
            <a:off x="4429124" y="2643182"/>
            <a:ext cx="185738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Меню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>
            <a:hlinkClick r:id="rId6" action="ppaction://hlinksldjump"/>
          </p:cNvPr>
          <p:cNvSpPr/>
          <p:nvPr/>
        </p:nvSpPr>
        <p:spPr>
          <a:xfrm>
            <a:off x="357158" y="3571876"/>
            <a:ext cx="507209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Обучение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572132" y="3571876"/>
            <a:ext cx="321471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Работа в сеть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>
            <a:hlinkClick r:id="rId6" action="ppaction://hlinksldjump"/>
          </p:cNvPr>
          <p:cNvSpPr/>
          <p:nvPr/>
        </p:nvSpPr>
        <p:spPr>
          <a:xfrm>
            <a:off x="357158" y="5286388"/>
            <a:ext cx="600079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Проверка прохождения информации по каналам 1-9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Скругленный прямоугольник 14">
            <a:hlinkClick r:id="rId6" action="ppaction://hlinksldjump"/>
          </p:cNvPr>
          <p:cNvSpPr/>
          <p:nvPr/>
        </p:nvSpPr>
        <p:spPr>
          <a:xfrm>
            <a:off x="357158" y="6072206"/>
            <a:ext cx="607223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Проверка прохождения информации по каналам 10-12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>
            <a:hlinkClick r:id="rId6" action="ppaction://hlinksldjump"/>
          </p:cNvPr>
          <p:cNvSpPr/>
          <p:nvPr/>
        </p:nvSpPr>
        <p:spPr>
          <a:xfrm>
            <a:off x="357158" y="4500570"/>
            <a:ext cx="271464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Включение изделия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9" name="Скругленный прямоугольник 28">
            <a:hlinkClick r:id="rId7" action="ppaction://hlinksldjump"/>
          </p:cNvPr>
          <p:cNvSpPr/>
          <p:nvPr/>
        </p:nvSpPr>
        <p:spPr>
          <a:xfrm>
            <a:off x="5643570" y="4429132"/>
            <a:ext cx="314327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Переговорная таблица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Стрелка вправо 47"/>
          <p:cNvSpPr/>
          <p:nvPr/>
        </p:nvSpPr>
        <p:spPr>
          <a:xfrm>
            <a:off x="2214546" y="2000240"/>
            <a:ext cx="1428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48"/>
          <p:cNvSpPr/>
          <p:nvPr/>
        </p:nvSpPr>
        <p:spPr>
          <a:xfrm>
            <a:off x="4214810" y="2000240"/>
            <a:ext cx="1428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низ 49"/>
          <p:cNvSpPr/>
          <p:nvPr/>
        </p:nvSpPr>
        <p:spPr>
          <a:xfrm>
            <a:off x="5286380" y="2285992"/>
            <a:ext cx="7143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трелка вниз 50"/>
          <p:cNvSpPr/>
          <p:nvPr/>
        </p:nvSpPr>
        <p:spPr>
          <a:xfrm>
            <a:off x="4786314" y="3214686"/>
            <a:ext cx="45719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 вниз 51"/>
          <p:cNvSpPr/>
          <p:nvPr/>
        </p:nvSpPr>
        <p:spPr>
          <a:xfrm>
            <a:off x="5929322" y="3214686"/>
            <a:ext cx="45719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 вниз 52"/>
          <p:cNvSpPr/>
          <p:nvPr/>
        </p:nvSpPr>
        <p:spPr>
          <a:xfrm>
            <a:off x="1714480" y="4071942"/>
            <a:ext cx="45719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 вниз 53"/>
          <p:cNvSpPr/>
          <p:nvPr/>
        </p:nvSpPr>
        <p:spPr>
          <a:xfrm>
            <a:off x="1714480" y="4929198"/>
            <a:ext cx="45719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 вниз 54"/>
          <p:cNvSpPr/>
          <p:nvPr/>
        </p:nvSpPr>
        <p:spPr>
          <a:xfrm>
            <a:off x="1714480" y="5715016"/>
            <a:ext cx="45719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Стрелка вниз 55"/>
          <p:cNvSpPr/>
          <p:nvPr/>
        </p:nvSpPr>
        <p:spPr>
          <a:xfrm>
            <a:off x="7215206" y="4071942"/>
            <a:ext cx="45719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29" grpId="0" animBg="1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ru-RU" dirty="0" smtClean="0"/>
              <a:t>Регистрация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857892"/>
            <a:ext cx="8229600" cy="639755"/>
          </a:xfrm>
        </p:spPr>
        <p:txBody>
          <a:bodyPr>
            <a:noAutofit/>
          </a:bodyPr>
          <a:lstStyle/>
          <a:p>
            <a:r>
              <a:rPr lang="ru-RU" sz="2000" dirty="0" smtClean="0"/>
              <a:t>При первом </a:t>
            </a:r>
            <a:r>
              <a:rPr lang="ru-RU" sz="2000" dirty="0" smtClean="0"/>
              <a:t>запуске «Контур-П2</a:t>
            </a:r>
            <a:r>
              <a:rPr lang="ru-RU" sz="2000" dirty="0" smtClean="0"/>
              <a:t>» в </a:t>
            </a:r>
            <a:r>
              <a:rPr lang="ru-RU" sz="2000" dirty="0" smtClean="0"/>
              <a:t>данном окне пользователь (студент) заносит свои личные </a:t>
            </a:r>
            <a:r>
              <a:rPr lang="ru-RU" sz="2000" dirty="0" smtClean="0"/>
              <a:t>сведения </a:t>
            </a:r>
            <a:r>
              <a:rPr lang="ru-RU" sz="2000" dirty="0" smtClean="0"/>
              <a:t>в базу данных. </a:t>
            </a:r>
            <a:r>
              <a:rPr lang="ru-RU" sz="2000" dirty="0" smtClean="0"/>
              <a:t> </a:t>
            </a:r>
            <a:endParaRPr lang="ru-RU" sz="2000" dirty="0"/>
          </a:p>
        </p:txBody>
      </p:sp>
      <p:pic>
        <p:nvPicPr>
          <p:cNvPr id="19" name="Рисунок 1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7055" y="1500174"/>
            <a:ext cx="2729890" cy="4329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) </a:t>
            </a:r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857892"/>
            <a:ext cx="8229600" cy="639755"/>
          </a:xfrm>
        </p:spPr>
        <p:txBody>
          <a:bodyPr>
            <a:noAutofit/>
          </a:bodyPr>
          <a:lstStyle/>
          <a:p>
            <a:r>
              <a:rPr lang="ru-RU" sz="2000" dirty="0" smtClean="0"/>
              <a:t>Перед началом работы в </a:t>
            </a:r>
            <a:r>
              <a:rPr lang="ru-RU" sz="2000" dirty="0" smtClean="0"/>
              <a:t>данном окне пользователь (студент) заносит свои личные данные для входа в «Контур-П2».  </a:t>
            </a:r>
            <a:endParaRPr lang="ru-RU" sz="2000" dirty="0"/>
          </a:p>
        </p:txBody>
      </p:sp>
      <p:pic>
        <p:nvPicPr>
          <p:cNvPr id="19" name="Рисунок 1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9714" y="1500174"/>
            <a:ext cx="2604571" cy="4329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Контур">
      <a:dk1>
        <a:sysClr val="windowText" lastClr="000000"/>
      </a:dk1>
      <a:lt1>
        <a:sysClr val="window" lastClr="FFFFFF"/>
      </a:lt1>
      <a:dk2>
        <a:srgbClr val="00843C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Words>449</Words>
  <Application>Microsoft Office PowerPoint</Application>
  <PresentationFormat>Экран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Литейная</vt:lpstr>
      <vt:lpstr>Комплекс программ КОНТУР-П2</vt:lpstr>
      <vt:lpstr>Введение:</vt:lpstr>
      <vt:lpstr>Назначение программы:</vt:lpstr>
      <vt:lpstr>I. Сервер</vt:lpstr>
      <vt:lpstr>Возможности программы:</vt:lpstr>
      <vt:lpstr>II. Контур-П2</vt:lpstr>
      <vt:lpstr>Структура программы:</vt:lpstr>
      <vt:lpstr>1) Регистрация</vt:lpstr>
      <vt:lpstr>2) Авторизация</vt:lpstr>
      <vt:lpstr>3) Информация о пользователе</vt:lpstr>
      <vt:lpstr>4) Меню</vt:lpstr>
      <vt:lpstr>5) Обучение</vt:lpstr>
      <vt:lpstr>5) Переговорная таблица</vt:lpstr>
      <vt:lpstr>5.1) Особенности переговорной таблицы</vt:lpstr>
      <vt:lpstr>Вывод по данной работе:</vt:lpstr>
      <vt:lpstr>Вывод по данной работе: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 программ КОНТУР-П2</dc:title>
  <dc:creator>User</dc:creator>
  <cp:lastModifiedBy>Viktor</cp:lastModifiedBy>
  <cp:revision>78</cp:revision>
  <dcterms:created xsi:type="dcterms:W3CDTF">2010-08-21T08:26:40Z</dcterms:created>
  <dcterms:modified xsi:type="dcterms:W3CDTF">2011-03-03T02:37:39Z</dcterms:modified>
</cp:coreProperties>
</file>