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'Average Monthly Traffic Volume' data exhibits significant data quality issues, hindering accurate performance assessment and strategic decision-making.</a:t>
            </a:r>
          </a:p>
          <a:p>
            <a:pPr lvl="1">
              <a:defRPr sz="1400"/>
            </a:pPr>
            <a:r>
              <a:t>Investigate the root cause of "N/A - Dead Links/Redirects" and implement a process for proactive link maintenance and validation.</a:t>
            </a:r>
          </a:p>
          <a:p>
            <a:pPr lvl="1">
              <a:defRPr sz="1400"/>
            </a:pPr>
            <a:r>
              <a:t>Further analysis is required to determine the validity of the '11000000' traffic volume entries, as this outlier significantly skews the overall averages.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Average: The average traffic volume is heavily skewed by the '11000000' values, giving a misleading representation of typical website traffic.</a:t>
            </a:r>
          </a:p>
          <a:p>
            <a:pPr lvl="1">
              <a:defRPr sz="1400"/>
            </a:pPr>
            <a:r>
              <a:t>Median: The median traffic volume provides a better representation of central tendency, but is less useful due to large data quality issues.</a:t>
            </a:r>
          </a:p>
          <a:p>
            <a:pPr lvl="1">
              <a:defRPr sz="1400"/>
            </a:pPr>
            <a:r>
              <a:t>Max: 11000000 (requires validation)</a:t>
            </a:r>
          </a:p>
          <a:p>
            <a:pPr lvl="1">
              <a:defRPr sz="1400"/>
            </a:pPr>
            <a:r>
              <a:t>Min: 0 (indicating potential data collection or website issues)</a:t>
            </a:r>
          </a:p>
          <a:p>
            <a:pPr lvl="1">
              <a:defRPr sz="1400"/>
            </a:pPr>
            <a:r>
              <a:t>Most Frequent: N/A - Dead Links / Redirects (highlighting a critical issue requiring immediate attention)</a:t>
            </a:r>
          </a:p>
          <a:p>
            <a:pPr lvl="1">
              <a:defRPr sz="1400"/>
            </a:pPr>
            <a:r>
              <a:t>Least Frequent: 31500 (indicating this is a unique value in the dataset)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significant portion of website traffic is either low or untracked due to dead links, indicating missed opportunities for engagement and potential revenue loss.</a:t>
            </a:r>
          </a:p>
          <a:p>
            <a:pPr lvl="1">
              <a:defRPr sz="1400"/>
            </a:pPr>
            <a:r>
              <a:t>Prioritize fixing dead links and redirects immediately to capture lost traffic.</a:t>
            </a:r>
          </a:p>
          <a:p>
            <a:pPr lvl="1">
              <a:defRPr sz="1400"/>
            </a:pPr>
            <a:r>
              <a:t>Investigate the reasons behind the high proportion of low volume pages and optimize for increased traffic.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Category Count: 4</a:t>
            </a:r>
          </a:p>
          <a:p>
            <a:pPr lvl="1">
              <a:defRPr sz="1400"/>
            </a:pPr>
            <a:r>
              <a:t>Most Frequent Category: Low Volume (52)</a:t>
            </a:r>
          </a:p>
          <a:p>
            <a:pPr lvl="1">
              <a:defRPr sz="1400"/>
            </a:pPr>
            <a:r>
              <a:t>Least Frequent Category: High Volume (28)</a:t>
            </a:r>
          </a:p>
          <a:p>
            <a:pPr>
              <a:defRPr b="1" sz="1800"/>
            </a:pPr>
            <a:r>
              <a:t>- Numerical Data (Approximation using the Category's Order, as true volume data is unavailable - requires caution):</a:t>
            </a:r>
          </a:p>
          <a:p>
            <a:pPr lvl="1">
              <a:defRPr sz="1400"/>
            </a:pPr>
            <a:r>
              <a:t>Average: 2.5 (Categorical order: Low=1, Moderate=2, N/A=3, High=4)</a:t>
            </a:r>
          </a:p>
          <a:p>
            <a:pPr lvl="1">
              <a:defRPr sz="1400"/>
            </a:pPr>
            <a:r>
              <a:t>Median: 2.5</a:t>
            </a:r>
          </a:p>
          <a:p>
            <a:pPr lvl="1">
              <a:defRPr sz="1400"/>
            </a:pPr>
            <a:r>
              <a:t>Max: 4</a:t>
            </a:r>
          </a:p>
          <a:p>
            <a:pPr lvl="1">
              <a:defRPr sz="1400"/>
            </a:pPr>
            <a:r>
              <a:t>Min: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Slide Title: Gap Quantity Analysis - Prioritization and Action</a:t>
            </a:r>
          </a:p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high prevalence of "High Gap Quantity" items requires immediate attention to mitigate potential business impact.</a:t>
            </a:r>
          </a:p>
          <a:p>
            <a:pPr lvl="1">
              <a:defRPr sz="1400"/>
            </a:pPr>
            <a:r>
              <a:t>  Prioritize investigation into the root causes contributing to "High Gap Quantity" instances to identify systemic issues.</a:t>
            </a:r>
          </a:p>
          <a:p>
            <a:pPr lvl="1">
              <a:defRPr sz="1400"/>
            </a:pPr>
            <a:r>
              <a:t>  Develop strategies to address "N/A - Dead Links / Redirects," focusing on content maintenance and SEO health.</a:t>
            </a:r>
          </a:p>
          <a:p>
            <a:pPr lvl="1">
              <a:defRPr sz="1400"/>
            </a:pPr>
            <a:r>
              <a:t>  Re-evaluate the criteria for categorizing gap quantities to ensure alignment with business priorities and potential risk.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Total Records: 150</a:t>
            </a:r>
          </a:p>
          <a:p>
            <a:pPr lvl="1">
              <a:defRPr sz="1400"/>
            </a:pPr>
            <a:r>
              <a:t>  Most Frequent: High Gap Quantity (49%)</a:t>
            </a:r>
          </a:p>
          <a:p>
            <a:pPr lvl="1">
              <a:defRPr sz="1400"/>
            </a:pPr>
            <a:r>
              <a:t>  Least Frequent: Low Gap Quantity (11%)</a:t>
            </a:r>
          </a:p>
          <a:p>
            <a:pPr lvl="1">
              <a:defRPr sz="1400"/>
            </a:pPr>
            <a:r>
              <a:t>  Average Gap Quantity Level (Categorical Assignment): *Unable to calculate a numerical average from categorical data.* *Further data transformation would be needed to assign numerical values to each category.*</a:t>
            </a:r>
          </a:p>
          <a:p>
            <a:pPr lvl="1">
              <a:defRPr sz="1400"/>
            </a:pPr>
            <a:r>
              <a:t>  Median Gap Quantity Level (Categorical Assignment): *Unable to calculate a numerical median from categorical data.* *Further data transformation would be needed to assign numerical values to each category.*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: Compliance Score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Slide Title: Compliance Score Analysis</a:t>
            </a:r>
          </a:p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Compliance Score data reveals significant variability in compliance levels, requiring immediate attention to identify the root causes of both low and high scores.</a:t>
            </a:r>
          </a:p>
          <a:p>
            <a:pPr lvl="1">
              <a:defRPr sz="1400"/>
            </a:pPr>
            <a:r>
              <a:t>Conduct a detailed investigation into the processes and factors contributing to scores below the 25th percentile to identify areas for improvement and prevent potential risks.</a:t>
            </a:r>
          </a:p>
          <a:p>
            <a:pPr lvl="1">
              <a:defRPr sz="1400"/>
            </a:pPr>
            <a:r>
              <a:t>Analyze best practices among teams with scores above the 75th percentile to determine scalable strategies for improving overall compliance.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 Compliance Score: 28.49</a:t>
            </a:r>
          </a:p>
          <a:p>
            <a:pPr lvl="1">
              <a:defRPr sz="1400"/>
            </a:pPr>
            <a:r>
              <a:t>Median Compliance Score: 17.25</a:t>
            </a:r>
          </a:p>
          <a:p>
            <a:pPr lvl="1">
              <a:defRPr sz="1400"/>
            </a:pPr>
            <a:r>
              <a:t>Maximum Compliance Score: 94.50</a:t>
            </a:r>
          </a:p>
          <a:p>
            <a:pPr lvl="1">
              <a:defRPr sz="1400"/>
            </a:pPr>
            <a:r>
              <a:t>Minimum Compliance Score: 0.00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Understanding and improving privacy policy adherence is crucial, as a substantial minority of respondents indicate either explicit non-compliance or reliance on potentially problematic third-party policies.</a:t>
            </a:r>
          </a:p>
          <a:p>
            <a:pPr lvl="1">
              <a:defRPr sz="1400"/>
            </a:pPr>
            <a:r>
              <a:t>  Investigate the "Third party privacy policy" category to determine which third-party policies are being utilized and assess their alignment with our standards and legal obligations.</a:t>
            </a:r>
          </a:p>
          <a:p>
            <a:pPr lvl="1">
              <a:defRPr sz="1400"/>
            </a:pPr>
            <a:r>
              <a:t>  Implement a targeted communication and training program to address the "No" responses and reinforce the importance of adhering to the company's privacy policy.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Adherence Rate (Yes): 63.3% (75 out of 117 total entries)</a:t>
            </a:r>
          </a:p>
          <a:p>
            <a:pPr lvl="1">
              <a:defRPr sz="1400"/>
            </a:pPr>
            <a:r>
              <a:t>  Potentially Non-Compliant Rate (No + Third party privacy policy): 36.7% (42 out of 117 total entries)</a:t>
            </a:r>
          </a:p>
          <a:p>
            <a:pPr lvl="1">
              <a:defRPr sz="1400"/>
            </a:pPr>
            <a:r>
              <a:t>  Most Frequent: Yes (75)</a:t>
            </a:r>
          </a:p>
          <a:p>
            <a:pPr lvl="1">
              <a:defRPr sz="1400"/>
            </a:pPr>
            <a:r>
              <a:t>  Least Frequent: No (17)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Deployment of the cookie banner is incomplete, potentially exposing the organization to legal and reputational risks associated with non-compliance.</a:t>
            </a:r>
          </a:p>
          <a:p>
            <a:pPr lvl="1">
              <a:defRPr sz="1400"/>
            </a:pPr>
            <a:r>
              <a:t>  Prioritize completing cookie banner deployment across all remaining properties to ensure legal compliance and maintain user trust.</a:t>
            </a:r>
          </a:p>
          <a:p>
            <a:pPr lvl="1">
              <a:defRPr sz="1400"/>
            </a:pPr>
            <a:r>
              <a:t>  Investigate the reasons for non-deployment in the 'No' category to identify potential roadblocks and allocate resources effectively.</a:t>
            </a:r>
          </a:p>
          <a:p>
            <a:pPr>
              <a:defRPr b="1" sz="1800"/>
            </a:pPr>
            <a:r>
              <a:t>Key Metrics:</a:t>
            </a:r>
          </a:p>
          <a:p>
            <a:pPr>
              <a:defRPr b="1" sz="1800"/>
            </a:pPr>
            <a:r>
              <a:t>*   Cookie Banner Deployed:</a:t>
            </a:r>
          </a:p>
          <a:p>
            <a:pPr lvl="1">
              <a:defRPr sz="1400"/>
            </a:pPr>
            <a:r>
              <a:t>  Most Frequent: No</a:t>
            </a:r>
          </a:p>
          <a:p>
            <a:pPr lvl="1">
              <a:defRPr sz="1400"/>
            </a:pPr>
            <a:r>
              <a:t>  Least Frequent: Yes</a:t>
            </a:r>
          </a:p>
          <a:p>
            <a:pPr>
              <a:defRPr b="1" sz="1800"/>
            </a:pPr>
            <a:r>
              <a:t>*   Deployment Ratio:</a:t>
            </a:r>
          </a:p>
          <a:p>
            <a:pPr lvl="1">
              <a:defRPr sz="1400"/>
            </a:pPr>
            <a:r>
              <a:t>  Yes: 41% (48/117)</a:t>
            </a:r>
          </a:p>
          <a:p>
            <a:pPr lvl="1">
              <a:defRPr sz="1400"/>
            </a:pPr>
            <a:r>
              <a:t>  No: 59% (69/117)</a:t>
            </a:r>
          </a:p>
          <a:p>
            <a:pPr>
              <a:defRPr b="1" sz="1800"/>
            </a:pPr>
            <a:r>
              <a:t>*   Total Count:</a:t>
            </a:r>
          </a:p>
          <a:p>
            <a:pPr lvl="1">
              <a:defRPr sz="1400"/>
            </a:pPr>
            <a:r>
              <a:t>  Average: N/A (Categorical Data)</a:t>
            </a:r>
          </a:p>
          <a:p>
            <a:pPr lvl="1">
              <a:defRPr sz="1400"/>
            </a:pPr>
            <a:r>
              <a:t>  Median: N/A (Categorical Data)</a:t>
            </a:r>
          </a:p>
          <a:p>
            <a:pPr lvl="1">
              <a:defRPr sz="1400"/>
            </a:pPr>
            <a:r>
              <a:t>  Max: 69 (Count of "No")</a:t>
            </a:r>
          </a:p>
          <a:p>
            <a:pPr lvl="1">
              <a:defRPr sz="1400"/>
            </a:pPr>
            <a:r>
              <a:t>  Min: 48 (Count of "Yes")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User consent is overwhelmingly *not* being honored, representing a significant legal and reputational risk that demands immediate action.</a:t>
            </a:r>
          </a:p>
          <a:p>
            <a:pPr lvl="1">
              <a:defRPr sz="1400"/>
            </a:pPr>
            <a:r>
              <a:t>Immediately investigate the system and code responsible for processing user consent to identify the root cause of this failure.</a:t>
            </a:r>
          </a:p>
          <a:p>
            <a:pPr lvl="1">
              <a:defRPr sz="1400"/>
            </a:pPr>
            <a:r>
              <a:t>Develop and implement a remediation plan with a clear timeline and ownership to ensure 100% compliance with user consent choices.</a:t>
            </a:r>
          </a:p>
          <a:p>
            <a:pPr lvl="1">
              <a:defRPr sz="1400"/>
            </a:pPr>
            <a:r>
              <a:t>Conduct a legal review to assess potential liabilities and prepare appropriate communication strategies.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Records: 43</a:t>
            </a:r>
          </a:p>
          <a:p>
            <a:pPr>
              <a:defRPr b="1" sz="1800"/>
            </a:pPr>
            <a:r>
              <a:t>- Honoring Consent:</a:t>
            </a:r>
          </a:p>
          <a:p>
            <a:pPr lvl="1">
              <a:defRPr sz="1400"/>
            </a:pPr>
            <a:r>
              <a:t>Most Frequent: No (42)</a:t>
            </a:r>
          </a:p>
          <a:p>
            <a:pPr lvl="1">
              <a:defRPr sz="1400"/>
            </a:pPr>
            <a:r>
              <a:t>Least Frequent: Yes (1)</a:t>
            </a:r>
          </a:p>
          <a:p>
            <a:pPr>
              <a:defRPr b="1" sz="1800"/>
            </a:pPr>
            <a:r>
              <a:t>- Count of "Yes":</a:t>
            </a:r>
          </a:p>
          <a:p>
            <a:pPr lvl="1">
              <a:defRPr sz="1400"/>
            </a:pPr>
            <a:r>
              <a:t>Average: 1 (since there's only one value)</a:t>
            </a:r>
          </a:p>
          <a:p>
            <a:pPr lvl="1">
              <a:defRPr sz="1400"/>
            </a:pPr>
            <a:r>
              <a:t>Median: 1 (since there's only one value)</a:t>
            </a:r>
          </a:p>
          <a:p>
            <a:pPr lvl="1">
              <a:defRPr sz="1400"/>
            </a:pPr>
            <a:r>
              <a:t>Max: 1</a:t>
            </a:r>
          </a:p>
          <a:p>
            <a:pPr lvl="1">
              <a:defRPr sz="1400"/>
            </a:pPr>
            <a:r>
              <a:t>Min: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Slide Title: OneTrust Integration Status and Opportunities</a:t>
            </a:r>
          </a:p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Only a minority of systems leverage OneTrust integration, presenting a significant opportunity to improve data privacy compliance and operational efficiency.</a:t>
            </a:r>
          </a:p>
          <a:p>
            <a:pPr lvl="1">
              <a:defRPr sz="1400"/>
            </a:pPr>
            <a:r>
              <a:t>  Prioritize a phased rollout plan for OneTrust integration across systems currently lacking it.</a:t>
            </a:r>
          </a:p>
          <a:p>
            <a:pPr lvl="1">
              <a:defRPr sz="1400"/>
            </a:pPr>
            <a:r>
              <a:t>  Investigate the "Third-Party Integration" usage to determine compatibility and potential migration paths to native OneTrust functionality.</a:t>
            </a:r>
          </a:p>
          <a:p>
            <a:pPr lvl="1">
              <a:defRPr sz="1400"/>
            </a:pPr>
            <a:r>
              <a:t>  Evaluate the costs and benefits of full OneTrust integration compared to current solutions to justify investment.</a:t>
            </a:r>
          </a:p>
          <a:p>
            <a:pPr>
              <a:defRPr b="1" sz="1800"/>
            </a:pPr>
            <a:r>
              <a:t>Key Metrics:</a:t>
            </a:r>
          </a:p>
          <a:p>
            <a:pPr>
              <a:defRPr b="1" sz="1800"/>
            </a:pPr>
            <a:r>
              <a:t>*   Integration Count (Categorical Data):</a:t>
            </a:r>
          </a:p>
          <a:p>
            <a:pPr lvl="1">
              <a:defRPr sz="1400"/>
            </a:pPr>
            <a:r>
              <a:t>  Most Frequent: No Integration (67)</a:t>
            </a:r>
          </a:p>
          <a:p>
            <a:pPr lvl="1">
              <a:defRPr sz="1400"/>
            </a:pPr>
            <a:r>
              <a:t>  Least Frequent: OneTrust Integration (22)</a:t>
            </a:r>
          </a:p>
          <a:p>
            <a:pPr>
              <a:defRPr b="1" sz="1800"/>
            </a:pPr>
            <a:r>
              <a:t>*   Integration Status Distribution:</a:t>
            </a:r>
          </a:p>
          <a:p>
            <a:pPr lvl="1">
              <a:defRPr sz="1400"/>
            </a:pPr>
            <a:r>
              <a:t>  No Integration: 58% (67/115)</a:t>
            </a:r>
          </a:p>
          <a:p>
            <a:pPr lvl="1">
              <a:defRPr sz="1400"/>
            </a:pPr>
            <a:r>
              <a:t>  Third-Party Integration: 24% (28/115)</a:t>
            </a:r>
          </a:p>
          <a:p>
            <a:pPr lvl="1">
              <a:defRPr sz="1400"/>
            </a:pPr>
            <a:r>
              <a:t>  OneTrust Integration: 19% (22/115)</a:t>
            </a:r>
          </a:p>
          <a:p>
            <a:pPr>
              <a:defRPr b="1" sz="1800"/>
            </a:pPr>
            <a:r>
              <a:t>*   Count of Integration Types:</a:t>
            </a:r>
          </a:p>
          <a:p>
            <a:pPr lvl="1">
              <a:defRPr sz="1400"/>
            </a:pPr>
            <a:r>
              <a:t>  Average: 38.33 (rounded up from 115/3)</a:t>
            </a:r>
          </a:p>
          <a:p>
            <a:pPr lvl="1">
              <a:defRPr sz="1400"/>
            </a:pPr>
            <a:r>
              <a:t>  Median: 28</a:t>
            </a:r>
          </a:p>
          <a:p>
            <a:pPr lvl="1">
              <a:defRPr sz="1400"/>
            </a:pPr>
            <a:r>
              <a:t>  Max: 67</a:t>
            </a:r>
          </a:p>
          <a:p>
            <a:pPr lvl="1">
              <a:defRPr sz="1400"/>
            </a:pPr>
            <a:r>
              <a:t>  Min: 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OneTrust dominates third-party integration usage for cookie consent and privacy compliance, suggesting a potential dependency risk and opportunity to optimize integration costs.</a:t>
            </a:r>
          </a:p>
          <a:p>
            <a:pPr lvl="1">
              <a:defRPr sz="1400"/>
            </a:pPr>
            <a:r>
              <a:t>  Evaluate the rationale behind the widespread OneTrust adoption versus other alternatives to identify potential cost savings or functionality gaps.</a:t>
            </a:r>
          </a:p>
          <a:p>
            <a:pPr lvl="1">
              <a:defRPr sz="1400"/>
            </a:pPr>
            <a:r>
              <a:t>  Investigate integrations labeled "Unknown" to determine their purpose and potential compliance implications.</a:t>
            </a:r>
          </a:p>
          <a:p>
            <a:pPr lvl="1">
              <a:defRPr sz="1400"/>
            </a:pPr>
            <a:r>
              <a:t>  Explore consolidating less frequently used tools like CookieYes, Wix, and others onto a standardized platform to reduce management overhead.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Number of Unique Integrations/Tools: 10</a:t>
            </a:r>
          </a:p>
          <a:p>
            <a:pPr lvl="1">
              <a:defRPr sz="1400"/>
            </a:pPr>
            <a:r>
              <a:t>  Most Frequent Integration: OneTrust (23)</a:t>
            </a:r>
          </a:p>
          <a:p>
            <a:pPr lvl="1">
              <a:defRPr sz="1400"/>
            </a:pPr>
            <a:r>
              <a:t>  Least Frequent Integrations: CookieYes, Wix (1 each)</a:t>
            </a:r>
          </a:p>
          <a:p>
            <a:pPr lvl="1">
              <a:defRPr sz="1400"/>
            </a:pPr>
            <a:r>
              <a:t>  Average Usage per Integration (excluding 'Unknown'): 4.56 (Total uses of named integrations / Number of named integrations, (23+5+4+3+2+2+2+1+1) / 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Slide Title: GPC Configuration Analysis</a:t>
            </a:r>
          </a:p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significant disparity between 'Not Configured' and 'Configured' GPC settings indicates a substantial opportunity to improve privacy posture and potentially reduce legal risks by accelerating GPC adoption.</a:t>
            </a:r>
          </a:p>
          <a:p>
            <a:pPr lvl="1">
              <a:defRPr sz="1400"/>
            </a:pPr>
            <a:r>
              <a:t>  Prioritize immediate investigation into the reasons for the low configuration rate (e.g., lack of awareness, technical hurdles, resource constraints).</a:t>
            </a:r>
          </a:p>
          <a:p>
            <a:pPr lvl="1">
              <a:defRPr sz="1400"/>
            </a:pPr>
            <a:r>
              <a:t>  Develop and execute a targeted campaign to encourage and simplify GPC configuration across the organization.</a:t>
            </a:r>
          </a:p>
          <a:p>
            <a:pPr lvl="1">
              <a:defRPr sz="1400"/>
            </a:pPr>
            <a:r>
              <a:t>  Establish a monitoring dashboard to track GPC configuration progress and identify areas lagging behind.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Most Frequent: Not Configured (109)</a:t>
            </a:r>
          </a:p>
          <a:p>
            <a:pPr lvl="1">
              <a:defRPr sz="1400"/>
            </a:pPr>
            <a:r>
              <a:t>  Least Frequent: Configured (8)</a:t>
            </a:r>
          </a:p>
          <a:p>
            <a:pPr lvl="1">
              <a:defRPr sz="1400"/>
            </a:pPr>
            <a:r>
              <a:t>  Total Records: 117</a:t>
            </a:r>
          </a:p>
          <a:p>
            <a:pPr lvl="1">
              <a:defRPr sz="1400"/>
            </a:pPr>
            <a:r>
              <a:t>  Configuration Rate: 6.84% (8/117)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A significant majority of our geolocation rules are not configured, indicating a potential missed opportunity to leverage location-based strategies for improved user experience, targeted offers, or optimized content delivery.</a:t>
            </a:r>
          </a:p>
          <a:p>
            <a:pPr lvl="1">
              <a:defRPr sz="1400"/>
            </a:pPr>
            <a:r>
              <a:t>  Prioritize configuring geolocation rules for key user segments or high-traffic areas to enhance user engagement and personalization.</a:t>
            </a:r>
          </a:p>
          <a:p>
            <a:pPr lvl="1">
              <a:defRPr sz="1400"/>
            </a:pPr>
            <a:r>
              <a:t>  Investigate the reasons behind the high percentage of "Not Configured" rules; determine if it's due to a lack of awareness, technical complexity, or resource constraints.</a:t>
            </a:r>
          </a:p>
          <a:p>
            <a:pPr lvl="1">
              <a:defRPr sz="1400"/>
            </a:pPr>
            <a:r>
              <a:t>  Evaluate the impact of configured geolocation rules on key performance indicators (KPIs) such as conversion rates and user retention.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Geolocation Rule Configuration Rate: 16.3% (19 configured / 117 total).</a:t>
            </a:r>
          </a:p>
          <a:p>
            <a:pPr lvl="1">
              <a:defRPr sz="1400"/>
            </a:pPr>
            <a:r>
              <a:t>  Average (Categorical): N/A - Categorical data.</a:t>
            </a:r>
          </a:p>
          <a:p>
            <a:pPr lvl="1">
              <a:defRPr sz="1400"/>
            </a:pPr>
            <a:r>
              <a:t>  Median (Categorical): N/A - Categorical data.</a:t>
            </a:r>
          </a:p>
          <a:p>
            <a:pPr lvl="1">
              <a:defRPr sz="1400"/>
            </a:pPr>
            <a:r>
              <a:t>  Max (Categorical): N/A - Categorical data.</a:t>
            </a:r>
          </a:p>
          <a:p>
            <a:pPr lvl="1">
              <a:defRPr sz="1400"/>
            </a:pPr>
            <a:r>
              <a:t>  Min (Categorical): N/A - Categorical data.</a:t>
            </a:r>
          </a:p>
          <a:p>
            <a:pPr lvl="1">
              <a:defRPr sz="1400"/>
            </a:pPr>
            <a:r>
              <a:t>  Most Frequent: Not Configured (98 instances).</a:t>
            </a:r>
          </a:p>
          <a:p>
            <a:pPr lvl="1">
              <a:defRPr sz="1400"/>
            </a:pPr>
            <a:r>
              <a:t>  Least Frequent: Configured (19 instances).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73152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5279" y="164592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USA is our dominant market, representing a disproportionate share of our activity, suggesting both opportunity and potential risk in over-reliance.</a:t>
            </a:r>
          </a:p>
          <a:p>
            <a:pPr lvl="1">
              <a:defRPr sz="1400"/>
            </a:pPr>
            <a:r>
              <a:t>  Evaluate strategies to capitalize on the USA's strong performance while diversifying into other regions to mitigate risk.</a:t>
            </a:r>
          </a:p>
          <a:p>
            <a:pPr lvl="1">
              <a:defRPr sz="1400"/>
            </a:pPr>
            <a:r>
              <a:t>  Investigate the reasons for lower performance in regions like India, Brazil, and Australia to identify potential barriers or opportunities for growth.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  Average Region Frequency: 10.8 (Total Regions Counted: 108, distinct regions: 10)</a:t>
            </a:r>
          </a:p>
          <a:p>
            <a:pPr lvl="1">
              <a:defRPr sz="1400"/>
            </a:pPr>
            <a:r>
              <a:t>  Median Region Frequency: 7.5 (after sorting ascending: 1, 2, 2, 3, 4, 11, 11, 15, 19, 41)</a:t>
            </a:r>
          </a:p>
          <a:p>
            <a:pPr lvl="1">
              <a:defRPr sz="1400"/>
            </a:pPr>
            <a:r>
              <a:t>  Max Region Frequency: 41 (USA)</a:t>
            </a:r>
          </a:p>
          <a:p>
            <a:pPr lvl="1">
              <a:defRPr sz="1400"/>
            </a:pPr>
            <a:r>
              <a:t>  Min Region Frequency: 1 (India)</a:t>
            </a:r>
          </a:p>
          <a:p>
            <a:pPr lvl="1">
              <a:defRPr sz="1400"/>
            </a:pPr>
            <a:r>
              <a:t>  Most Frequent Region: USA</a:t>
            </a:r>
          </a:p>
          <a:p>
            <a:pPr lvl="1">
              <a:defRPr sz="1400"/>
            </a:pPr>
            <a:r>
              <a:t>  Least Frequent Region: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5</cp:revision>
  <dcterms:created xsi:type="dcterms:W3CDTF">2025-06-22T20:27:00Z</dcterms:created>
  <dcterms:modified xsi:type="dcterms:W3CDTF">2025-06-24T01:43:37Z</dcterms:modified>
</cp:coreProperties>
</file>