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DEB214F-0245-4DB9-A768-D685510891C9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3586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13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73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79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650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Generated By PPTEx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71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21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18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10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95951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DEB214F-0245-4DB9-A768-D685510891C9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IN"/>
              <a:t>Generated By PPTEx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88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 Analysis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Source: Sample Audit Report v1.xlsx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Level of Traffic Volume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/>
          <a:p>
            <a:pPr>
              <a:defRPr b="1" sz="1800"/>
            </a:pPr>
            <a:r>
              <a:t>Summary Insight:</a:t>
            </a:r>
          </a:p>
          <a:p>
            <a:pPr>
              <a:defRPr sz="1400"/>
            </a:pPr>
            <a:r>
              <a:t>Traffic volume across the analyzed links varies significantly, with 'Low Volume' representing the largest segment. A considerable number of links are non-functional ('N/A - Dead Links / Redirects'), highlighting a potential need for link maintenance.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Most Frequent Volume: Low Volume (52 links)</a:t>
            </a:r>
          </a:p>
          <a:p>
            <a:pPr lvl="1">
              <a:defRPr sz="1400"/>
            </a:pPr>
            <a:r>
              <a:t>Least Frequent Volume: High Volume (28 links)</a:t>
            </a:r>
          </a:p>
          <a:p>
            <a:pPr lvl="1">
              <a:defRPr sz="1400"/>
            </a:pPr>
            <a:r>
              <a:t>Total Number of Links Analyzed: 150</a:t>
            </a:r>
          </a:p>
          <a:p>
            <a:pPr lvl="1">
              <a:defRPr sz="1400"/>
            </a:pPr>
            <a:r>
              <a:t>Number of Dead/Redirected Links: 33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800"/>
            <a:ext cx="4480560" cy="26815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Level of Gap Quantity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The majority of entries exhibit a high gap quantity, suggesting widespread deficiencies. A significant number of dead links and redirects also contribute to overall concerns.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Total Entries (Count): 150</a:t>
            </a:r>
          </a:p>
          <a:p>
            <a:pPr lvl="1">
              <a:defRPr sz="1400"/>
            </a:pPr>
            <a:r>
              <a:t>Most Frequent Category: High Gap Quantity (73)</a:t>
            </a:r>
          </a:p>
          <a:p>
            <a:pPr lvl="1">
              <a:defRPr sz="1400"/>
            </a:pPr>
            <a:r>
              <a:t>Least Frequent Category: Low Gap Quantity (16)</a:t>
            </a:r>
          </a:p>
          <a:p>
            <a:pPr lvl="1">
              <a:defRPr sz="1400"/>
            </a:pPr>
            <a:r>
              <a:t>Entries With Gap Quantity (High, Moderate, Low): 117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800"/>
            <a:ext cx="4480560" cy="27844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Compliance Score (Score)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/>
          <a:p>
            <a:pPr>
              <a:defRPr b="1" sz="1800"/>
            </a:pPr>
            <a:r>
              <a:t>Summary Insight:</a:t>
            </a:r>
          </a:p>
          <a:p>
            <a:pPr>
              <a:defRPr sz="1400"/>
            </a:pPr>
            <a:r>
              <a:t>The 'Compliance Score (Score)' data shows a wide range of compliance levels, with the average score indicating room for improvement. The significant standard deviation suggests considerable variability across the dataset, warranting further investigation into specific compliance areas.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Count: 150 entries</a:t>
            </a:r>
          </a:p>
          <a:p>
            <a:pPr lvl="1">
              <a:defRPr sz="1400"/>
            </a:pPr>
            <a:r>
              <a:t>Average Score: 28.49</a:t>
            </a:r>
          </a:p>
          <a:p>
            <a:pPr lvl="1">
              <a:defRPr sz="1400"/>
            </a:pPr>
            <a:r>
              <a:t>Minimum Score: 0.00</a:t>
            </a:r>
          </a:p>
          <a:p>
            <a:pPr lvl="1">
              <a:defRPr sz="1400"/>
            </a:pPr>
            <a:r>
              <a:t>Maximum Score: 94.50</a:t>
            </a:r>
          </a:p>
          <a:p>
            <a:pPr lvl="1">
              <a:defRPr sz="1400"/>
            </a:pPr>
            <a:r>
              <a:t>25th Percentile: 7.63</a:t>
            </a:r>
          </a:p>
          <a:p>
            <a:pPr lvl="1">
              <a:defRPr sz="1400"/>
            </a:pPr>
            <a:r>
              <a:t>75th Percentile: 44.38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800"/>
            <a:ext cx="4480560" cy="26697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Privacy Policy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/>
          <a:p>
            <a:pPr>
              <a:defRPr b="1" sz="1800"/>
            </a:pPr>
            <a:r>
              <a:t>Summary Insight:</a:t>
            </a:r>
          </a:p>
          <a:p>
            <a:pPr>
              <a:defRPr sz="1400"/>
            </a:pPr>
            <a:r>
              <a:t>The majority of respondents indicate having a privacy policy in place. However, a significant portion either rely on third-party policies or lack a privacy policy entirely, indicating a potential area for improvement.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Most Frequent Category: "Yes" with 75 entries.</a:t>
            </a:r>
          </a:p>
          <a:p>
            <a:pPr lvl="1">
              <a:defRPr sz="1400"/>
            </a:pPr>
            <a:r>
              <a:t>Least Frequent Category: "No" with 17 entries.</a:t>
            </a:r>
          </a:p>
          <a:p>
            <a:pPr lvl="1">
              <a:defRPr sz="1400"/>
            </a:pPr>
            <a:r>
              <a:t>Total Responses: 117 entries.</a:t>
            </a:r>
          </a:p>
          <a:p>
            <a:pPr lvl="1">
              <a:defRPr sz="1400"/>
            </a:pPr>
            <a:r>
              <a:t>Percentage with Privacy Policy (Yes): 64.1% (75/117)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800"/>
            <a:ext cx="4480560" cy="26670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Cookie Banner Deployed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The deployment of cookie banners is not universally adopted. More domains are lacking a cookie banner than have one implemented.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Total Entries: 117</a:t>
            </a:r>
          </a:p>
          <a:p>
            <a:pPr>
              <a:defRPr b="1" sz="1800"/>
            </a:pPr>
            <a:r>
              <a:t>- Cookie Banner Deployed:</a:t>
            </a:r>
          </a:p>
          <a:p>
            <a:pPr lvl="1">
              <a:defRPr sz="1400"/>
            </a:pPr>
            <a:r>
              <a:t>Most Frequent: No (69)</a:t>
            </a:r>
          </a:p>
          <a:p>
            <a:pPr lvl="1">
              <a:defRPr sz="1400"/>
            </a:pPr>
            <a:r>
              <a:t>Least Frequent: Yes (48)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800"/>
            <a:ext cx="4480560" cy="26761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User Consent Choices Honored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User consent choices are overwhelmingly not being honored. This indicates a potential compliance issue needing immediate investigation and remediation.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Most Frequent Category: No (Count: 42)</a:t>
            </a:r>
          </a:p>
          <a:p>
            <a:pPr lvl="1">
              <a:defRPr sz="1400"/>
            </a:pPr>
            <a:r>
              <a:t>Least Frequent Category: Yes (Count: 1)</a:t>
            </a:r>
          </a:p>
          <a:p>
            <a:pPr lvl="1">
              <a:defRPr sz="1400"/>
            </a:pPr>
            <a:r>
              <a:t>Total Entries: 43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800"/>
            <a:ext cx="4480560" cy="26761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OneTrust Integration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/>
          <a:p>
            <a:pPr>
              <a:defRPr b="1" sz="1800"/>
            </a:pPr>
            <a:r>
              <a:t>Summary Insight:</a:t>
            </a:r>
          </a:p>
          <a:p>
            <a:pPr>
              <a:defRPr sz="1400"/>
            </a:pPr>
            <a:r>
              <a:t>The majority of organizations are not currently leveraging any OneTrust integration for their privacy compliance. There is a significant opportunity to explore and implement OneTrust solutions to enhance data privacy management.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Most Frequent: No Integration (67)</a:t>
            </a:r>
          </a:p>
          <a:p>
            <a:pPr lvl="1">
              <a:defRPr sz="1400"/>
            </a:pPr>
            <a:r>
              <a:t>Least Frequent: OneTrust Integration (22)</a:t>
            </a:r>
          </a:p>
          <a:p>
            <a:pPr lvl="1">
              <a:defRPr sz="1400"/>
            </a:pPr>
            <a:r>
              <a:t>Count (Total Integrations): 117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800"/>
            <a:ext cx="4480560" cy="26965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Name of Third Party Integration / Tool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/>
          <a:p>
            <a:pPr>
              <a:defRPr b="1" sz="1800"/>
            </a:pPr>
            <a:r>
              <a:t>Summary Insight:</a:t>
            </a:r>
          </a:p>
          <a:p>
            <a:pPr>
              <a:defRPr sz="1400"/>
            </a:pPr>
            <a:r>
              <a:t>This data highlights a reliance on OneTrust as the dominant third-party integration for cookie consent management, but also demonstrates a fragmented landscape of alternative solutions. The long tail of less frequent tools indicates that specific business requirements are driving diverse implementation choices.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Most Frequent Integration: OneTrust (23)</a:t>
            </a:r>
          </a:p>
          <a:p>
            <a:pPr lvl="1">
              <a:defRPr sz="1400"/>
            </a:pPr>
            <a:r>
              <a:t>Least Frequent Integrations: CookieYes, Wix, Adform, Klaro or Borlabs cookie, Termly, Cookiewow, No banner for US connection / TrustArc for EU connection (all with count of 1)</a:t>
            </a:r>
          </a:p>
          <a:p>
            <a:pPr lvl="1">
              <a:defRPr sz="1400"/>
            </a:pPr>
            <a:r>
              <a:t>Total Count: 50</a:t>
            </a:r>
          </a:p>
          <a:p>
            <a:pPr lvl="1">
              <a:defRPr sz="1400"/>
            </a:pPr>
            <a:r>
              <a:t>Number of Unique Integrations: 15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800"/>
            <a:ext cx="4480560" cy="26761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GPC Configuration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The vast majority of systems are not configured with GPC (Global Privacy Control), indicating a significant area for improvement in privacy settings. Only a small fraction of systems have GPC properly configured.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Most Frequent Configuration: Not Configured (109)</a:t>
            </a:r>
          </a:p>
          <a:p>
            <a:pPr lvl="1">
              <a:defRPr sz="1400"/>
            </a:pPr>
            <a:r>
              <a:t>Least Frequent Configuration: Configured (8)</a:t>
            </a:r>
          </a:p>
          <a:p>
            <a:pPr lvl="1">
              <a:defRPr sz="1400"/>
            </a:pPr>
            <a:r>
              <a:t>Total Count: 117 entries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800"/>
            <a:ext cx="4480560" cy="26729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Geolocation Rules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A significant majority (83.7%) of the system's geolocation rules are not configured, indicating a potential security or compliance gap. The low number of configured rules suggests that geolocation-based restrictions are not widely implemented.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Most Frequent Category: Not Configured (98)</a:t>
            </a:r>
          </a:p>
          <a:p>
            <a:pPr lvl="1">
              <a:defRPr sz="1400"/>
            </a:pPr>
            <a:r>
              <a:t>Least Frequent Category: Configured (19)</a:t>
            </a:r>
          </a:p>
          <a:p>
            <a:pPr lvl="1">
              <a:defRPr sz="1400"/>
            </a:pPr>
            <a:r>
              <a:t>Count: 117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800"/>
            <a:ext cx="4480560" cy="26761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Region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The 'Region' data highlights a strong concentration of data points originating from the USA, with a significant global presence. The data also includes multiple unique locations.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Number of Entries (Count): 120</a:t>
            </a:r>
          </a:p>
          <a:p>
            <a:pPr lvl="1">
              <a:defRPr sz="1400"/>
            </a:pPr>
            <a:r>
              <a:t>Most Frequent Region: USA (41)</a:t>
            </a:r>
          </a:p>
          <a:p>
            <a:pPr lvl="1">
              <a:defRPr sz="1400"/>
            </a:pPr>
            <a:r>
              <a:t>Least Frequent Regions: India, Switzerland, Tanzania, Thailand, Dominican Republic, Vietnam, Japan &amp; Singapore, South Korea, Australia &amp; New Zealand (all with a count of 1)</a:t>
            </a:r>
          </a:p>
          <a:p>
            <a:pPr lvl="1">
              <a:defRPr sz="1400"/>
            </a:pPr>
            <a:r>
              <a:t>Number of Unique Regions: 19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800"/>
            <a:ext cx="4480560" cy="26697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Wingdings 2</vt:lpstr>
      <vt:lpstr>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Debak Roy</dc:creator>
  <cp:lastModifiedBy>Debak Roy</cp:lastModifiedBy>
  <cp:revision>5</cp:revision>
  <dcterms:created xsi:type="dcterms:W3CDTF">2025-06-22T20:27:00Z</dcterms:created>
  <dcterms:modified xsi:type="dcterms:W3CDTF">2025-06-24T01:43:37Z</dcterms:modified>
</cp:coreProperties>
</file>