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265176" indent="-137160">
              <a:buFont typeface="Wingdings" panose="05000000000000000000" pitchFamily="2" charset="2"/>
              <a:buChar char="§"/>
              <a:defRPr/>
            </a:lvl2pPr>
            <a:lvl3pPr marL="448056" indent="-137160">
              <a:buFont typeface="Wingdings" panose="05000000000000000000" pitchFamily="2" charset="2"/>
              <a:buChar char="§"/>
              <a:defRPr/>
            </a:lvl3pPr>
            <a:lvl4pPr marL="594360" indent="-137160">
              <a:buFont typeface="Wingdings" panose="05000000000000000000" pitchFamily="2" charset="2"/>
              <a:buChar char="§"/>
              <a:defRPr/>
            </a:lvl4pPr>
            <a:lvl5pPr marL="777240" indent="-13716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814" y="2311879"/>
            <a:ext cx="529041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11879"/>
            <a:ext cx="5548223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50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Website Assessment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Sample Audit Report v1.xlsx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Average Monthly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average monthly traffic volume is quite high, exceeding 1 million, suggesting a general trend of substantial traffic.</a:t>
            </a:r>
          </a:p>
          <a:p>
            <a:pPr lvl="1">
              <a:defRPr sz="1400"/>
            </a:pPr>
            <a:r>
              <a:t>There is extreme variability in traffic volume, as indicated by a standard deviation far exceeding the mean, pointing to a wide spread of values.</a:t>
            </a:r>
          </a:p>
          <a:p>
            <a:pPr lvl="1">
              <a:defRPr sz="1400"/>
            </a:pPr>
            <a:r>
              <a:t>A significant portion of entities (75%) have relatively low traffic volumes, with the 75th percentile at just over 40,000.</a:t>
            </a:r>
          </a:p>
          <a:p>
            <a:pPr lvl="1">
              <a:defRPr sz="1400"/>
            </a:pPr>
            <a:r>
              <a:t>However, the presence of a few extremely high-traffic instances, with a maximum nearing 18.7 million, heavily skews the average upwards.</a:t>
            </a:r>
          </a:p>
          <a:p>
            <a:pPr lvl="1">
              <a:defRPr sz="1400"/>
            </a:pPr>
            <a:r>
              <a:t>The median traffic volume is quite low at 11,500, highlighting that most entities have modest traffic despite the high overall average.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entries: 118</a:t>
            </a:r>
          </a:p>
          <a:p>
            <a:pPr lvl="1">
              <a:defRPr sz="1400"/>
            </a:pPr>
            <a:r>
              <a:t>Average Traffic Volume: 1,017,830</a:t>
            </a:r>
          </a:p>
          <a:p>
            <a:pPr lvl="1">
              <a:defRPr sz="1400"/>
            </a:pPr>
            <a:r>
              <a:t>Maximum Traffic Volume: 18,696,560</a:t>
            </a:r>
          </a:p>
          <a:p>
            <a:pPr lvl="1">
              <a:defRPr sz="1400"/>
            </a:pPr>
            <a:r>
              <a:t>Minimum Traffic Volume: 0</a:t>
            </a:r>
          </a:p>
          <a:p>
            <a:pPr lvl="1">
              <a:defRPr sz="1400"/>
            </a:pPr>
            <a:r>
              <a:t>Median Traffic Volume (50th percentile): 11,500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481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majority of analyzed items experience low to moderate traffic volumes, indicating a potentially less active environment for a significant portion of the dataset.</a:t>
            </a:r>
          </a:p>
          <a:p>
            <a:pPr lvl="1">
              <a:defRPr sz="1400"/>
            </a:pPr>
            <a:r>
              <a:t>'Low Volume' is the most prevalent category, accounting for over a third of the observations, suggesting a primary focus area for optimization.</a:t>
            </a:r>
          </a:p>
          <a:p>
            <a:pPr lvl="1">
              <a:defRPr sz="1400"/>
            </a:pPr>
            <a:r>
              <a:t>A considerable portion of the data, nearly a quarter, is composed of 'N/A - Dead Links / Redirects', representing non-actionable or inaccessible entries.</a:t>
            </a:r>
          </a:p>
          <a:p>
            <a:pPr lvl="1">
              <a:defRPr sz="1400"/>
            </a:pPr>
            <a:r>
              <a:t>This 'N/A' category suggests a substantial segment of the dataset requires cleanup or further investigation to understand why these links are not providing valid data.</a:t>
            </a:r>
          </a:p>
          <a:p>
            <a:pPr lvl="1">
              <a:defRPr sz="1400"/>
            </a:pPr>
            <a:r>
              <a:t>Conversely, 'High Volume' traffic is the least common, observed in less than 20% of the cases.</a:t>
            </a:r>
          </a:p>
          <a:p>
            <a:pPr lvl="1">
              <a:defRPr sz="1400"/>
            </a:pPr>
            <a:r>
              <a:t>Understanding this distribution is crucial for targeted resource allocation and content strategy.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Observations: 150</a:t>
            </a:r>
          </a:p>
          <a:p>
            <a:pPr lvl="1">
              <a:defRPr sz="1400"/>
            </a:pPr>
            <a:r>
              <a:t>Low Volume: 52 (34.67%)</a:t>
            </a:r>
          </a:p>
          <a:p>
            <a:pPr lvl="1">
              <a:defRPr sz="1400"/>
            </a:pPr>
            <a:r>
              <a:t>Moderate Volume: 37 (24.67%)</a:t>
            </a:r>
          </a:p>
          <a:p>
            <a:pPr lvl="1">
              <a:defRPr sz="1400"/>
            </a:pPr>
            <a:r>
              <a:t>N/A - Dead Links / Redirects: 33 (22.00%)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608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Gap Quantity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significant challenge is highlighted by the 'High Gap Quantity' category, which represents nearly half of all observations, indicating pervasive data incompleteness.</a:t>
            </a:r>
          </a:p>
          <a:p>
            <a:pPr lvl="1">
              <a:defRPr sz="1400"/>
            </a:pPr>
            <a:r>
              <a:t>This suggests a widespread issue with missing or incomplete data points across a large segment of the dataset, impacting data reliability.</a:t>
            </a:r>
          </a:p>
          <a:p>
            <a:pPr lvl="1">
              <a:defRPr sz="1400"/>
            </a:pPr>
            <a:r>
              <a:t>Similar to traffic volume, 'N/A - Dead Links / Redirects' accounts for a notable portion of the data, pointing to underlying structural or access issues.</a:t>
            </a:r>
          </a:p>
          <a:p>
            <a:pPr lvl="1">
              <a:defRPr sz="1400"/>
            </a:pPr>
            <a:r>
              <a:t>The combined presence of high gaps and dead links indicates that the dataset may require substantial data quality improvement initiatives.</a:t>
            </a:r>
          </a:p>
          <a:p>
            <a:pPr lvl="1">
              <a:defRPr sz="1400"/>
            </a:pPr>
            <a:r>
              <a:t>'Low Gap Quantity' is the least common observation, occurring in just over 10% of the cases, reinforcing the prevalence of data completeness issues.</a:t>
            </a:r>
          </a:p>
          <a:p>
            <a:pPr lvl="1">
              <a:defRPr sz="1400"/>
            </a:pPr>
            <a:r>
              <a:t>Addressing these gaps will be critical for improving the overall reliability and usability of the data.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Observations: 150</a:t>
            </a:r>
          </a:p>
          <a:p>
            <a:pPr lvl="1">
              <a:defRPr sz="1400"/>
            </a:pPr>
            <a:r>
              <a:t>High Gap Quantity: 73 (48.67%)</a:t>
            </a:r>
          </a:p>
          <a:p>
            <a:pPr lvl="1">
              <a:defRPr sz="1400"/>
            </a:pPr>
            <a:r>
              <a:t>N/A - Dead Links / Redirects: 33 (22.00%)</a:t>
            </a:r>
          </a:p>
          <a:p>
            <a:pPr lvl="1">
              <a:defRPr sz="1400"/>
            </a:pPr>
            <a:r>
              <a:t>Moderate Gap Quantity: 28 (18.67%)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2328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Compliance Score (Score)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Compliance Score data reveals a wide spectrum of performance, ranging from perfect non-compliance (0) to a high score of 94.5.</a:t>
            </a:r>
          </a:p>
          <a:p>
            <a:pPr lvl="1">
              <a:defRPr sz="1400"/>
            </a:pPr>
            <a:r>
              <a:t>The average compliance score is approximately 28.5, which is relatively low compared to the maximum observed score, indicating significant room for overall improvement.</a:t>
            </a:r>
          </a:p>
          <a:p>
            <a:pPr lvl="1">
              <a:defRPr sz="1400"/>
            </a:pPr>
            <a:r>
              <a:t>With a considerable standard deviation of about 29.2, there is a large spread in scores, suggesting that while some entities achieve high compliance, many others fall short.</a:t>
            </a:r>
          </a:p>
          <a:p>
            <a:pPr lvl="1">
              <a:defRPr sz="1400"/>
            </a:pPr>
            <a:r>
              <a:t>The median score of 17.25 is notably lower than the mean, indicating a positive skew in the data where a larger number of entries exhibit lower compliance scores.</a:t>
            </a:r>
          </a:p>
          <a:p>
            <a:pPr lvl="1">
              <a:defRPr sz="1400"/>
            </a:pPr>
            <a:r>
              <a:t>This distribution suggests that targeted interventions on low-scoring entities could significantly raise the overall average compliance.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Count: 150</a:t>
            </a:r>
          </a:p>
          <a:p>
            <a:pPr lvl="1">
              <a:defRPr sz="1400"/>
            </a:pPr>
            <a:r>
              <a:t>Average Score: 28.488</a:t>
            </a:r>
          </a:p>
          <a:p>
            <a:pPr lvl="1">
              <a:defRPr sz="1400"/>
            </a:pPr>
            <a:r>
              <a:t>Maximum Score: 94.50</a:t>
            </a:r>
          </a:p>
          <a:p>
            <a:pPr lvl="1">
              <a:defRPr sz="1400"/>
            </a:pPr>
            <a:r>
              <a:t>Minimum Score: 0.00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49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The compliance assessment reveals a prevalent issue, with the majority of audited websites showing low overall compliance scores and a significant number exhibiting high quantities of identified gaps.</a:t>
            </a:r>
          </a:p>
          <a:p>
            <a:pPr>
              <a:defRPr sz="1600"/>
            </a:pPr>
            <a:r>
              <a:t>A critical finding is the near-complete failure across the portfolio to honor user consent choices, representing a fundamental risk to privacy and regulatory compliance.</a:t>
            </a:r>
          </a:p>
          <a:p>
            <a:pPr>
              <a:defRPr sz="1600"/>
            </a:pPr>
            <a:r>
              <a:t>Many digital properties lack essential foundational controls, with a large proportion missing deployed cookie banners and exhibiting inconsistent privacy policy implementations.</a:t>
            </a:r>
          </a:p>
          <a:p>
            <a:pPr>
              <a:defRPr sz="1600"/>
            </a:pPr>
            <a:r>
              <a:t>The implementation of advanced privacy signals, such as Global Privacy Control (GPC) and tailored geolocation rules, is notably absent across most websites, indicating a significant area for development.</a:t>
            </a:r>
          </a:p>
          <a:p>
            <a:pPr>
              <a:defRPr sz="1600"/>
            </a:pPr>
            <a:r>
              <a:t>While a portion of the assessed portfolio consists of non-operational links, the active websites present varied traffic volumes, meaning compliance risks are present across properties with different levels of public exposure.</a:t>
            </a:r>
          </a:p>
          <a:p>
            <a:pPr>
              <a:defRPr sz="1600"/>
            </a:pPr>
            <a:r>
              <a:t>These widespread gaps collectively indicate an urgent need for a centralized strategy and immediate remediation efforts to elevate the compliance posture across all digital properties.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Privacy Policy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substantial majority (64.1%) of entities indicate having a privacy policy.</a:t>
            </a:r>
          </a:p>
          <a:p>
            <a:pPr lvl="1">
              <a:defRPr sz="1400"/>
            </a:pPr>
            <a:r>
              <a:t>However, a significant portion (21.4%) relies on third-party privacy policies, which might introduce dependencies.</a:t>
            </a:r>
          </a:p>
          <a:p>
            <a:pPr lvl="1">
              <a:defRPr sz="1400"/>
            </a:pPr>
            <a:r>
              <a:t>A concerning 14.5% of entities report having no privacy policy at all.</a:t>
            </a:r>
          </a:p>
          <a:p>
            <a:pPr lvl="1">
              <a:defRPr sz="1400"/>
            </a:pPr>
            <a:r>
              <a:t>This indicates a diverse landscape with room for improving direct privacy policy ownership.</a:t>
            </a:r>
          </a:p>
          <a:p>
            <a:pPr lvl="1">
              <a:defRPr sz="1400"/>
            </a:pPr>
            <a:r>
              <a:t>The data highlights varying levels of privacy policy implementation across the dataset.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Policies Reviewed: 117</a:t>
            </a:r>
          </a:p>
          <a:p>
            <a:pPr lvl="1">
              <a:defRPr sz="1400"/>
            </a:pPr>
            <a:r>
              <a:t>Yes: 75 (64.1%)</a:t>
            </a:r>
          </a:p>
          <a:p>
            <a:pPr lvl="1">
              <a:defRPr sz="1400"/>
            </a:pPr>
            <a:r>
              <a:t>Third party privacy policy: 25 (21.4%)</a:t>
            </a:r>
          </a:p>
          <a:p>
            <a:pPr lvl="1">
              <a:defRPr sz="1400"/>
            </a:pPr>
            <a:r>
              <a:t>No: 17 (14.5%)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67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Cookie Banner Deployed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data reveals that a majority (59.0%) of entities have not deployed a cookie banner.</a:t>
            </a:r>
          </a:p>
          <a:p>
            <a:pPr lvl="1">
              <a:defRPr sz="1400"/>
            </a:pPr>
            <a:r>
              <a:t>Only 41.0% of entities have successfully implemented a cookie banner.</a:t>
            </a:r>
          </a:p>
          <a:p>
            <a:pPr lvl="1">
              <a:defRPr sz="1400"/>
            </a:pPr>
            <a:r>
              <a:t>This presents a significant compliance challenge, indicating many users may not be informed or able to consent to cookie usage.</a:t>
            </a:r>
          </a:p>
          <a:p>
            <a:pPr lvl="1">
              <a:defRPr sz="1400"/>
            </a:pPr>
            <a:r>
              <a:t>The low deployment rate suggests a potential gap in meeting modern web privacy standards.</a:t>
            </a:r>
          </a:p>
          <a:p>
            <a:pPr lvl="1">
              <a:defRPr sz="1400"/>
            </a:pPr>
            <a:r>
              <a:t>There is a clear need for increased focus on cookie banner implementation across the dataset.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Entities: 117</a:t>
            </a:r>
          </a:p>
          <a:p>
            <a:pPr lvl="1">
              <a:defRPr sz="1400"/>
            </a:pPr>
            <a:r>
              <a:t>No: 69 (59.0%)</a:t>
            </a:r>
          </a:p>
          <a:p>
            <a:pPr lvl="1">
              <a:defRPr sz="1400"/>
            </a:pPr>
            <a:r>
              <a:t>Yes: 48 (41.0%)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4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User Consent Choices Honored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striking 97.7% of entities are failing to honor user consent choices.</a:t>
            </a:r>
          </a:p>
          <a:p>
            <a:pPr lvl="1">
              <a:defRPr sz="1400"/>
            </a:pPr>
            <a:r>
              <a:t>This represents a critical and widespread failure in respecting user privacy preferences.</a:t>
            </a:r>
          </a:p>
          <a:p>
            <a:pPr lvl="1">
              <a:defRPr sz="1400"/>
            </a:pPr>
            <a:r>
              <a:t>Only a negligible 2.3% of entities are correctly implementing user-given consent.</a:t>
            </a:r>
          </a:p>
          <a:p>
            <a:pPr lvl="1">
              <a:defRPr sz="1400"/>
            </a:pPr>
            <a:r>
              <a:t>This severe non-compliance indicates a fundamental issue in how user data privacy is managed post-consent.</a:t>
            </a:r>
          </a:p>
          <a:p>
            <a:pPr lvl="1">
              <a:defRPr sz="1400"/>
            </a:pPr>
            <a:r>
              <a:t>Immediate and drastic measures are required to rectify this profound disregard for user consent.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Entries: 43</a:t>
            </a:r>
          </a:p>
          <a:p>
            <a:pPr lvl="1">
              <a:defRPr sz="1400"/>
            </a:pPr>
            <a:r>
              <a:t>No: 42 (97.7%)</a:t>
            </a:r>
          </a:p>
          <a:p>
            <a:pPr lvl="1">
              <a:defRPr sz="1400"/>
            </a:pPr>
            <a:r>
              <a:t>Yes: 1 (2.3%)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4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OneTrust Integration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majority of systems currently lack any direct OneTrust integration, indicating a significant potential area for development or consolidation.</a:t>
            </a:r>
          </a:p>
          <a:p>
            <a:pPr lvl="1">
              <a:defRPr sz="1400"/>
            </a:pPr>
            <a:r>
              <a:t>Over half of the observed systems (57.3%) operate without any integration solution for privacy management.</a:t>
            </a:r>
          </a:p>
          <a:p>
            <a:pPr lvl="1">
              <a:defRPr sz="1400"/>
            </a:pPr>
            <a:r>
              <a:t>Approximately one-quarter of the systems are utilizing a third-party integration, suggesting a varied landscape of existing solutions.</a:t>
            </a:r>
          </a:p>
          <a:p>
            <a:pPr lvl="1">
              <a:defRPr sz="1400"/>
            </a:pPr>
            <a:r>
              <a:t>A smaller portion, less than 20%, have already adopted OneTrust Integration, highlighting a growth opportunity for standardization.</a:t>
            </a:r>
          </a:p>
          <a:p>
            <a:pPr lvl="1">
              <a:defRPr sz="1400"/>
            </a:pPr>
            <a:r>
              <a:t>This data suggests a strong need for evaluating current integration strategies to enhance efficiency and compliance.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Systems: 117</a:t>
            </a:r>
          </a:p>
          <a:p>
            <a:pPr lvl="1">
              <a:defRPr sz="1400"/>
            </a:pPr>
            <a:r>
              <a:t>No Integration: 67 (57.3%)</a:t>
            </a:r>
          </a:p>
          <a:p>
            <a:pPr lvl="1">
              <a:defRPr sz="1400"/>
            </a:pPr>
            <a:r>
              <a:t>Third-Party Integration: 28 (23.9%)</a:t>
            </a:r>
          </a:p>
          <a:p>
            <a:pPr lvl="1">
              <a:defRPr sz="1400"/>
            </a:pPr>
            <a:r>
              <a:t>OneTrust Integration: 22 (18.8%)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785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Name of Third Party Integration / Tool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Among the systems using third-party or OneTrust integrations, OneTrust itself is the most frequently cited tool.</a:t>
            </a:r>
          </a:p>
          <a:p>
            <a:pPr lvl="1">
              <a:defRPr sz="1400"/>
            </a:pPr>
            <a:r>
              <a:t>Nearly half of these integrations specifically name OneTrust, suggesting its prominence in the current integration landscape.</a:t>
            </a:r>
          </a:p>
          <a:p>
            <a:pPr lvl="1">
              <a:defRPr sz="1400"/>
            </a:pPr>
            <a:r>
              <a:t>Other notable tools like Cookiebot and Cloudflare make up smaller, but significant, portions of the integrations.</a:t>
            </a:r>
          </a:p>
          <a:p>
            <a:pPr lvl="1">
              <a:defRPr sz="1400"/>
            </a:pPr>
            <a:r>
              <a:t>A collection of various smaller groups, labeled as 'Others', indicates a diverse ecosystem of less common or niche tools being used.</a:t>
            </a:r>
          </a:p>
          <a:p>
            <a:pPr lvl="1">
              <a:defRPr sz="1400"/>
            </a:pPr>
            <a:r>
              <a:t>This breakdown helps understand the varied tools and platforms users rely on for managing privacy or related functionalities.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Integrations/Tools Mentioned: 50</a:t>
            </a:r>
          </a:p>
          <a:p>
            <a:pPr lvl="1">
              <a:defRPr sz="1400"/>
            </a:pPr>
            <a:r>
              <a:t>OneTrust: 23 (46.0%)</a:t>
            </a:r>
          </a:p>
          <a:p>
            <a:pPr lvl="1">
              <a:defRPr sz="1400"/>
            </a:pPr>
            <a:r>
              <a:t>Cookiebot: 5 (10.0%)</a:t>
            </a:r>
          </a:p>
          <a:p>
            <a:pPr lvl="1">
              <a:defRPr sz="1400"/>
            </a:pPr>
            <a:r>
              <a:t>Cloudflare: 4 (8.0%)</a:t>
            </a:r>
          </a:p>
          <a:p>
            <a:pPr lvl="1">
              <a:defRPr sz="1400"/>
            </a:pPr>
            <a:r>
              <a:t>Others (6 categories): 6 (12.0%)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23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GPC 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data clearly indicates that Global Privacy Control (GPC) is largely not configured across the surveyed systems.</a:t>
            </a:r>
          </a:p>
          <a:p>
            <a:pPr lvl="1">
              <a:defRPr sz="1400"/>
            </a:pPr>
            <a:r>
              <a:t>A substantial majority, over 93% of systems, have not implemented GPC configuration.</a:t>
            </a:r>
          </a:p>
          <a:p>
            <a:pPr lvl="1">
              <a:defRPr sz="1400"/>
            </a:pPr>
            <a:r>
              <a:t>This low adoption rate suggests a significant gap in leveraging GPC for enhanced user privacy and compliance.</a:t>
            </a:r>
          </a:p>
          <a:p>
            <a:pPr lvl="1">
              <a:defRPr sz="1400"/>
            </a:pPr>
            <a:r>
              <a:t>Only a very small fraction of systems have GPC properly configured, pointing to a potential area for education or mandatory implementation.</a:t>
            </a:r>
          </a:p>
          <a:p>
            <a:pPr lvl="1">
              <a:defRPr sz="1400"/>
            </a:pPr>
            <a:r>
              <a:t>The current state highlights an opportunity to improve privacy settings and adhere to emerging privacy standards.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Systems: 117</a:t>
            </a:r>
          </a:p>
          <a:p>
            <a:pPr lvl="1">
              <a:defRPr sz="1400"/>
            </a:pPr>
            <a:r>
              <a:t>Not Configured: 109 (93.2%)</a:t>
            </a:r>
          </a:p>
          <a:p>
            <a:pPr lvl="1">
              <a:defRPr sz="1400"/>
            </a:pPr>
            <a:r>
              <a:t>Configured: 8 (6.8%)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4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Geolocation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vast majority of Geolocation Rules are currently not configured.</a:t>
            </a:r>
          </a:p>
          <a:p>
            <a:pPr lvl="1">
              <a:defRPr sz="1400"/>
            </a:pPr>
            <a:r>
              <a:t>A significantly smaller portion of the rules have been configured.</a:t>
            </a:r>
          </a:p>
          <a:p>
            <a:pPr lvl="1">
              <a:defRPr sz="1400"/>
            </a:pPr>
            <a:r>
              <a:t>Approximately 83.8% of the geolocation rules require configuration.</a:t>
            </a:r>
          </a:p>
          <a:p>
            <a:pPr lvl="1">
              <a:defRPr sz="1400"/>
            </a:pPr>
            <a:r>
              <a:t>This indicates a substantial area where setup or activation is still pending across the dataset.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items: 117</a:t>
            </a:r>
          </a:p>
          <a:p>
            <a:pPr lvl="1">
              <a:defRPr sz="1400"/>
            </a:pPr>
            <a:r>
              <a:t>Not Configured: 98 (83.8%)</a:t>
            </a:r>
          </a:p>
          <a:p>
            <a:pPr lvl="1">
              <a:defRPr sz="1400"/>
            </a:pPr>
            <a:r>
              <a:t>Configured: 19 (16.2%)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4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Region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USA represents the largest single geographical segment in the dataset, accounting for over one-third of the entries.</a:t>
            </a:r>
          </a:p>
          <a:p>
            <a:pPr lvl="1">
              <a:defRPr sz="1400"/>
            </a:pPr>
            <a:r>
              <a:t>'Global' presence is the second most significant category, indicating a broad international reach beyond specific countries.</a:t>
            </a:r>
          </a:p>
          <a:p>
            <a:pPr lvl="1">
              <a:defRPr sz="1400"/>
            </a:pPr>
            <a:r>
              <a:t>Europe (EU) holds a notable share, solidifying its position as a key region.</a:t>
            </a:r>
          </a:p>
          <a:p>
            <a:pPr lvl="1">
              <a:defRPr sz="1400"/>
            </a:pPr>
            <a:r>
              <a:t>While China and Japan each have considerable individual representation, a diverse collection of ten smaller categories, collectively termed 'Others', accounts for a notable portion, highlighting wide geographical distribution.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items: 118</a:t>
            </a:r>
          </a:p>
          <a:p>
            <a:pPr lvl="1">
              <a:defRPr sz="1400"/>
            </a:pPr>
            <a:r>
              <a:t>USA: 41 (34.7%)</a:t>
            </a:r>
          </a:p>
          <a:p>
            <a:pPr lvl="1">
              <a:defRPr sz="1400"/>
            </a:pPr>
            <a:r>
              <a:t>Global: 19 (16.1%)</a:t>
            </a:r>
          </a:p>
          <a:p>
            <a:pPr lvl="1">
              <a:defRPr sz="1400"/>
            </a:pPr>
            <a:r>
              <a:t>EU: 15 (12.7%)</a:t>
            </a:r>
          </a:p>
          <a:p>
            <a:pPr lvl="1">
              <a:defRPr sz="1400"/>
            </a:pPr>
            <a:r>
              <a:t>Others (10 categories): 10 (8.5%)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23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Tw Cen MT</vt:lpstr>
      <vt:lpstr>Wingdings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7</cp:revision>
  <dcterms:created xsi:type="dcterms:W3CDTF">2025-06-27T01:22:45Z</dcterms:created>
  <dcterms:modified xsi:type="dcterms:W3CDTF">2025-06-28T04:22:01Z</dcterms:modified>
</cp:coreProperties>
</file>